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0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0.xml" ContentType="application/vnd.openxmlformats-officedocument.theme+xml"/>
  <Override PartName="/ppt/slideLayouts/slideLayout8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3" r:id="rId2"/>
    <p:sldMasterId id="2147483737" r:id="rId3"/>
    <p:sldMasterId id="2147483739" r:id="rId4"/>
    <p:sldMasterId id="2147483741" r:id="rId5"/>
    <p:sldMasterId id="2147483753" r:id="rId6"/>
    <p:sldMasterId id="2147484300" r:id="rId7"/>
    <p:sldMasterId id="2147485677" r:id="rId8"/>
    <p:sldMasterId id="2147486303" r:id="rId9"/>
    <p:sldMasterId id="2147487573" r:id="rId10"/>
    <p:sldMasterId id="2147487594" r:id="rId11"/>
    <p:sldMasterId id="2147487601" r:id="rId12"/>
    <p:sldMasterId id="2147487616" r:id="rId13"/>
    <p:sldMasterId id="2147487658" r:id="rId14"/>
    <p:sldMasterId id="2147487677" r:id="rId15"/>
    <p:sldMasterId id="2147487693" r:id="rId16"/>
    <p:sldMasterId id="2147487708" r:id="rId17"/>
    <p:sldMasterId id="2147487721" r:id="rId18"/>
    <p:sldMasterId id="2147487723" r:id="rId19"/>
    <p:sldMasterId id="2147487725" r:id="rId20"/>
    <p:sldMasterId id="2147487731" r:id="rId21"/>
  </p:sldMasterIdLst>
  <p:notesMasterIdLst>
    <p:notesMasterId r:id="rId34"/>
  </p:notesMasterIdLst>
  <p:handoutMasterIdLst>
    <p:handoutMasterId r:id="rId35"/>
  </p:handoutMasterIdLst>
  <p:sldIdLst>
    <p:sldId id="1738" r:id="rId22"/>
    <p:sldId id="1503" r:id="rId23"/>
    <p:sldId id="1670" r:id="rId24"/>
    <p:sldId id="1504" r:id="rId25"/>
    <p:sldId id="1505" r:id="rId26"/>
    <p:sldId id="1412" r:id="rId27"/>
    <p:sldId id="406" r:id="rId28"/>
    <p:sldId id="603" r:id="rId29"/>
    <p:sldId id="604" r:id="rId30"/>
    <p:sldId id="504" r:id="rId31"/>
    <p:sldId id="1471" r:id="rId32"/>
    <p:sldId id="1472" r:id="rId33"/>
  </p:sldIdLst>
  <p:sldSz cx="9144000" cy="6858000" type="screen4x3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008000"/>
    <a:srgbClr val="800080"/>
    <a:srgbClr val="FFFF66"/>
    <a:srgbClr val="990099"/>
    <a:srgbClr val="CCCCFF"/>
    <a:srgbClr val="66FFFF"/>
    <a:srgbClr val="006666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6405" autoAdjust="0"/>
  </p:normalViewPr>
  <p:slideViewPr>
    <p:cSldViewPr snapToGrid="0" showGuides="1">
      <p:cViewPr varScale="1">
        <p:scale>
          <a:sx n="126" d="100"/>
          <a:sy n="126" d="100"/>
        </p:scale>
        <p:origin x="1584" y="200"/>
      </p:cViewPr>
      <p:guideLst>
        <p:guide orient="horz" pos="2160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41" d="100"/>
        <a:sy n="41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75245" cy="3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494" y="1"/>
            <a:ext cx="4275244" cy="3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8033"/>
            <a:ext cx="4275245" cy="3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494" y="6398033"/>
            <a:ext cx="4275244" cy="3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84FD1C-2811-478E-A598-BFF89E72EC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079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75245" cy="3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494" y="1"/>
            <a:ext cx="4275244" cy="3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4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3238"/>
            <a:ext cx="3367087" cy="2525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475" y="3198231"/>
            <a:ext cx="7893365" cy="303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8033"/>
            <a:ext cx="4275245" cy="3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494" y="6398033"/>
            <a:ext cx="4275244" cy="3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5734F1-096C-4469-B072-D574D4C671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740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E49E50-4664-4A37-B4A6-2294F7F68EF6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9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44A10-614D-4661-A726-BBEB3331361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50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9ED66-6EBC-4F0B-A348-088AEA2D0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7C325-CD53-4D42-81F8-A3EFA098D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B0A99F-1D1D-46AE-ABA7-B7346466C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4398-CD0A-4064-834F-B7546B19DD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478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26F80E-5FC2-4FDD-BEC4-91DDEA73E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9B3951-D3EB-4D00-B483-1D22EF83A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338FF3-F165-4D28-99FC-FD664FAE8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3DAC-B786-4219-B6A1-1253E7C6D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2220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4000" y="1079500"/>
            <a:ext cx="42418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243388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7D0A1F-FBE6-4CBB-9E90-EBF0E3F56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46620-C5C0-4441-99E2-A70683F0F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95A90-FB94-4943-956A-831271A27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4EF6B-F7A1-407D-9ED6-BCD464BD5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7488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E013A1-9396-4220-B9C2-A3FD6E9FA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7D31A8-DDA9-4447-8C46-832AAA4CAB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8074A1-5809-412E-8176-5BDBD9346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0415-67C6-479C-A934-236BDE088C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922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FAA934-3190-478E-9CDB-6770119BE9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384DA4-21C3-4E0E-83DD-F27F08DD9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29414C-B432-4D31-BD04-B1A825DC8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22D1F-21D4-4AE3-BA62-BA69DE28C3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6172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454989-44A9-4A59-A6A3-11280A01D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C9A706-91F4-4679-ACB9-01DE63E23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9360D9-D280-483B-8092-6C3F4BCE2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300CF-DA4F-4796-8091-9440FE08EC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371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D3C75-B0B2-4CEF-98DF-A6C4286C7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3B304-5DEA-4C74-8B99-D910817F5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FD310-9B04-49D8-B672-322A4CE92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52F4-2271-409C-B4B7-E2083A0462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50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6DB6D-A916-4AA1-8E5F-8E7C30AFB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51A54-553D-4908-ACE6-D8F39D3AA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5814E-B615-4C45-B62F-58716D653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51EB-48BC-4D20-BAB9-14FD51C402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3518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001470-8242-4FC1-8301-A589EBB62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D3A0E8-3A51-4050-950D-B2CD0AF7A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9F2867-2C33-4460-B918-C2E78D9EB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B32B-E5F7-4001-A200-BE29FAFF42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980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6299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4000" y="179388"/>
            <a:ext cx="6327775" cy="6299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BEDF5-DE90-492B-84C4-0A0BFE5E2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383004-F435-4525-91FA-12535D6D8B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2D0C99-A0DE-4E2E-BE1C-CE076B335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784C-AA1F-4624-BAE1-210355EE04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52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E7A5F-5AB4-4F5D-B634-DB511E9F9B4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748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54000" y="1079500"/>
            <a:ext cx="8637588" cy="5399088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989C7-9381-4BD4-9CEB-E1AF06389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BDB306-B137-4BC8-9A20-537E0C852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86714-3C47-4C5C-9A76-0E22AAD08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5CA1-49AF-4961-9F31-659BFBCEA0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104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4000" y="1079500"/>
            <a:ext cx="4241800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243388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54000" y="3854450"/>
            <a:ext cx="4241800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854450"/>
            <a:ext cx="4243388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67C550-6821-4564-98A2-B3F81EF83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7FFB9C-9D13-4E16-8D08-DEE70C84F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9DD4F0-8A6F-4DC5-A6F1-4779C3241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2899-B124-4117-B8DA-C984B64BF9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912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900" y="101600"/>
            <a:ext cx="8229600" cy="8556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6F2867-097E-4C0E-A1EC-6AFFA0F86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1898A-29B9-40BB-BFE2-3D17FD768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A44DC1-E36E-4107-BDE6-6CF07D526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00E5-D057-42F3-953A-68753EDF8F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721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3772-49F7-4155-9AE1-2FA1FA1AA2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434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55AD-595B-4B5D-B9C7-7301D81660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008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E297-D336-49E3-BE2E-6E6872845B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7487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4000" y="1079500"/>
            <a:ext cx="42418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243388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A629E-8046-457E-9728-00F7D4BBC0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208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22F3C-EB4E-4683-8B52-79BCE10657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2399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2C4D8-D7C4-4D08-870C-D83D62D73F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456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0595-8FAF-4BC1-893B-4A9BABBB46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900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EAB95-6358-478B-8667-AA499AC33C1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50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F439-8B3C-4135-8944-61C95A7298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0385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0A3D9-4342-42E7-A78D-1050343C1B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6147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5593-4216-4C38-9F4C-A4F1EB0263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5884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6299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4000" y="179388"/>
            <a:ext cx="6327775" cy="6299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295CF-B40E-4347-BCC7-51877A299E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3184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4000" y="1079500"/>
            <a:ext cx="4241800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243388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54000" y="3854450"/>
            <a:ext cx="4241800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854450"/>
            <a:ext cx="4243388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5091C1-0FF0-46E4-8930-28086A585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48F7CF-10C9-4CD2-AFFF-FDFD0BD6C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3C705A-7324-47D9-B987-AF5B1640B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ECCA38-A0E0-4153-A112-A7E91BC6032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39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C054A0-8B1F-43EF-9776-C210EDF82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09CA8F-C8AB-4105-AFEE-F7ECA0C2B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EB600-0A4A-499F-984A-718210840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C802-844D-4AFF-B790-1BCF0993094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429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25DFE-9746-4186-AE5B-5A8E6C30C42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4854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170A-2213-4AFB-8048-99632A7E4E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9752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4A5E-BF72-4AC3-B056-BFEDC7D9C6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0550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F513-DB03-4818-AB62-02345AAA2E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0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900" y="101600"/>
            <a:ext cx="8229600" cy="8556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342F8-DD81-480A-9C4E-0A68CE4B89D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633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DBD51-D75B-4F59-BA46-EF7B4B7D79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5348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932C-D46A-4ED0-94BA-E8C3187F41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053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899F7-B181-4847-BAAA-975531831A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0846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11490-651A-42FE-9B36-C65A5D10F2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2743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D5C00-1CE0-4AFE-AF20-D6A025C107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1218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B934-FF76-4323-BAC6-F75ACB8C33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3489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9369-2025-4817-9B7C-B7770AED42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7410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750DD-8161-459E-8FFA-5CC4CB2C00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110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79388"/>
            <a:ext cx="2057400" cy="594677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79388"/>
            <a:ext cx="6019800" cy="594677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0574-8E39-426E-A0EB-4F5EE5C52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3743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2DCA-62E5-4AA0-9B9A-66338C3CBB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05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9B2FD-B992-47FA-B5E8-5016363427B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76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B619-CBB4-4644-8F3E-8410FE6F12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3748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8CAF4-0F8B-4AD5-B971-AA03E0ACE4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8926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9E20-8DD6-4866-83B3-64DAD63807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0763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96B4F8-2333-480A-ADD5-44F4C8FD7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7CACC5-3B82-4838-99D3-A5D1CA46F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2BAB1C-0C36-40FB-94CE-27EDD4BA9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F50DD-61C8-4593-B821-19E6D3614A6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797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D9711A-E857-4967-9BC3-C2228582D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5287DB-7B51-4BA0-BEAD-DC4EB58EA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F35E6B-DDE6-4C58-9A69-8B24C9FCF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81CFE-664C-4AF8-87A1-061107B2B91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475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0B0FBE-04FB-4AF3-AA2E-599FECAC3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F25706-081E-445E-9696-DD94E9DAD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ACED72-9EEF-4AB5-A1E2-AAD0515E5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AE7A4-D876-4FD1-BF14-39DEE89124A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742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4000" y="1079500"/>
            <a:ext cx="42418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243388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0474A-CDCA-430A-B864-ADE53FF61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4554A-D051-4B2D-9C51-B23A00EEC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F95D2-3CDD-4C0F-BB32-6F302063C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485A1-26ED-45F9-BB7C-53445E94D08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2259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85986B-4F04-416A-8184-ED2895A46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B1B838-99BB-4363-82A7-AEAC35073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50E230-ECD5-4B6B-AF5F-4C4DC1692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7F031-C4A1-4F66-8B2E-29961CF82C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8109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62D774-CCA8-4C13-B7B0-D96883DD6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82F455-B902-4055-B19B-C0E7B9DB3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0F2052-F0BF-45DB-B7FA-CC6BADA30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08A0D-0486-4081-9DBE-841AB9F4E4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574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BD07AF-47AA-4FF8-BC9E-FBDA8BA47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DE7C14-194D-4329-86C4-B0E5CAFDD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B86570-AF6B-40B3-8090-A1C1AB2B5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BEE40-AEF7-45AC-89B7-5CE8D047DD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098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A176-4B48-4F62-A14B-EE765B01CC6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91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CBBC1-E729-49F5-94A4-5EDC6DC74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15F20-F82F-4820-876C-18866872F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DFA1A-9698-4FEB-81C2-BD9D4317D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ED694-C0A5-4B4B-971A-481E291B64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2834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B0622-EA37-4D14-8898-1ECE764FD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74A13-E8F6-4C98-AA7A-4FD6DF99D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5E76D-6193-4E97-8C28-401AE2A8B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40542-09DA-420F-BDA6-AC25EA8263F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613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8D1E3-2E53-43F6-B79B-0A3B5F591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F30687-97E7-43C4-835C-7C9041919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9331E2-35F0-4B6B-80CA-B916BD6D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EB33A-31F5-4F27-A58F-E46A13ABB91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1769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6299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4000" y="179388"/>
            <a:ext cx="6327775" cy="6299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25511E-32A4-484B-9F9A-F2751EA2E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ADF951-4BFD-4685-88B0-8EFECD87F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983A07-B689-456D-92A2-6784A83C6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EEC4E-6F3A-44F8-9559-094BF77D69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3744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54000" y="1079500"/>
            <a:ext cx="8637588" cy="5399088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0CBF83-2334-48DF-9250-962328FD0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BE87C-1297-4091-9CA6-2A6319C62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DE3A56-3215-4F1D-B8C7-001F0A997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26F77-09D6-4B38-942D-6D98294A45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5588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4000" y="1079500"/>
            <a:ext cx="4241800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243388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54000" y="3854450"/>
            <a:ext cx="4241800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854450"/>
            <a:ext cx="4243388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E30F69-AD0E-4EFB-BDD9-8520CEA9F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1DAD60-502B-4301-B77D-F1FE8D84B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C29DAA-2E1E-4969-BF42-D50F4E2E9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3D918-7B03-4F7C-8E97-10708AD7052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0945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900" y="101600"/>
            <a:ext cx="8229600" cy="8556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FAB975-2BF1-42E6-BD1C-0EAF21ABF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13EAB6-ED72-4398-B165-7B80A9779D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93741E-B1BA-4F6C-A710-59B9EF1F9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FE382-C6A0-4056-84F4-B1A6715A1E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25431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C768-6F36-494F-9BA6-16BD4F05CE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4702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6E7C2-E6BF-4DE6-8EA0-96F034B0EE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97388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20AF-D8B3-4C04-912F-BA1B35CF09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35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574F8-394D-48A5-A2C8-FD96C14602E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719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4000" y="1079500"/>
            <a:ext cx="42418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243388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FFCD-BCFD-46F6-B6E5-9C719848B7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7179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43D4-32BB-42FD-9F35-EC668B9B7A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9125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4FFE-5DB0-4E90-9EFC-889DD84FD5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3335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656B-D349-4358-AE8E-A127EC53BC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6467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3B97-E100-40FC-B46C-1E5E5368C2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5863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B91D2-FC76-4336-9282-D66E83EE72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13230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79E8-16DD-4990-BD10-51574EF80B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20628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6299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4000" y="179388"/>
            <a:ext cx="6327775" cy="6299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F1F7-A0A7-4509-BFAA-BAEC516C90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5600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54000" y="1079500"/>
            <a:ext cx="8637588" cy="5399088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B7AB-5745-440E-9EB2-39919FA301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7669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5588" y="179388"/>
            <a:ext cx="8637587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54000" y="1079500"/>
            <a:ext cx="4241800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243388" cy="262255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254000" y="3854450"/>
            <a:ext cx="4241800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854450"/>
            <a:ext cx="4243388" cy="26241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5091C1-0FF0-46E4-8930-28086A585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48F7CF-10C9-4CD2-AFFF-FDFD0BD6C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3C705A-7324-47D9-B987-AF5B1640B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ECCA38-A0E0-4153-A112-A7E91BC6032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17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1F2D8-1AD1-4A3E-AA27-99962D70FE3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577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C054A0-8B1F-43EF-9776-C210EDF82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09CA8F-C8AB-4105-AFEE-F7ECA0C2B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EB600-0A4A-499F-984A-718210840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C802-844D-4AFF-B790-1BCF0993094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085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25DFE-9746-4186-AE5B-5A8E6C30C42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5177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1170A-2213-4AFB-8048-99632A7E4E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6476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A2F2FE-E01F-4E5A-AFA8-82587062E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6D7E88-4396-4F62-819A-7E659F71C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F19A21-22CB-4A02-9595-FB78CA6C0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B55BA8-F4FF-4026-8B35-81DE39CDE3D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433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96E4B-9236-450D-9C14-0E06C0C5F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E0813D-DF1B-46A8-9FC9-F59A29C01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603D00-B796-49E0-BF5F-312E00DF9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0DC5-9F57-405F-8DC5-A049C85F83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373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3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8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8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9508BA-9AA1-49A8-A444-37EB215C98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62A9D-ED77-463D-B91E-D263FFAB8D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455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6" r:id="rId1"/>
    <p:sldLayoutId id="214748757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9388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C63FA96-E777-4EED-94F0-1812EC67AE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46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5" r:id="rId1"/>
    <p:sldLayoutId id="2147487596" r:id="rId2"/>
    <p:sldLayoutId id="2147487597" r:id="rId3"/>
    <p:sldLayoutId id="2147487598" r:id="rId4"/>
    <p:sldLayoutId id="2147487599" r:id="rId5"/>
    <p:sldLayoutId id="214748760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CF5F58-427F-409E-B3AC-E569CB313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EAF64F-5F0C-4B33-8155-C6BC26E38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9FBB35-8A29-4073-AC8E-BAAE9EAAFE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2E0A46-C8E2-49A9-9483-20B218F283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7DBA58-A205-4125-A9FE-595FCD87A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EB23B1F-5AEA-4FD0-978C-EA612DF811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30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02" r:id="rId1"/>
    <p:sldLayoutId id="2147487603" r:id="rId2"/>
    <p:sldLayoutId id="2147487604" r:id="rId3"/>
    <p:sldLayoutId id="2147487605" r:id="rId4"/>
    <p:sldLayoutId id="2147487606" r:id="rId5"/>
    <p:sldLayoutId id="2147487607" r:id="rId6"/>
    <p:sldLayoutId id="2147487608" r:id="rId7"/>
    <p:sldLayoutId id="2147487609" r:id="rId8"/>
    <p:sldLayoutId id="2147487610" r:id="rId9"/>
    <p:sldLayoutId id="2147487611" r:id="rId10"/>
    <p:sldLayoutId id="2147487612" r:id="rId11"/>
    <p:sldLayoutId id="2147487613" r:id="rId12"/>
    <p:sldLayoutId id="2147487614" r:id="rId13"/>
    <p:sldLayoutId id="21474876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F4E717F-9CF6-4425-A279-14D5F0A6EE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13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17" r:id="rId1"/>
    <p:sldLayoutId id="2147487618" r:id="rId2"/>
    <p:sldLayoutId id="2147487619" r:id="rId3"/>
    <p:sldLayoutId id="2147487620" r:id="rId4"/>
    <p:sldLayoutId id="2147487621" r:id="rId5"/>
    <p:sldLayoutId id="2147487622" r:id="rId6"/>
    <p:sldLayoutId id="2147487623" r:id="rId7"/>
    <p:sldLayoutId id="2147487624" r:id="rId8"/>
    <p:sldLayoutId id="2147487625" r:id="rId9"/>
    <p:sldLayoutId id="2147487626" r:id="rId10"/>
    <p:sldLayoutId id="21474876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3E01A53-913D-48D0-A7CD-F8CB47099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D4F7EC-FC4A-474B-89EC-9E30405B3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D72791-301E-42C0-B819-26C7B872D9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25716E-FF0A-4910-99EC-FCF48488F5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C3D45E-CC22-42FE-9F95-180495A774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A77243-50A2-4A50-8FE3-9AE45DF124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73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60" r:id="rId1"/>
    <p:sldLayoutId id="2147487661" r:id="rId2"/>
    <p:sldLayoutId id="2147487662" r:id="rId3"/>
    <p:sldLayoutId id="214748766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9388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679A4C74-0B1B-41CB-8886-C2ABD3F7C2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2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8" r:id="rId1"/>
    <p:sldLayoutId id="2147487679" r:id="rId2"/>
    <p:sldLayoutId id="2147487680" r:id="rId3"/>
    <p:sldLayoutId id="2147487681" r:id="rId4"/>
    <p:sldLayoutId id="2147487682" r:id="rId5"/>
    <p:sldLayoutId id="2147487683" r:id="rId6"/>
    <p:sldLayoutId id="2147487684" r:id="rId7"/>
    <p:sldLayoutId id="2147487685" r:id="rId8"/>
    <p:sldLayoutId id="2147487686" r:id="rId9"/>
    <p:sldLayoutId id="2147487687" r:id="rId10"/>
    <p:sldLayoutId id="2147487688" r:id="rId11"/>
    <p:sldLayoutId id="2147487689" r:id="rId12"/>
    <p:sldLayoutId id="2147487690" r:id="rId13"/>
    <p:sldLayoutId id="2147487691" r:id="rId14"/>
    <p:sldLayoutId id="214748769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CB93BD3-0762-4704-AABB-8BB9204FD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371C46-1471-4CD6-8656-303106998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EEF928-21F3-4FBF-A7D2-6E0795CF0D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6F1B2F-5BAB-44C1-9C94-1AC23071F1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0DBC05-1020-452D-A13B-C97D76CBDB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277C7B-8C4B-4CFB-BEE5-3B77B3C8785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469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4" r:id="rId1"/>
    <p:sldLayoutId id="2147487695" r:id="rId2"/>
    <p:sldLayoutId id="2147487696" r:id="rId3"/>
    <p:sldLayoutId id="2147487697" r:id="rId4"/>
    <p:sldLayoutId id="2147487698" r:id="rId5"/>
    <p:sldLayoutId id="2147487699" r:id="rId6"/>
    <p:sldLayoutId id="2147487700" r:id="rId7"/>
    <p:sldLayoutId id="2147487701" r:id="rId8"/>
    <p:sldLayoutId id="2147487702" r:id="rId9"/>
    <p:sldLayoutId id="2147487703" r:id="rId10"/>
    <p:sldLayoutId id="2147487704" r:id="rId11"/>
    <p:sldLayoutId id="2147487705" r:id="rId12"/>
    <p:sldLayoutId id="2147487706" r:id="rId13"/>
    <p:sldLayoutId id="21474877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525A159-9234-414C-9FF2-E9A3CFA9E5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252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09" r:id="rId1"/>
    <p:sldLayoutId id="2147487710" r:id="rId2"/>
    <p:sldLayoutId id="2147487711" r:id="rId3"/>
    <p:sldLayoutId id="2147487712" r:id="rId4"/>
    <p:sldLayoutId id="2147487713" r:id="rId5"/>
    <p:sldLayoutId id="2147487714" r:id="rId6"/>
    <p:sldLayoutId id="2147487715" r:id="rId7"/>
    <p:sldLayoutId id="2147487716" r:id="rId8"/>
    <p:sldLayoutId id="2147487717" r:id="rId9"/>
    <p:sldLayoutId id="2147487718" r:id="rId10"/>
    <p:sldLayoutId id="2147487719" r:id="rId11"/>
    <p:sldLayoutId id="2147487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F4E717F-9CF6-4425-A279-14D5F0A6EE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49513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3766C1-AB73-4DDE-8092-75726CA067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638984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53DDC0-E6C1-416E-BEF5-1EC23E839D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3E01A53-913D-48D0-A7CD-F8CB47099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D4F7EC-FC4A-474B-89EC-9E30405B3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D72791-301E-42C0-B819-26C7B872D9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25716E-FF0A-4910-99EC-FCF48488F5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C3D45E-CC22-42FE-9F95-180495A774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A77243-50A2-4A50-8FE3-9AE45DF124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100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27" r:id="rId1"/>
    <p:sldLayoutId id="2147487728" r:id="rId2"/>
    <p:sldLayoutId id="2147487729" r:id="rId3"/>
    <p:sldLayoutId id="214748773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1982823-9B20-44EC-8811-82ADE32C2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7FD5530-8D07-4A74-8F97-1BC39834F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E98750-AD18-456D-B6EE-1A3BA95969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CC31EA-D862-41C4-A6F1-6CB7DF35E1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80D0B8-1C48-4B7F-B875-C4E5578FB3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8B95E6-F4F4-4E08-A99F-9B158EB221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84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CF635E-12F4-44E8-961C-2B4B3EC613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A6C433-8254-4F0E-BCD2-189949CFC3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FFC5AE-F191-4165-89A8-5A64E409C5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D2A459-8EB4-4ED4-9B1B-3937E4BC1B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11D9AE-1624-4916-9413-08C2791FA5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AEE18F-B399-4D21-82B9-52BA928E74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79388"/>
            <a:ext cx="8637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079500"/>
            <a:ext cx="86375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6ACD38-2ACF-4035-AC46-B8DDC1C873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HG丸ｺﾞｼｯｸM-PRO" pitchFamily="50" charset="-128"/>
          <a:ea typeface="HG丸ｺﾞｼｯｸM-PRO" pitchFamily="50" charset="-128"/>
          <a:cs typeface="ＭＳ Ｐゴシック" pitchFamily="50" charset="-128"/>
        </a:defRPr>
      </a:lvl9pPr>
    </p:titleStyle>
    <p:bodyStyle>
      <a:lvl1pPr marL="660400" indent="-6604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35050" indent="-577850" algn="l" rtl="0" eaLnBrk="0" fontAlgn="base" hangingPunct="0">
        <a:spcBef>
          <a:spcPct val="20000"/>
        </a:spcBef>
        <a:spcAft>
          <a:spcPct val="0"/>
        </a:spcAft>
        <a:buAutoNum type="circleNumDbPlai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LcPeriod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412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rtl="0" eaLnBrk="0" fontAlgn="base" hangingPunct="0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AutoNum type="romanLcPeriod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A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7235" y="2929701"/>
            <a:ext cx="9013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性染色体の変化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3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5610225" y="4117975"/>
            <a:ext cx="215900" cy="1587500"/>
            <a:chOff x="5580" y="3249"/>
            <a:chExt cx="136" cy="1000"/>
          </a:xfrm>
        </p:grpSpPr>
        <p:sp>
          <p:nvSpPr>
            <p:cNvPr id="104630" name="AutoShape 3"/>
            <p:cNvSpPr>
              <a:spLocks noChangeArrowheads="1"/>
            </p:cNvSpPr>
            <p:nvPr/>
          </p:nvSpPr>
          <p:spPr bwMode="auto">
            <a:xfrm>
              <a:off x="5580" y="3249"/>
              <a:ext cx="136" cy="1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31" name="AutoShape 4"/>
            <p:cNvSpPr>
              <a:spLocks noChangeArrowheads="1"/>
            </p:cNvSpPr>
            <p:nvPr/>
          </p:nvSpPr>
          <p:spPr bwMode="auto">
            <a:xfrm>
              <a:off x="5580" y="3580"/>
              <a:ext cx="136" cy="41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32" name="AutoShape 5"/>
            <p:cNvSpPr>
              <a:spLocks noChangeArrowheads="1"/>
            </p:cNvSpPr>
            <p:nvPr/>
          </p:nvSpPr>
          <p:spPr bwMode="auto">
            <a:xfrm rot="-5400000">
              <a:off x="5630" y="3527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33" name="AutoShape 6"/>
            <p:cNvSpPr>
              <a:spLocks noChangeArrowheads="1"/>
            </p:cNvSpPr>
            <p:nvPr/>
          </p:nvSpPr>
          <p:spPr bwMode="auto">
            <a:xfrm>
              <a:off x="5580" y="3500"/>
              <a:ext cx="136" cy="7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34" name="Rectangle 7"/>
            <p:cNvSpPr>
              <a:spLocks noChangeArrowheads="1"/>
            </p:cNvSpPr>
            <p:nvPr/>
          </p:nvSpPr>
          <p:spPr bwMode="auto">
            <a:xfrm>
              <a:off x="5580" y="3340"/>
              <a:ext cx="136" cy="2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35" name="AutoShape 8"/>
            <p:cNvSpPr>
              <a:spLocks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36" name="Rectangle 9"/>
            <p:cNvSpPr>
              <a:spLocks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37" name="Rectangle 10"/>
            <p:cNvSpPr>
              <a:spLocks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38" name="Rectangle 11"/>
            <p:cNvSpPr>
              <a:spLocks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4451" name="Group 12"/>
          <p:cNvGrpSpPr>
            <a:grpSpLocks/>
          </p:cNvGrpSpPr>
          <p:nvPr/>
        </p:nvGrpSpPr>
        <p:grpSpPr bwMode="auto">
          <a:xfrm>
            <a:off x="2541588" y="4079875"/>
            <a:ext cx="1011237" cy="1625600"/>
            <a:chOff x="1753" y="3226"/>
            <a:chExt cx="637" cy="1024"/>
          </a:xfrm>
        </p:grpSpPr>
        <p:grpSp>
          <p:nvGrpSpPr>
            <p:cNvPr id="104605" name="Group 13"/>
            <p:cNvGrpSpPr>
              <a:grpSpLocks/>
            </p:cNvGrpSpPr>
            <p:nvPr/>
          </p:nvGrpSpPr>
          <p:grpSpPr bwMode="auto">
            <a:xfrm flipH="1">
              <a:off x="1753" y="3248"/>
              <a:ext cx="138" cy="1002"/>
              <a:chOff x="5580" y="3247"/>
              <a:chExt cx="138" cy="1002"/>
            </a:xfrm>
          </p:grpSpPr>
          <p:sp>
            <p:nvSpPr>
              <p:cNvPr id="104621" name="AutoShape 14"/>
              <p:cNvSpPr>
                <a:spLocks noChangeArrowheads="1"/>
              </p:cNvSpPr>
              <p:nvPr/>
            </p:nvSpPr>
            <p:spPr bwMode="auto">
              <a:xfrm>
                <a:off x="5580" y="3247"/>
                <a:ext cx="136" cy="163"/>
              </a:xfrm>
              <a:prstGeom prst="roundRect">
                <a:avLst>
                  <a:gd name="adj" fmla="val 26042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622" name="AutoShape 15"/>
              <p:cNvSpPr>
                <a:spLocks noChangeArrowheads="1"/>
              </p:cNvSpPr>
              <p:nvPr/>
            </p:nvSpPr>
            <p:spPr bwMode="auto">
              <a:xfrm>
                <a:off x="5580" y="3577"/>
                <a:ext cx="136" cy="420"/>
              </a:xfrm>
              <a:prstGeom prst="roundRect">
                <a:avLst>
                  <a:gd name="adj" fmla="val 26042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623" name="AutoShape 16" descr="20%"/>
              <p:cNvSpPr>
                <a:spLocks noChangeArrowheads="1"/>
              </p:cNvSpPr>
              <p:nvPr/>
            </p:nvSpPr>
            <p:spPr bwMode="auto">
              <a:xfrm rot="-5400000">
                <a:off x="5631" y="3524"/>
                <a:ext cx="35" cy="138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624" name="AutoShape 17" descr="20%"/>
              <p:cNvSpPr>
                <a:spLocks noChangeArrowheads="1"/>
              </p:cNvSpPr>
              <p:nvPr/>
            </p:nvSpPr>
            <p:spPr bwMode="auto">
              <a:xfrm>
                <a:off x="5580" y="3498"/>
                <a:ext cx="136" cy="72"/>
              </a:xfrm>
              <a:prstGeom prst="roundRect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625" name="Rectangle 18"/>
              <p:cNvSpPr>
                <a:spLocks noChangeArrowheads="1"/>
              </p:cNvSpPr>
              <p:nvPr/>
            </p:nvSpPr>
            <p:spPr bwMode="auto">
              <a:xfrm>
                <a:off x="5580" y="3338"/>
                <a:ext cx="136" cy="20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626" name="AutoShape 19" descr="20%"/>
              <p:cNvSpPr>
                <a:spLocks noChangeArrowheads="1"/>
              </p:cNvSpPr>
              <p:nvPr/>
            </p:nvSpPr>
            <p:spPr bwMode="auto">
              <a:xfrm>
                <a:off x="5580" y="3815"/>
                <a:ext cx="136" cy="434"/>
              </a:xfrm>
              <a:prstGeom prst="roundRect">
                <a:avLst>
                  <a:gd name="adj" fmla="val 26042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627" name="Rectangle 20"/>
              <p:cNvSpPr>
                <a:spLocks noChangeArrowheads="1"/>
              </p:cNvSpPr>
              <p:nvPr/>
            </p:nvSpPr>
            <p:spPr bwMode="auto">
              <a:xfrm>
                <a:off x="5580" y="3645"/>
                <a:ext cx="136" cy="7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628" name="Rectangle 21"/>
              <p:cNvSpPr>
                <a:spLocks noChangeArrowheads="1"/>
              </p:cNvSpPr>
              <p:nvPr/>
            </p:nvSpPr>
            <p:spPr bwMode="auto">
              <a:xfrm>
                <a:off x="5580" y="3821"/>
                <a:ext cx="136" cy="8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629" name="Rectangle 22"/>
              <p:cNvSpPr>
                <a:spLocks noChangeArrowheads="1"/>
              </p:cNvSpPr>
              <p:nvPr/>
            </p:nvSpPr>
            <p:spPr bwMode="auto">
              <a:xfrm>
                <a:off x="5580" y="3782"/>
                <a:ext cx="136" cy="5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04606" name="Text Box 23"/>
            <p:cNvSpPr txBox="1">
              <a:spLocks noChangeArrowheads="1"/>
            </p:cNvSpPr>
            <p:nvPr/>
          </p:nvSpPr>
          <p:spPr bwMode="auto">
            <a:xfrm flipH="1">
              <a:off x="1904" y="3377"/>
              <a:ext cx="2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11.2</a:t>
              </a:r>
            </a:p>
          </p:txBody>
        </p:sp>
        <p:sp>
          <p:nvSpPr>
            <p:cNvPr id="104607" name="Text Box 24"/>
            <p:cNvSpPr txBox="1">
              <a:spLocks noChangeArrowheads="1"/>
            </p:cNvSpPr>
            <p:nvPr/>
          </p:nvSpPr>
          <p:spPr bwMode="auto">
            <a:xfrm flipH="1">
              <a:off x="1904" y="3801"/>
              <a:ext cx="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11.23</a:t>
              </a:r>
            </a:p>
          </p:txBody>
        </p:sp>
        <p:sp>
          <p:nvSpPr>
            <p:cNvPr id="104608" name="Text Box 25"/>
            <p:cNvSpPr txBox="1">
              <a:spLocks noChangeArrowheads="1"/>
            </p:cNvSpPr>
            <p:nvPr/>
          </p:nvSpPr>
          <p:spPr bwMode="auto">
            <a:xfrm flipH="1">
              <a:off x="2212" y="331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04609" name="Text Box 26"/>
            <p:cNvSpPr txBox="1">
              <a:spLocks noChangeArrowheads="1"/>
            </p:cNvSpPr>
            <p:nvPr/>
          </p:nvSpPr>
          <p:spPr bwMode="auto">
            <a:xfrm flipH="1">
              <a:off x="2212" y="381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104610" name="Text Box 27"/>
            <p:cNvSpPr txBox="1">
              <a:spLocks noChangeArrowheads="1"/>
            </p:cNvSpPr>
            <p:nvPr/>
          </p:nvSpPr>
          <p:spPr bwMode="auto">
            <a:xfrm flipH="1">
              <a:off x="1904" y="3563"/>
              <a:ext cx="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11.21</a:t>
              </a:r>
            </a:p>
          </p:txBody>
        </p:sp>
        <p:sp>
          <p:nvSpPr>
            <p:cNvPr id="104611" name="Text Box 28"/>
            <p:cNvSpPr txBox="1">
              <a:spLocks noChangeArrowheads="1"/>
            </p:cNvSpPr>
            <p:nvPr/>
          </p:nvSpPr>
          <p:spPr bwMode="auto">
            <a:xfrm flipH="1">
              <a:off x="1904" y="3997"/>
              <a:ext cx="1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4612" name="Text Box 29"/>
            <p:cNvSpPr txBox="1">
              <a:spLocks noChangeArrowheads="1"/>
            </p:cNvSpPr>
            <p:nvPr/>
          </p:nvSpPr>
          <p:spPr bwMode="auto">
            <a:xfrm flipH="1">
              <a:off x="1904" y="3475"/>
              <a:ext cx="2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11.1</a:t>
              </a:r>
            </a:p>
          </p:txBody>
        </p:sp>
        <p:sp>
          <p:nvSpPr>
            <p:cNvPr id="104613" name="Text Box 30"/>
            <p:cNvSpPr txBox="1">
              <a:spLocks noChangeArrowheads="1"/>
            </p:cNvSpPr>
            <p:nvPr/>
          </p:nvSpPr>
          <p:spPr bwMode="auto">
            <a:xfrm flipH="1">
              <a:off x="1904" y="3522"/>
              <a:ext cx="2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11.1</a:t>
              </a:r>
            </a:p>
          </p:txBody>
        </p:sp>
        <p:sp>
          <p:nvSpPr>
            <p:cNvPr id="104614" name="Text Box 31"/>
            <p:cNvSpPr txBox="1">
              <a:spLocks noChangeArrowheads="1"/>
            </p:cNvSpPr>
            <p:nvPr/>
          </p:nvSpPr>
          <p:spPr bwMode="auto">
            <a:xfrm flipH="1">
              <a:off x="1904" y="3226"/>
              <a:ext cx="2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11.3</a:t>
              </a:r>
            </a:p>
          </p:txBody>
        </p:sp>
        <p:sp>
          <p:nvSpPr>
            <p:cNvPr id="104615" name="Text Box 32"/>
            <p:cNvSpPr txBox="1">
              <a:spLocks noChangeArrowheads="1"/>
            </p:cNvSpPr>
            <p:nvPr/>
          </p:nvSpPr>
          <p:spPr bwMode="auto">
            <a:xfrm flipH="1">
              <a:off x="1904" y="3680"/>
              <a:ext cx="3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11.222</a:t>
              </a:r>
            </a:p>
          </p:txBody>
        </p:sp>
        <p:sp>
          <p:nvSpPr>
            <p:cNvPr id="104616" name="Text Box 33"/>
            <p:cNvSpPr txBox="1">
              <a:spLocks noChangeArrowheads="1"/>
            </p:cNvSpPr>
            <p:nvPr/>
          </p:nvSpPr>
          <p:spPr bwMode="auto">
            <a:xfrm flipH="1">
              <a:off x="1904" y="3740"/>
              <a:ext cx="3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11.223</a:t>
              </a:r>
            </a:p>
          </p:txBody>
        </p:sp>
        <p:sp>
          <p:nvSpPr>
            <p:cNvPr id="104617" name="Text Box 34"/>
            <p:cNvSpPr txBox="1">
              <a:spLocks noChangeArrowheads="1"/>
            </p:cNvSpPr>
            <p:nvPr/>
          </p:nvSpPr>
          <p:spPr bwMode="auto">
            <a:xfrm flipH="1">
              <a:off x="1904" y="3612"/>
              <a:ext cx="3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11.221</a:t>
              </a:r>
            </a:p>
          </p:txBody>
        </p:sp>
        <p:sp>
          <p:nvSpPr>
            <p:cNvPr id="104618" name="Line 35"/>
            <p:cNvSpPr>
              <a:spLocks noChangeShapeType="1"/>
            </p:cNvSpPr>
            <p:nvPr/>
          </p:nvSpPr>
          <p:spPr bwMode="auto">
            <a:xfrm>
              <a:off x="1844" y="3575"/>
              <a:ext cx="499" cy="0"/>
            </a:xfrm>
            <a:prstGeom prst="line">
              <a:avLst/>
            </a:prstGeom>
            <a:noFill/>
            <a:ln w="635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19" name="Line 36"/>
            <p:cNvSpPr>
              <a:spLocks noChangeShapeType="1"/>
            </p:cNvSpPr>
            <p:nvPr/>
          </p:nvSpPr>
          <p:spPr bwMode="auto">
            <a:xfrm>
              <a:off x="1844" y="3248"/>
              <a:ext cx="499" cy="0"/>
            </a:xfrm>
            <a:prstGeom prst="line">
              <a:avLst/>
            </a:prstGeom>
            <a:noFill/>
            <a:ln w="635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20" name="Line 37"/>
            <p:cNvSpPr>
              <a:spLocks noChangeShapeType="1"/>
            </p:cNvSpPr>
            <p:nvPr/>
          </p:nvSpPr>
          <p:spPr bwMode="auto">
            <a:xfrm>
              <a:off x="1844" y="4250"/>
              <a:ext cx="499" cy="0"/>
            </a:xfrm>
            <a:prstGeom prst="line">
              <a:avLst/>
            </a:prstGeom>
            <a:noFill/>
            <a:ln w="6350">
              <a:solidFill>
                <a:srgbClr val="1E00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4452" name="Group 38"/>
          <p:cNvGrpSpPr>
            <a:grpSpLocks/>
          </p:cNvGrpSpPr>
          <p:nvPr/>
        </p:nvGrpSpPr>
        <p:grpSpPr bwMode="auto">
          <a:xfrm>
            <a:off x="4873625" y="1976438"/>
            <a:ext cx="215900" cy="3729037"/>
            <a:chOff x="5339" y="1900"/>
            <a:chExt cx="136" cy="2349"/>
          </a:xfrm>
        </p:grpSpPr>
        <p:sp>
          <p:nvSpPr>
            <p:cNvPr id="104589" name="AutoShape 39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0" name="AutoShape 40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1" name="AutoShape 41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2" name="AutoShape 42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3" name="Rectangle 43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4" name="Rectangle 44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5" name="Rectangle 45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6" name="Rectangle 46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7" name="Rectangle 47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8" name="Rectangle 48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99" name="Rectangle 49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00" name="Rectangle 50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01" name="Rectangle 51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02" name="Rectangle 52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03" name="Rectangle 53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604" name="Rectangle 54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4453" name="Group 55"/>
          <p:cNvGrpSpPr>
            <a:grpSpLocks/>
          </p:cNvGrpSpPr>
          <p:nvPr/>
        </p:nvGrpSpPr>
        <p:grpSpPr bwMode="auto">
          <a:xfrm>
            <a:off x="1098550" y="1976438"/>
            <a:ext cx="215900" cy="3729037"/>
            <a:chOff x="5339" y="1900"/>
            <a:chExt cx="136" cy="2349"/>
          </a:xfrm>
        </p:grpSpPr>
        <p:sp>
          <p:nvSpPr>
            <p:cNvPr id="104572" name="AutoShape 56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73" name="AutoShape 57"/>
            <p:cNvSpPr>
              <a:spLocks noChangeArrowheads="1"/>
            </p:cNvSpPr>
            <p:nvPr/>
          </p:nvSpPr>
          <p:spPr bwMode="auto">
            <a:xfrm>
              <a:off x="5340" y="2787"/>
              <a:ext cx="135" cy="1462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04574" name="Group 58"/>
            <p:cNvGrpSpPr>
              <a:grpSpLocks/>
            </p:cNvGrpSpPr>
            <p:nvPr/>
          </p:nvGrpSpPr>
          <p:grpSpPr bwMode="auto">
            <a:xfrm>
              <a:off x="5340" y="2751"/>
              <a:ext cx="135" cy="68"/>
              <a:chOff x="6214" y="11"/>
              <a:chExt cx="204" cy="76"/>
            </a:xfrm>
          </p:grpSpPr>
          <p:sp>
            <p:nvSpPr>
              <p:cNvPr id="104587" name="AutoShape 59" descr="右上がり対角線 (太)"/>
              <p:cNvSpPr>
                <a:spLocks noChangeArrowheads="1"/>
              </p:cNvSpPr>
              <p:nvPr/>
            </p:nvSpPr>
            <p:spPr bwMode="auto">
              <a:xfrm rot="5400000" flipV="1">
                <a:off x="6296" y="-71"/>
                <a:ext cx="39" cy="204"/>
              </a:xfrm>
              <a:prstGeom prst="flowChartDelay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588" name="AutoShape 60" descr="右上がり対角線 (太)"/>
              <p:cNvSpPr>
                <a:spLocks noChangeArrowheads="1"/>
              </p:cNvSpPr>
              <p:nvPr/>
            </p:nvSpPr>
            <p:spPr bwMode="auto">
              <a:xfrm rot="-5400000">
                <a:off x="6296" y="-34"/>
                <a:ext cx="39" cy="204"/>
              </a:xfrm>
              <a:prstGeom prst="flowChartDelay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04575" name="Rectangle 61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76" name="Rectangle 62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77" name="Rectangle 63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78" name="Rectangle 64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79" name="Rectangle 65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80" name="Rectangle 66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81" name="Rectangle 67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82" name="Rectangle 68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83" name="Rectangle 69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84" name="Rectangle 70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85" name="Rectangle 71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86" name="Rectangle 72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4454" name="Group 73"/>
          <p:cNvGrpSpPr>
            <a:grpSpLocks/>
          </p:cNvGrpSpPr>
          <p:nvPr/>
        </p:nvGrpSpPr>
        <p:grpSpPr bwMode="auto">
          <a:xfrm>
            <a:off x="1820863" y="1976438"/>
            <a:ext cx="215900" cy="3729037"/>
            <a:chOff x="5339" y="1900"/>
            <a:chExt cx="136" cy="2349"/>
          </a:xfrm>
        </p:grpSpPr>
        <p:sp>
          <p:nvSpPr>
            <p:cNvPr id="104555" name="AutoShape 74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56" name="AutoShape 75"/>
            <p:cNvSpPr>
              <a:spLocks noChangeArrowheads="1"/>
            </p:cNvSpPr>
            <p:nvPr/>
          </p:nvSpPr>
          <p:spPr bwMode="auto">
            <a:xfrm>
              <a:off x="5340" y="2787"/>
              <a:ext cx="135" cy="1462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04557" name="Group 76"/>
            <p:cNvGrpSpPr>
              <a:grpSpLocks/>
            </p:cNvGrpSpPr>
            <p:nvPr/>
          </p:nvGrpSpPr>
          <p:grpSpPr bwMode="auto">
            <a:xfrm>
              <a:off x="5340" y="2751"/>
              <a:ext cx="135" cy="68"/>
              <a:chOff x="6214" y="11"/>
              <a:chExt cx="204" cy="76"/>
            </a:xfrm>
          </p:grpSpPr>
          <p:sp>
            <p:nvSpPr>
              <p:cNvPr id="104570" name="AutoShape 77" descr="右上がり対角線 (太)"/>
              <p:cNvSpPr>
                <a:spLocks noChangeArrowheads="1"/>
              </p:cNvSpPr>
              <p:nvPr/>
            </p:nvSpPr>
            <p:spPr bwMode="auto">
              <a:xfrm rot="5400000" flipV="1">
                <a:off x="6296" y="-71"/>
                <a:ext cx="39" cy="204"/>
              </a:xfrm>
              <a:prstGeom prst="flowChartDelay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571" name="AutoShape 78" descr="右上がり対角線 (太)"/>
              <p:cNvSpPr>
                <a:spLocks noChangeArrowheads="1"/>
              </p:cNvSpPr>
              <p:nvPr/>
            </p:nvSpPr>
            <p:spPr bwMode="auto">
              <a:xfrm rot="-5400000">
                <a:off x="6296" y="-34"/>
                <a:ext cx="39" cy="204"/>
              </a:xfrm>
              <a:prstGeom prst="flowChartDelay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HG丸ｺﾞｼｯｸM-PRO" panose="020F0600000000000000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04558" name="Rectangle 79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59" name="Rectangle 80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0" name="Rectangle 81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1" name="Rectangle 82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2" name="Rectangle 83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3" name="Rectangle 84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4" name="Rectangle 85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5" name="Rectangle 86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6" name="Rectangle 87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7" name="Rectangle 88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8" name="Rectangle 89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69" name="Rectangle 90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4455" name="Text Box 91"/>
          <p:cNvSpPr txBox="1">
            <a:spLocks noChangeArrowheads="1"/>
          </p:cNvSpPr>
          <p:nvPr/>
        </p:nvSpPr>
        <p:spPr bwMode="auto">
          <a:xfrm>
            <a:off x="595313" y="19558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</p:txBody>
      </p:sp>
      <p:sp>
        <p:nvSpPr>
          <p:cNvPr id="104456" name="Text Box 92"/>
          <p:cNvSpPr txBox="1">
            <a:spLocks noChangeArrowheads="1"/>
          </p:cNvSpPr>
          <p:nvPr/>
        </p:nvSpPr>
        <p:spPr bwMode="auto">
          <a:xfrm>
            <a:off x="595313" y="223043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104457" name="Text Box 93"/>
          <p:cNvSpPr txBox="1">
            <a:spLocks noChangeArrowheads="1"/>
          </p:cNvSpPr>
          <p:nvPr/>
        </p:nvSpPr>
        <p:spPr bwMode="auto">
          <a:xfrm>
            <a:off x="595313" y="25320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</p:txBody>
      </p:sp>
      <p:sp>
        <p:nvSpPr>
          <p:cNvPr id="104458" name="Text Box 94"/>
          <p:cNvSpPr txBox="1">
            <a:spLocks noChangeArrowheads="1"/>
          </p:cNvSpPr>
          <p:nvPr/>
        </p:nvSpPr>
        <p:spPr bwMode="auto">
          <a:xfrm>
            <a:off x="595313" y="28797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104459" name="Text Box 95"/>
          <p:cNvSpPr txBox="1">
            <a:spLocks noChangeArrowheads="1"/>
          </p:cNvSpPr>
          <p:nvPr/>
        </p:nvSpPr>
        <p:spPr bwMode="auto">
          <a:xfrm>
            <a:off x="595313" y="3146425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11.21</a:t>
            </a:r>
          </a:p>
        </p:txBody>
      </p:sp>
      <p:sp>
        <p:nvSpPr>
          <p:cNvPr id="104460" name="Text Box 96"/>
          <p:cNvSpPr txBox="1">
            <a:spLocks noChangeArrowheads="1"/>
          </p:cNvSpPr>
          <p:nvPr/>
        </p:nvSpPr>
        <p:spPr bwMode="auto">
          <a:xfrm>
            <a:off x="595313" y="32988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104461" name="Text Box 97"/>
          <p:cNvSpPr txBox="1">
            <a:spLocks noChangeArrowheads="1"/>
          </p:cNvSpPr>
          <p:nvPr/>
        </p:nvSpPr>
        <p:spPr bwMode="auto">
          <a:xfrm>
            <a:off x="595313" y="385127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</p:txBody>
      </p:sp>
      <p:sp>
        <p:nvSpPr>
          <p:cNvPr id="104462" name="Text Box 98"/>
          <p:cNvSpPr txBox="1">
            <a:spLocks noChangeArrowheads="1"/>
          </p:cNvSpPr>
          <p:nvPr/>
        </p:nvSpPr>
        <p:spPr bwMode="auto">
          <a:xfrm>
            <a:off x="595313" y="41386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104463" name="Text Box 99"/>
          <p:cNvSpPr txBox="1">
            <a:spLocks noChangeArrowheads="1"/>
          </p:cNvSpPr>
          <p:nvPr/>
        </p:nvSpPr>
        <p:spPr bwMode="auto">
          <a:xfrm>
            <a:off x="595313" y="429577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104464" name="Text Box 100"/>
          <p:cNvSpPr txBox="1">
            <a:spLocks noChangeArrowheads="1"/>
          </p:cNvSpPr>
          <p:nvPr/>
        </p:nvSpPr>
        <p:spPr bwMode="auto">
          <a:xfrm>
            <a:off x="595313" y="43672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</p:txBody>
      </p:sp>
      <p:sp>
        <p:nvSpPr>
          <p:cNvPr id="104465" name="Text Box 101"/>
          <p:cNvSpPr txBox="1">
            <a:spLocks noChangeArrowheads="1"/>
          </p:cNvSpPr>
          <p:nvPr/>
        </p:nvSpPr>
        <p:spPr bwMode="auto">
          <a:xfrm>
            <a:off x="595313" y="4692650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4466" name="Text Box 102"/>
          <p:cNvSpPr txBox="1">
            <a:spLocks noChangeArrowheads="1"/>
          </p:cNvSpPr>
          <p:nvPr/>
        </p:nvSpPr>
        <p:spPr bwMode="auto">
          <a:xfrm>
            <a:off x="306388" y="25241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4467" name="Text Box 103"/>
          <p:cNvSpPr txBox="1">
            <a:spLocks noChangeArrowheads="1"/>
          </p:cNvSpPr>
          <p:nvPr/>
        </p:nvSpPr>
        <p:spPr bwMode="auto">
          <a:xfrm>
            <a:off x="306388" y="43878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04468" name="Text Box 104"/>
          <p:cNvSpPr txBox="1">
            <a:spLocks noChangeArrowheads="1"/>
          </p:cNvSpPr>
          <p:nvPr/>
        </p:nvSpPr>
        <p:spPr bwMode="auto">
          <a:xfrm>
            <a:off x="595313" y="24241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104469" name="Text Box 105"/>
          <p:cNvSpPr txBox="1">
            <a:spLocks noChangeArrowheads="1"/>
          </p:cNvSpPr>
          <p:nvPr/>
        </p:nvSpPr>
        <p:spPr bwMode="auto">
          <a:xfrm>
            <a:off x="595313" y="277177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11.4</a:t>
            </a:r>
          </a:p>
        </p:txBody>
      </p:sp>
      <p:sp>
        <p:nvSpPr>
          <p:cNvPr id="104470" name="Text Box 106"/>
          <p:cNvSpPr txBox="1">
            <a:spLocks noChangeArrowheads="1"/>
          </p:cNvSpPr>
          <p:nvPr/>
        </p:nvSpPr>
        <p:spPr bwMode="auto">
          <a:xfrm>
            <a:off x="595313" y="454818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4471" name="Text Box 107"/>
          <p:cNvSpPr txBox="1">
            <a:spLocks noChangeArrowheads="1"/>
          </p:cNvSpPr>
          <p:nvPr/>
        </p:nvSpPr>
        <p:spPr bwMode="auto">
          <a:xfrm>
            <a:off x="595313" y="444023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</p:txBody>
      </p:sp>
      <p:sp>
        <p:nvSpPr>
          <p:cNvPr id="104472" name="Text Box 108"/>
          <p:cNvSpPr txBox="1">
            <a:spLocks noChangeArrowheads="1"/>
          </p:cNvSpPr>
          <p:nvPr/>
        </p:nvSpPr>
        <p:spPr bwMode="auto">
          <a:xfrm>
            <a:off x="595313" y="20875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</p:txBody>
      </p:sp>
      <p:sp>
        <p:nvSpPr>
          <p:cNvPr id="104473" name="Text Box 109"/>
          <p:cNvSpPr txBox="1">
            <a:spLocks noChangeArrowheads="1"/>
          </p:cNvSpPr>
          <p:nvPr/>
        </p:nvSpPr>
        <p:spPr bwMode="auto">
          <a:xfrm>
            <a:off x="595313" y="39719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</p:txBody>
      </p:sp>
      <p:sp>
        <p:nvSpPr>
          <p:cNvPr id="104474" name="Text Box 110"/>
          <p:cNvSpPr txBox="1">
            <a:spLocks noChangeArrowheads="1"/>
          </p:cNvSpPr>
          <p:nvPr/>
        </p:nvSpPr>
        <p:spPr bwMode="auto">
          <a:xfrm>
            <a:off x="595313" y="48720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4475" name="Text Box 111"/>
          <p:cNvSpPr txBox="1">
            <a:spLocks noChangeArrowheads="1"/>
          </p:cNvSpPr>
          <p:nvPr/>
        </p:nvSpPr>
        <p:spPr bwMode="auto">
          <a:xfrm>
            <a:off x="595313" y="5111750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04476" name="Text Box 112"/>
          <p:cNvSpPr txBox="1">
            <a:spLocks noChangeArrowheads="1"/>
          </p:cNvSpPr>
          <p:nvPr/>
        </p:nvSpPr>
        <p:spPr bwMode="auto">
          <a:xfrm>
            <a:off x="595313" y="3074988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</a:t>
            </a:r>
          </a:p>
        </p:txBody>
      </p:sp>
      <p:sp>
        <p:nvSpPr>
          <p:cNvPr id="104477" name="Text Box 113"/>
          <p:cNvSpPr txBox="1">
            <a:spLocks noChangeArrowheads="1"/>
          </p:cNvSpPr>
          <p:nvPr/>
        </p:nvSpPr>
        <p:spPr bwMode="auto">
          <a:xfrm>
            <a:off x="595313" y="321945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104478" name="Text Box 114"/>
          <p:cNvSpPr txBox="1">
            <a:spLocks noChangeArrowheads="1"/>
          </p:cNvSpPr>
          <p:nvPr/>
        </p:nvSpPr>
        <p:spPr bwMode="auto">
          <a:xfrm>
            <a:off x="595313" y="36115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4479" name="Text Box 115"/>
          <p:cNvSpPr txBox="1">
            <a:spLocks noChangeArrowheads="1"/>
          </p:cNvSpPr>
          <p:nvPr/>
        </p:nvSpPr>
        <p:spPr bwMode="auto">
          <a:xfrm>
            <a:off x="595313" y="26400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</p:txBody>
      </p:sp>
      <p:sp>
        <p:nvSpPr>
          <p:cNvPr id="104480" name="Text Box 116"/>
          <p:cNvSpPr txBox="1">
            <a:spLocks noChangeArrowheads="1"/>
          </p:cNvSpPr>
          <p:nvPr/>
        </p:nvSpPr>
        <p:spPr bwMode="auto">
          <a:xfrm>
            <a:off x="595313" y="2987675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11.23</a:t>
            </a:r>
          </a:p>
        </p:txBody>
      </p:sp>
      <p:sp>
        <p:nvSpPr>
          <p:cNvPr id="104481" name="Text Box 117"/>
          <p:cNvSpPr txBox="1">
            <a:spLocks noChangeArrowheads="1"/>
          </p:cNvSpPr>
          <p:nvPr/>
        </p:nvSpPr>
        <p:spPr bwMode="auto">
          <a:xfrm>
            <a:off x="595313" y="335597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104482" name="Text Box 118"/>
          <p:cNvSpPr txBox="1">
            <a:spLocks noChangeArrowheads="1"/>
          </p:cNvSpPr>
          <p:nvPr/>
        </p:nvSpPr>
        <p:spPr bwMode="auto">
          <a:xfrm>
            <a:off x="595313" y="341947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4483" name="Text Box 119"/>
          <p:cNvSpPr txBox="1">
            <a:spLocks noChangeArrowheads="1"/>
          </p:cNvSpPr>
          <p:nvPr/>
        </p:nvSpPr>
        <p:spPr bwMode="auto">
          <a:xfrm>
            <a:off x="595313" y="53038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04484" name="Text Box 120"/>
          <p:cNvSpPr txBox="1">
            <a:spLocks noChangeArrowheads="1"/>
          </p:cNvSpPr>
          <p:nvPr/>
        </p:nvSpPr>
        <p:spPr bwMode="auto">
          <a:xfrm>
            <a:off x="595313" y="548322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4485" name="Line 121"/>
          <p:cNvSpPr>
            <a:spLocks noChangeShapeType="1"/>
          </p:cNvSpPr>
          <p:nvPr/>
        </p:nvSpPr>
        <p:spPr bwMode="auto">
          <a:xfrm flipH="1">
            <a:off x="381000" y="3381375"/>
            <a:ext cx="792163" cy="0"/>
          </a:xfrm>
          <a:prstGeom prst="line">
            <a:avLst/>
          </a:prstGeom>
          <a:noFill/>
          <a:ln w="635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486" name="Line 122"/>
          <p:cNvSpPr>
            <a:spLocks noChangeShapeType="1"/>
          </p:cNvSpPr>
          <p:nvPr/>
        </p:nvSpPr>
        <p:spPr bwMode="auto">
          <a:xfrm flipH="1">
            <a:off x="381000" y="1978025"/>
            <a:ext cx="792163" cy="0"/>
          </a:xfrm>
          <a:prstGeom prst="line">
            <a:avLst/>
          </a:prstGeom>
          <a:noFill/>
          <a:ln w="635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487" name="Line 123"/>
          <p:cNvSpPr>
            <a:spLocks noChangeShapeType="1"/>
          </p:cNvSpPr>
          <p:nvPr/>
        </p:nvSpPr>
        <p:spPr bwMode="auto">
          <a:xfrm flipH="1">
            <a:off x="381000" y="5705475"/>
            <a:ext cx="792163" cy="0"/>
          </a:xfrm>
          <a:prstGeom prst="line">
            <a:avLst/>
          </a:prstGeom>
          <a:noFill/>
          <a:ln w="635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4488" name="Group 124"/>
          <p:cNvGrpSpPr>
            <a:grpSpLocks/>
          </p:cNvGrpSpPr>
          <p:nvPr/>
        </p:nvGrpSpPr>
        <p:grpSpPr bwMode="auto">
          <a:xfrm>
            <a:off x="4149725" y="1976438"/>
            <a:ext cx="215900" cy="3729037"/>
            <a:chOff x="5339" y="1900"/>
            <a:chExt cx="136" cy="2349"/>
          </a:xfrm>
        </p:grpSpPr>
        <p:sp>
          <p:nvSpPr>
            <p:cNvPr id="104539" name="AutoShape 125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0" name="AutoShape 126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1" name="AutoShape 127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2" name="AutoShape 128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3" name="Rectangle 129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4" name="Rectangle 130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5" name="Rectangle 131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6" name="Rectangle 132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7" name="Rectangle 133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8" name="Rectangle 134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49" name="Rectangle 135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50" name="Rectangle 136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51" name="Rectangle 137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52" name="Rectangle 138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53" name="Rectangle 139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54" name="Rectangle 140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4489" name="Group 141"/>
          <p:cNvGrpSpPr>
            <a:grpSpLocks/>
          </p:cNvGrpSpPr>
          <p:nvPr/>
        </p:nvGrpSpPr>
        <p:grpSpPr bwMode="auto">
          <a:xfrm>
            <a:off x="8321675" y="4114800"/>
            <a:ext cx="215900" cy="1587500"/>
            <a:chOff x="5580" y="3249"/>
            <a:chExt cx="136" cy="1000"/>
          </a:xfrm>
        </p:grpSpPr>
        <p:sp>
          <p:nvSpPr>
            <p:cNvPr id="104530" name="AutoShape 142"/>
            <p:cNvSpPr>
              <a:spLocks noChangeArrowheads="1"/>
            </p:cNvSpPr>
            <p:nvPr/>
          </p:nvSpPr>
          <p:spPr bwMode="auto">
            <a:xfrm>
              <a:off x="5580" y="3249"/>
              <a:ext cx="136" cy="1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31" name="AutoShape 143"/>
            <p:cNvSpPr>
              <a:spLocks noChangeArrowheads="1"/>
            </p:cNvSpPr>
            <p:nvPr/>
          </p:nvSpPr>
          <p:spPr bwMode="auto">
            <a:xfrm>
              <a:off x="5580" y="3580"/>
              <a:ext cx="136" cy="41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32" name="AutoShape 144"/>
            <p:cNvSpPr>
              <a:spLocks noChangeArrowheads="1"/>
            </p:cNvSpPr>
            <p:nvPr/>
          </p:nvSpPr>
          <p:spPr bwMode="auto">
            <a:xfrm rot="-5400000">
              <a:off x="5630" y="3527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33" name="AutoShape 145"/>
            <p:cNvSpPr>
              <a:spLocks noChangeArrowheads="1"/>
            </p:cNvSpPr>
            <p:nvPr/>
          </p:nvSpPr>
          <p:spPr bwMode="auto">
            <a:xfrm>
              <a:off x="5580" y="3500"/>
              <a:ext cx="136" cy="7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34" name="Rectangle 146"/>
            <p:cNvSpPr>
              <a:spLocks noChangeArrowheads="1"/>
            </p:cNvSpPr>
            <p:nvPr/>
          </p:nvSpPr>
          <p:spPr bwMode="auto">
            <a:xfrm>
              <a:off x="5580" y="3340"/>
              <a:ext cx="136" cy="2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35" name="AutoShape 147"/>
            <p:cNvSpPr>
              <a:spLocks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36" name="Rectangle 148"/>
            <p:cNvSpPr>
              <a:spLocks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37" name="Rectangle 149"/>
            <p:cNvSpPr>
              <a:spLocks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38" name="Rectangle 150"/>
            <p:cNvSpPr>
              <a:spLocks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4490" name="Group 151"/>
          <p:cNvGrpSpPr>
            <a:grpSpLocks/>
          </p:cNvGrpSpPr>
          <p:nvPr/>
        </p:nvGrpSpPr>
        <p:grpSpPr bwMode="auto">
          <a:xfrm>
            <a:off x="7585075" y="1973263"/>
            <a:ext cx="215900" cy="3729037"/>
            <a:chOff x="5339" y="1900"/>
            <a:chExt cx="136" cy="2349"/>
          </a:xfrm>
        </p:grpSpPr>
        <p:sp>
          <p:nvSpPr>
            <p:cNvPr id="104514" name="AutoShape 152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5" name="AutoShape 153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6" name="AutoShape 154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7" name="AutoShape 155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8" name="Rectangle 156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9" name="Rectangle 157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0" name="Rectangle 158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1" name="Rectangle 159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2" name="Rectangle 160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3" name="Rectangle 161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4" name="Rectangle 162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5" name="Rectangle 163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6" name="Rectangle 164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7" name="Rectangle 165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8" name="Rectangle 166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29" name="Rectangle 167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4491" name="Group 168"/>
          <p:cNvGrpSpPr>
            <a:grpSpLocks/>
          </p:cNvGrpSpPr>
          <p:nvPr/>
        </p:nvGrpSpPr>
        <p:grpSpPr bwMode="auto">
          <a:xfrm>
            <a:off x="6861175" y="1973263"/>
            <a:ext cx="215900" cy="3729037"/>
            <a:chOff x="5339" y="1900"/>
            <a:chExt cx="136" cy="2349"/>
          </a:xfrm>
        </p:grpSpPr>
        <p:sp>
          <p:nvSpPr>
            <p:cNvPr id="104498" name="AutoShape 169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499" name="AutoShape 170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0" name="AutoShape 171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1" name="AutoShape 172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2" name="Rectangle 173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3" name="Rectangle 174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4" name="Rectangle 175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5" name="Rectangle 176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6" name="Rectangle 177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7" name="Rectangle 178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8" name="Rectangle 179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09" name="Rectangle 180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0" name="Rectangle 181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1" name="Rectangle 182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2" name="Rectangle 183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513" name="Rectangle 184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4492" name="Rectangle 185"/>
          <p:cNvSpPr>
            <a:spLocks noChangeArrowheads="1"/>
          </p:cNvSpPr>
          <p:nvPr/>
        </p:nvSpPr>
        <p:spPr bwMode="auto">
          <a:xfrm>
            <a:off x="7453313" y="1962150"/>
            <a:ext cx="504825" cy="1428750"/>
          </a:xfrm>
          <a:prstGeom prst="rect">
            <a:avLst/>
          </a:prstGeom>
          <a:solidFill>
            <a:schemeClr val="bg1">
              <a:alpha val="50195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493" name="Rectangle 186"/>
          <p:cNvSpPr>
            <a:spLocks noChangeArrowheads="1"/>
          </p:cNvSpPr>
          <p:nvPr/>
        </p:nvSpPr>
        <p:spPr bwMode="auto">
          <a:xfrm>
            <a:off x="7491413" y="3395663"/>
            <a:ext cx="504825" cy="2662237"/>
          </a:xfrm>
          <a:prstGeom prst="rect">
            <a:avLst/>
          </a:prstGeom>
          <a:solidFill>
            <a:schemeClr val="bg1">
              <a:alpha val="79999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494" name="Rectangle 18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ja-JP" b="0" dirty="0">
                <a:latin typeface="Trebuchet MS" panose="020B0603020202020204" pitchFamily="34" charset="0"/>
              </a:rPr>
              <a:t>Klinefelter</a:t>
            </a:r>
            <a:r>
              <a:rPr lang="ja-JP" altLang="de-DE" dirty="0"/>
              <a:t>男性</a:t>
            </a:r>
            <a:endParaRPr lang="ja-JP" altLang="en-US" dirty="0"/>
          </a:p>
        </p:txBody>
      </p:sp>
      <p:sp>
        <p:nvSpPr>
          <p:cNvPr id="104495" name="Text Box 188"/>
          <p:cNvSpPr txBox="1">
            <a:spLocks noChangeArrowheads="1"/>
          </p:cNvSpPr>
          <p:nvPr/>
        </p:nvSpPr>
        <p:spPr bwMode="auto">
          <a:xfrm>
            <a:off x="936625" y="5689600"/>
            <a:ext cx="197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Ｘ　Ｘ　Ｙ</a:t>
            </a:r>
          </a:p>
        </p:txBody>
      </p:sp>
      <p:sp>
        <p:nvSpPr>
          <p:cNvPr id="104496" name="Text Box 189"/>
          <p:cNvSpPr txBox="1">
            <a:spLocks noChangeArrowheads="1"/>
          </p:cNvSpPr>
          <p:nvPr/>
        </p:nvSpPr>
        <p:spPr bwMode="auto">
          <a:xfrm>
            <a:off x="3990975" y="5689600"/>
            <a:ext cx="197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Ｘ　Ｘ　Ｙ</a:t>
            </a:r>
          </a:p>
        </p:txBody>
      </p:sp>
      <p:sp>
        <p:nvSpPr>
          <p:cNvPr id="104497" name="Text Box 190"/>
          <p:cNvSpPr txBox="1">
            <a:spLocks noChangeArrowheads="1"/>
          </p:cNvSpPr>
          <p:nvPr/>
        </p:nvSpPr>
        <p:spPr bwMode="auto">
          <a:xfrm>
            <a:off x="6731000" y="5689600"/>
            <a:ext cx="197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Ｘ　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Ｘ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>
            <a:extLst>
              <a:ext uri="{FF2B5EF4-FFF2-40B4-BE49-F238E27FC236}">
                <a16:creationId xmlns:a16="http://schemas.microsoft.com/office/drawing/2014/main" id="{4BF1DBAB-2B98-45FD-8C49-B9C8947CF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675" y="6302375"/>
            <a:ext cx="736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299" name="Text Box 400">
            <a:extLst>
              <a:ext uri="{FF2B5EF4-FFF2-40B4-BE49-F238E27FC236}">
                <a16:creationId xmlns:a16="http://schemas.microsoft.com/office/drawing/2014/main" id="{DDE2AC29-87E0-4E2F-B987-1ED76650E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0" y="629443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66003D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X </a:t>
            </a:r>
          </a:p>
        </p:txBody>
      </p:sp>
      <p:sp>
        <p:nvSpPr>
          <p:cNvPr id="55300" name="Text Box 400">
            <a:extLst>
              <a:ext uri="{FF2B5EF4-FFF2-40B4-BE49-F238E27FC236}">
                <a16:creationId xmlns:a16="http://schemas.microsoft.com/office/drawing/2014/main" id="{D7DFFCA6-92AB-4ED6-A1DE-400D6797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29443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A4004A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fra(X) </a:t>
            </a: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C1242BC1-214D-4834-93B6-AC887C0D50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脆弱</a:t>
            </a:r>
            <a:r>
              <a:rPr lang="en-US" altLang="ja-JP" dirty="0"/>
              <a:t>X</a:t>
            </a:r>
            <a:r>
              <a:rPr lang="ja-JP" altLang="en-US" dirty="0"/>
              <a:t>症候群</a:t>
            </a:r>
          </a:p>
        </p:txBody>
      </p:sp>
      <p:grpSp>
        <p:nvGrpSpPr>
          <p:cNvPr id="55303" name="Group 73">
            <a:extLst>
              <a:ext uri="{FF2B5EF4-FFF2-40B4-BE49-F238E27FC236}">
                <a16:creationId xmlns:a16="http://schemas.microsoft.com/office/drawing/2014/main" id="{74BA809F-4498-4868-AEAA-BA7C18E6068F}"/>
              </a:ext>
            </a:extLst>
          </p:cNvPr>
          <p:cNvGrpSpPr>
            <a:grpSpLocks/>
          </p:cNvGrpSpPr>
          <p:nvPr/>
        </p:nvGrpSpPr>
        <p:grpSpPr bwMode="auto">
          <a:xfrm>
            <a:off x="8226425" y="368300"/>
            <a:ext cx="227013" cy="5930900"/>
            <a:chOff x="2625" y="335"/>
            <a:chExt cx="143" cy="3736"/>
          </a:xfrm>
        </p:grpSpPr>
        <p:sp>
          <p:nvSpPr>
            <p:cNvPr id="55364" name="Oval 74">
              <a:extLst>
                <a:ext uri="{FF2B5EF4-FFF2-40B4-BE49-F238E27FC236}">
                  <a16:creationId xmlns:a16="http://schemas.microsoft.com/office/drawing/2014/main" id="{067C303D-9414-491E-87B5-8EDF0D1121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2625" y="3928"/>
              <a:ext cx="143" cy="14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2A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65" name="Rectangle 75">
              <a:extLst>
                <a:ext uri="{FF2B5EF4-FFF2-40B4-BE49-F238E27FC236}">
                  <a16:creationId xmlns:a16="http://schemas.microsoft.com/office/drawing/2014/main" id="{31DFFCAE-220F-47C9-B931-33B50A1393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2625" y="3824"/>
              <a:ext cx="143" cy="174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66" name="Line 76">
              <a:extLst>
                <a:ext uri="{FF2B5EF4-FFF2-40B4-BE49-F238E27FC236}">
                  <a16:creationId xmlns:a16="http://schemas.microsoft.com/office/drawing/2014/main" id="{401FC7A0-934B-4011-828F-4DDA946853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768" y="3825"/>
              <a:ext cx="0" cy="174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67" name="Line 77">
              <a:extLst>
                <a:ext uri="{FF2B5EF4-FFF2-40B4-BE49-F238E27FC236}">
                  <a16:creationId xmlns:a16="http://schemas.microsoft.com/office/drawing/2014/main" id="{63D3ACAD-3B7A-48F1-87DE-A7AA5C4D9F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25" y="3825"/>
              <a:ext cx="0" cy="176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68" name="Oval 78">
              <a:extLst>
                <a:ext uri="{FF2B5EF4-FFF2-40B4-BE49-F238E27FC236}">
                  <a16:creationId xmlns:a16="http://schemas.microsoft.com/office/drawing/2014/main" id="{8F402727-6FA3-44F0-9C1C-F44C845B9E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624"/>
              <a:ext cx="143" cy="11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69" name="Oval 79">
              <a:extLst>
                <a:ext uri="{FF2B5EF4-FFF2-40B4-BE49-F238E27FC236}">
                  <a16:creationId xmlns:a16="http://schemas.microsoft.com/office/drawing/2014/main" id="{ED6C171C-DF5B-43B6-8290-054868F8D7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35"/>
              <a:ext cx="143" cy="1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2A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0" name="Rectangle 80">
              <a:extLst>
                <a:ext uri="{FF2B5EF4-FFF2-40B4-BE49-F238E27FC236}">
                  <a16:creationId xmlns:a16="http://schemas.microsoft.com/office/drawing/2014/main" id="{02B026C3-3FCD-4E33-A51C-1DA013EA24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408"/>
              <a:ext cx="143" cy="122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1" name="Rectangle 81">
              <a:extLst>
                <a:ext uri="{FF2B5EF4-FFF2-40B4-BE49-F238E27FC236}">
                  <a16:creationId xmlns:a16="http://schemas.microsoft.com/office/drawing/2014/main" id="{F7D9ECE7-8649-40CF-9EC7-BDDDE8BCE0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531"/>
              <a:ext cx="143" cy="7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2" name="Rectangle 82">
              <a:extLst>
                <a:ext uri="{FF2B5EF4-FFF2-40B4-BE49-F238E27FC236}">
                  <a16:creationId xmlns:a16="http://schemas.microsoft.com/office/drawing/2014/main" id="{D70D23EE-DE02-4623-947F-3D6ED20A90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408"/>
              <a:ext cx="143" cy="48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3" name="Rectangle 83">
              <a:extLst>
                <a:ext uri="{FF2B5EF4-FFF2-40B4-BE49-F238E27FC236}">
                  <a16:creationId xmlns:a16="http://schemas.microsoft.com/office/drawing/2014/main" id="{30E98588-ADDD-415A-A027-2566AC496E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607"/>
              <a:ext cx="143" cy="119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4" name="Rectangle 84">
              <a:extLst>
                <a:ext uri="{FF2B5EF4-FFF2-40B4-BE49-F238E27FC236}">
                  <a16:creationId xmlns:a16="http://schemas.microsoft.com/office/drawing/2014/main" id="{69171210-E95A-4700-87C5-877834890D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726"/>
              <a:ext cx="143" cy="42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5" name="Rectangle 85">
              <a:extLst>
                <a:ext uri="{FF2B5EF4-FFF2-40B4-BE49-F238E27FC236}">
                  <a16:creationId xmlns:a16="http://schemas.microsoft.com/office/drawing/2014/main" id="{FEB215B7-2B33-4027-B962-8AB5956499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767"/>
              <a:ext cx="143" cy="82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6" name="Rectangle 86">
              <a:extLst>
                <a:ext uri="{FF2B5EF4-FFF2-40B4-BE49-F238E27FC236}">
                  <a16:creationId xmlns:a16="http://schemas.microsoft.com/office/drawing/2014/main" id="{9DCFAB3C-205C-49FC-9F76-1ED86E7B35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845"/>
              <a:ext cx="143" cy="135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7" name="Rectangle 87">
              <a:extLst>
                <a:ext uri="{FF2B5EF4-FFF2-40B4-BE49-F238E27FC236}">
                  <a16:creationId xmlns:a16="http://schemas.microsoft.com/office/drawing/2014/main" id="{AFDA6B97-A922-486C-9174-47C5FF8D14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979"/>
              <a:ext cx="143" cy="57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8" name="Rectangle 88">
              <a:extLst>
                <a:ext uri="{FF2B5EF4-FFF2-40B4-BE49-F238E27FC236}">
                  <a16:creationId xmlns:a16="http://schemas.microsoft.com/office/drawing/2014/main" id="{6C416088-DA08-4FF6-B4DA-B15D840716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036"/>
              <a:ext cx="143" cy="14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79" name="Rectangle 89">
              <a:extLst>
                <a:ext uri="{FF2B5EF4-FFF2-40B4-BE49-F238E27FC236}">
                  <a16:creationId xmlns:a16="http://schemas.microsoft.com/office/drawing/2014/main" id="{16736E9E-C3B4-49D4-BE53-74984CB75D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183"/>
              <a:ext cx="143" cy="139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0" name="Rectangle 90">
              <a:extLst>
                <a:ext uri="{FF2B5EF4-FFF2-40B4-BE49-F238E27FC236}">
                  <a16:creationId xmlns:a16="http://schemas.microsoft.com/office/drawing/2014/main" id="{DC08B0DC-3926-4B3B-B567-A9A8D64B02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321"/>
              <a:ext cx="143" cy="59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1" name="Rectangle 91">
              <a:extLst>
                <a:ext uri="{FF2B5EF4-FFF2-40B4-BE49-F238E27FC236}">
                  <a16:creationId xmlns:a16="http://schemas.microsoft.com/office/drawing/2014/main" id="{B9733E64-B489-4CB2-B12F-9CF68170FD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380"/>
              <a:ext cx="143" cy="150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2" name="Rectangle 92">
              <a:extLst>
                <a:ext uri="{FF2B5EF4-FFF2-40B4-BE49-F238E27FC236}">
                  <a16:creationId xmlns:a16="http://schemas.microsoft.com/office/drawing/2014/main" id="{95A7C970-5750-4B0D-972C-ED61948A5B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530"/>
              <a:ext cx="143" cy="72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3" name="Rectangle 93">
              <a:extLst>
                <a:ext uri="{FF2B5EF4-FFF2-40B4-BE49-F238E27FC236}">
                  <a16:creationId xmlns:a16="http://schemas.microsoft.com/office/drawing/2014/main" id="{8F12FFC6-4BAB-4B1B-A2EB-4865814E6F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599"/>
              <a:ext cx="143" cy="83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4" name="Oval 94">
              <a:extLst>
                <a:ext uri="{FF2B5EF4-FFF2-40B4-BE49-F238E27FC236}">
                  <a16:creationId xmlns:a16="http://schemas.microsoft.com/office/drawing/2014/main" id="{2D7646D7-05EE-4C3B-A036-9D4859F14D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736"/>
              <a:ext cx="143" cy="11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5" name="Rectangle 95">
              <a:extLst>
                <a:ext uri="{FF2B5EF4-FFF2-40B4-BE49-F238E27FC236}">
                  <a16:creationId xmlns:a16="http://schemas.microsoft.com/office/drawing/2014/main" id="{7BA3A786-D4B5-4D10-AFE1-15C1C16B90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792"/>
              <a:ext cx="143" cy="43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6" name="Rectangle 96">
              <a:extLst>
                <a:ext uri="{FF2B5EF4-FFF2-40B4-BE49-F238E27FC236}">
                  <a16:creationId xmlns:a16="http://schemas.microsoft.com/office/drawing/2014/main" id="{9207676B-922C-435F-8C75-A1DA846262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835"/>
              <a:ext cx="143" cy="9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7" name="Rectangle 97">
              <a:extLst>
                <a:ext uri="{FF2B5EF4-FFF2-40B4-BE49-F238E27FC236}">
                  <a16:creationId xmlns:a16="http://schemas.microsoft.com/office/drawing/2014/main" id="{703CEF01-8FA2-41C5-97BB-7FE98E38A4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1920"/>
              <a:ext cx="143" cy="217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8" name="Rectangle 98">
              <a:extLst>
                <a:ext uri="{FF2B5EF4-FFF2-40B4-BE49-F238E27FC236}">
                  <a16:creationId xmlns:a16="http://schemas.microsoft.com/office/drawing/2014/main" id="{851F4FA2-BA37-4F8F-BA6C-03297C4210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123"/>
              <a:ext cx="143" cy="3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89" name="Rectangle 99">
              <a:extLst>
                <a:ext uri="{FF2B5EF4-FFF2-40B4-BE49-F238E27FC236}">
                  <a16:creationId xmlns:a16="http://schemas.microsoft.com/office/drawing/2014/main" id="{E174F8F4-FF2F-43A3-B73E-DD8FB7FE8B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150"/>
              <a:ext cx="143" cy="116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0" name="Rectangle 100">
              <a:extLst>
                <a:ext uri="{FF2B5EF4-FFF2-40B4-BE49-F238E27FC236}">
                  <a16:creationId xmlns:a16="http://schemas.microsoft.com/office/drawing/2014/main" id="{9A86A7BC-81ED-444A-9CD0-42BE5F19C6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262"/>
              <a:ext cx="143" cy="163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1" name="Rectangle 101">
              <a:extLst>
                <a:ext uri="{FF2B5EF4-FFF2-40B4-BE49-F238E27FC236}">
                  <a16:creationId xmlns:a16="http://schemas.microsoft.com/office/drawing/2014/main" id="{826BBC74-4082-4203-8264-4051024FD8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415"/>
              <a:ext cx="143" cy="60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2" name="Rectangle 102">
              <a:extLst>
                <a:ext uri="{FF2B5EF4-FFF2-40B4-BE49-F238E27FC236}">
                  <a16:creationId xmlns:a16="http://schemas.microsoft.com/office/drawing/2014/main" id="{32DD700F-EE0C-44B7-A9CD-D0676FDC5F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471"/>
              <a:ext cx="143" cy="115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3" name="Rectangle 103">
              <a:extLst>
                <a:ext uri="{FF2B5EF4-FFF2-40B4-BE49-F238E27FC236}">
                  <a16:creationId xmlns:a16="http://schemas.microsoft.com/office/drawing/2014/main" id="{A61FC3A9-8D55-480E-B80D-B5E08D227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578"/>
              <a:ext cx="143" cy="60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4" name="Rectangle 104">
              <a:extLst>
                <a:ext uri="{FF2B5EF4-FFF2-40B4-BE49-F238E27FC236}">
                  <a16:creationId xmlns:a16="http://schemas.microsoft.com/office/drawing/2014/main" id="{CBE65D9F-C215-47EC-BDE5-4903A94A7C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613"/>
              <a:ext cx="143" cy="12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5" name="Rectangle 105">
              <a:extLst>
                <a:ext uri="{FF2B5EF4-FFF2-40B4-BE49-F238E27FC236}">
                  <a16:creationId xmlns:a16="http://schemas.microsoft.com/office/drawing/2014/main" id="{09AB6EDE-7E1C-4256-AF77-E20FC6442B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733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6" name="Rectangle 106">
              <a:extLst>
                <a:ext uri="{FF2B5EF4-FFF2-40B4-BE49-F238E27FC236}">
                  <a16:creationId xmlns:a16="http://schemas.microsoft.com/office/drawing/2014/main" id="{9DC43254-07CC-488D-A005-77A3C3840E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821"/>
              <a:ext cx="143" cy="51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7" name="Rectangle 107">
              <a:extLst>
                <a:ext uri="{FF2B5EF4-FFF2-40B4-BE49-F238E27FC236}">
                  <a16:creationId xmlns:a16="http://schemas.microsoft.com/office/drawing/2014/main" id="{0BF817AC-8462-4534-8856-AB91D9EFD5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851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8" name="Rectangle 108">
              <a:extLst>
                <a:ext uri="{FF2B5EF4-FFF2-40B4-BE49-F238E27FC236}">
                  <a16:creationId xmlns:a16="http://schemas.microsoft.com/office/drawing/2014/main" id="{1AB160BF-C606-4A18-94C6-C191FA15C9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2935"/>
              <a:ext cx="143" cy="157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399" name="Rectangle 109">
              <a:extLst>
                <a:ext uri="{FF2B5EF4-FFF2-40B4-BE49-F238E27FC236}">
                  <a16:creationId xmlns:a16="http://schemas.microsoft.com/office/drawing/2014/main" id="{00EDB659-6882-4456-97CE-33D4D5D1F8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080"/>
              <a:ext cx="143" cy="168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400" name="Rectangle 110">
              <a:extLst>
                <a:ext uri="{FF2B5EF4-FFF2-40B4-BE49-F238E27FC236}">
                  <a16:creationId xmlns:a16="http://schemas.microsoft.com/office/drawing/2014/main" id="{C6937521-19B6-4970-9FBE-3C7E9F63CA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236"/>
              <a:ext cx="143" cy="23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401" name="Rectangle 111">
              <a:extLst>
                <a:ext uri="{FF2B5EF4-FFF2-40B4-BE49-F238E27FC236}">
                  <a16:creationId xmlns:a16="http://schemas.microsoft.com/office/drawing/2014/main" id="{01D3B0CF-4CBD-4B0E-AB41-286C55BF2A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457"/>
              <a:ext cx="143" cy="101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402" name="Rectangle 112">
              <a:extLst>
                <a:ext uri="{FF2B5EF4-FFF2-40B4-BE49-F238E27FC236}">
                  <a16:creationId xmlns:a16="http://schemas.microsoft.com/office/drawing/2014/main" id="{1DC5345A-5309-4F02-A084-D2D935989F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549"/>
              <a:ext cx="143" cy="24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403" name="Rectangle 113">
              <a:extLst>
                <a:ext uri="{FF2B5EF4-FFF2-40B4-BE49-F238E27FC236}">
                  <a16:creationId xmlns:a16="http://schemas.microsoft.com/office/drawing/2014/main" id="{33E5112F-6E00-4C84-B473-3D30B5627B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574"/>
              <a:ext cx="143" cy="100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404" name="Rectangle 114">
              <a:extLst>
                <a:ext uri="{FF2B5EF4-FFF2-40B4-BE49-F238E27FC236}">
                  <a16:creationId xmlns:a16="http://schemas.microsoft.com/office/drawing/2014/main" id="{8417083D-26E9-4FB3-A5D2-C8E7B86A41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673"/>
              <a:ext cx="143" cy="99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405" name="Rectangle 115">
              <a:extLst>
                <a:ext uri="{FF2B5EF4-FFF2-40B4-BE49-F238E27FC236}">
                  <a16:creationId xmlns:a16="http://schemas.microsoft.com/office/drawing/2014/main" id="{A0BA3DA8-6664-429C-9C2B-7D9E29B5E6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758"/>
              <a:ext cx="143" cy="47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406" name="Rectangle 116">
              <a:extLst>
                <a:ext uri="{FF2B5EF4-FFF2-40B4-BE49-F238E27FC236}">
                  <a16:creationId xmlns:a16="http://schemas.microsoft.com/office/drawing/2014/main" id="{E4FA150B-E8AA-4D08-AF91-8C4ED0A049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5" y="3797"/>
              <a:ext cx="143" cy="91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5304" name="Text Box 117">
            <a:extLst>
              <a:ext uri="{FF2B5EF4-FFF2-40B4-BE49-F238E27FC236}">
                <a16:creationId xmlns:a16="http://schemas.microsoft.com/office/drawing/2014/main" id="{E2F8ED3D-C6BD-4113-AD73-D8052D863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38" y="303213"/>
            <a:ext cx="574675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11.21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26.1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26.2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26.3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27.1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27.2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28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55305" name="Text Box 119">
            <a:extLst>
              <a:ext uri="{FF2B5EF4-FFF2-40B4-BE49-F238E27FC236}">
                <a16:creationId xmlns:a16="http://schemas.microsoft.com/office/drawing/2014/main" id="{A49AFD12-6F81-42A2-A907-A2054923E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3076575"/>
            <a:ext cx="708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 XIC―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XIST</a:t>
            </a:r>
          </a:p>
        </p:txBody>
      </p:sp>
      <p:sp>
        <p:nvSpPr>
          <p:cNvPr id="55306" name="Oval 74">
            <a:extLst>
              <a:ext uri="{FF2B5EF4-FFF2-40B4-BE49-F238E27FC236}">
                <a16:creationId xmlns:a16="http://schemas.microsoft.com/office/drawing/2014/main" id="{D12FB157-F8F6-4FC7-9220-1C378F377CB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7339013" y="6148388"/>
            <a:ext cx="227012" cy="2270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2A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660066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07" name="Rectangle 75">
            <a:extLst>
              <a:ext uri="{FF2B5EF4-FFF2-40B4-BE49-F238E27FC236}">
                <a16:creationId xmlns:a16="http://schemas.microsoft.com/office/drawing/2014/main" id="{8549A829-EEA4-4C31-9AAE-4D53F469B2FA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7339013" y="6084888"/>
            <a:ext cx="227012" cy="168275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08" name="Line 76">
            <a:extLst>
              <a:ext uri="{FF2B5EF4-FFF2-40B4-BE49-F238E27FC236}">
                <a16:creationId xmlns:a16="http://schemas.microsoft.com/office/drawing/2014/main" id="{58CC23CE-B5F1-48B5-B3C9-73EFE1B067CA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566025" y="6073775"/>
            <a:ext cx="0" cy="180975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09" name="Line 77">
            <a:extLst>
              <a:ext uri="{FF2B5EF4-FFF2-40B4-BE49-F238E27FC236}">
                <a16:creationId xmlns:a16="http://schemas.microsoft.com/office/drawing/2014/main" id="{13E0BB61-4D5B-4F7E-B92B-A9A55CCEA2A5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39013" y="6073775"/>
            <a:ext cx="0" cy="18415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0" name="Oval 78">
            <a:extLst>
              <a:ext uri="{FF2B5EF4-FFF2-40B4-BE49-F238E27FC236}">
                <a16:creationId xmlns:a16="http://schemas.microsoft.com/office/drawing/2014/main" id="{740F6AB4-76D7-4903-A424-1A2E09A70D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2414588"/>
            <a:ext cx="227012" cy="1778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1" name="Oval 79">
            <a:extLst>
              <a:ext uri="{FF2B5EF4-FFF2-40B4-BE49-F238E27FC236}">
                <a16:creationId xmlns:a16="http://schemas.microsoft.com/office/drawing/2014/main" id="{8EF1EEC2-41E6-4460-A4D0-06FA646F2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368300"/>
            <a:ext cx="227012" cy="2190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2A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2" name="Rectangle 80">
            <a:extLst>
              <a:ext uri="{FF2B5EF4-FFF2-40B4-BE49-F238E27FC236}">
                <a16:creationId xmlns:a16="http://schemas.microsoft.com/office/drawing/2014/main" id="{98FA6781-2394-4734-A01B-09C27DF817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484188"/>
            <a:ext cx="227012" cy="193675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3" name="Rectangle 81">
            <a:extLst>
              <a:ext uri="{FF2B5EF4-FFF2-40B4-BE49-F238E27FC236}">
                <a16:creationId xmlns:a16="http://schemas.microsoft.com/office/drawing/2014/main" id="{48C4A3BA-64E9-48CA-8F2D-BF41044A2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679450"/>
            <a:ext cx="227012" cy="12065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4" name="Rectangle 82">
            <a:extLst>
              <a:ext uri="{FF2B5EF4-FFF2-40B4-BE49-F238E27FC236}">
                <a16:creationId xmlns:a16="http://schemas.microsoft.com/office/drawing/2014/main" id="{C9824864-866B-4BF3-AD4E-6451DC4B34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484188"/>
            <a:ext cx="227012" cy="76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5" name="Rectangle 83">
            <a:extLst>
              <a:ext uri="{FF2B5EF4-FFF2-40B4-BE49-F238E27FC236}">
                <a16:creationId xmlns:a16="http://schemas.microsoft.com/office/drawing/2014/main" id="{0165E86F-6D01-406B-B5D2-6F1637E24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800100"/>
            <a:ext cx="227012" cy="188913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6" name="Rectangle 84">
            <a:extLst>
              <a:ext uri="{FF2B5EF4-FFF2-40B4-BE49-F238E27FC236}">
                <a16:creationId xmlns:a16="http://schemas.microsoft.com/office/drawing/2014/main" id="{3185CECC-F090-4002-9819-132A3CB6C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989013"/>
            <a:ext cx="227012" cy="6667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7" name="Rectangle 85">
            <a:extLst>
              <a:ext uri="{FF2B5EF4-FFF2-40B4-BE49-F238E27FC236}">
                <a16:creationId xmlns:a16="http://schemas.microsoft.com/office/drawing/2014/main" id="{0071E592-B1D7-489F-B736-B8E618E14D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1054100"/>
            <a:ext cx="227012" cy="130175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8" name="Rectangle 86">
            <a:extLst>
              <a:ext uri="{FF2B5EF4-FFF2-40B4-BE49-F238E27FC236}">
                <a16:creationId xmlns:a16="http://schemas.microsoft.com/office/drawing/2014/main" id="{07BF3647-EFC0-4861-ADB5-A11E9D928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1177925"/>
            <a:ext cx="227012" cy="214313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19" name="Rectangle 87">
            <a:extLst>
              <a:ext uri="{FF2B5EF4-FFF2-40B4-BE49-F238E27FC236}">
                <a16:creationId xmlns:a16="http://schemas.microsoft.com/office/drawing/2014/main" id="{A693BAD8-5C1D-4F84-A700-C4C23E100E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1390650"/>
            <a:ext cx="227012" cy="90488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0" name="Rectangle 88">
            <a:extLst>
              <a:ext uri="{FF2B5EF4-FFF2-40B4-BE49-F238E27FC236}">
                <a16:creationId xmlns:a16="http://schemas.microsoft.com/office/drawing/2014/main" id="{37F5799E-701F-412E-BC65-86395C12EE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1481138"/>
            <a:ext cx="227012" cy="23177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1" name="Rectangle 89">
            <a:extLst>
              <a:ext uri="{FF2B5EF4-FFF2-40B4-BE49-F238E27FC236}">
                <a16:creationId xmlns:a16="http://schemas.microsoft.com/office/drawing/2014/main" id="{23E9A166-197A-4E2E-86EA-ACF6866F23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1714500"/>
            <a:ext cx="227012" cy="220663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2" name="Rectangle 90">
            <a:extLst>
              <a:ext uri="{FF2B5EF4-FFF2-40B4-BE49-F238E27FC236}">
                <a16:creationId xmlns:a16="http://schemas.microsoft.com/office/drawing/2014/main" id="{8ABE7F08-7A7D-49C5-A52D-2DCE77C4B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1933575"/>
            <a:ext cx="227012" cy="93663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3" name="Rectangle 91">
            <a:extLst>
              <a:ext uri="{FF2B5EF4-FFF2-40B4-BE49-F238E27FC236}">
                <a16:creationId xmlns:a16="http://schemas.microsoft.com/office/drawing/2014/main" id="{94E32711-E644-4475-AE29-C7D38AA78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2027238"/>
            <a:ext cx="227012" cy="238125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4" name="Rectangle 92">
            <a:extLst>
              <a:ext uri="{FF2B5EF4-FFF2-40B4-BE49-F238E27FC236}">
                <a16:creationId xmlns:a16="http://schemas.microsoft.com/office/drawing/2014/main" id="{AD7EB895-438E-48B1-8791-0260EB123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2265363"/>
            <a:ext cx="227012" cy="1143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5" name="Rectangle 93">
            <a:extLst>
              <a:ext uri="{FF2B5EF4-FFF2-40B4-BE49-F238E27FC236}">
                <a16:creationId xmlns:a16="http://schemas.microsoft.com/office/drawing/2014/main" id="{B32B3868-DEB7-4621-A1E3-E4C42EE354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2374900"/>
            <a:ext cx="227012" cy="131763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6" name="Oval 94">
            <a:extLst>
              <a:ext uri="{FF2B5EF4-FFF2-40B4-BE49-F238E27FC236}">
                <a16:creationId xmlns:a16="http://schemas.microsoft.com/office/drawing/2014/main" id="{85196EC8-4D21-479B-81AC-5230F5D468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2592388"/>
            <a:ext cx="227012" cy="179387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7" name="Rectangle 95">
            <a:extLst>
              <a:ext uri="{FF2B5EF4-FFF2-40B4-BE49-F238E27FC236}">
                <a16:creationId xmlns:a16="http://schemas.microsoft.com/office/drawing/2014/main" id="{ABB6A391-C7E8-4A6B-A1D3-FAF281E853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2681288"/>
            <a:ext cx="227012" cy="68262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8" name="Rectangle 96">
            <a:extLst>
              <a:ext uri="{FF2B5EF4-FFF2-40B4-BE49-F238E27FC236}">
                <a16:creationId xmlns:a16="http://schemas.microsoft.com/office/drawing/2014/main" id="{DED1CD6B-6BAA-4878-9C8B-EE61955981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2749550"/>
            <a:ext cx="227012" cy="14287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29" name="Rectangle 97">
            <a:extLst>
              <a:ext uri="{FF2B5EF4-FFF2-40B4-BE49-F238E27FC236}">
                <a16:creationId xmlns:a16="http://schemas.microsoft.com/office/drawing/2014/main" id="{35D38673-D0D1-4E7F-9943-4B56E76EFE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2884488"/>
            <a:ext cx="227012" cy="344487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0" name="Rectangle 98">
            <a:extLst>
              <a:ext uri="{FF2B5EF4-FFF2-40B4-BE49-F238E27FC236}">
                <a16:creationId xmlns:a16="http://schemas.microsoft.com/office/drawing/2014/main" id="{F250181D-4381-49AF-A52E-0940415CB7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3206750"/>
            <a:ext cx="227012" cy="4762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1" name="Rectangle 99">
            <a:extLst>
              <a:ext uri="{FF2B5EF4-FFF2-40B4-BE49-F238E27FC236}">
                <a16:creationId xmlns:a16="http://schemas.microsoft.com/office/drawing/2014/main" id="{BE9FDC4C-C3E2-43A1-89A1-E4196DDD50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3249613"/>
            <a:ext cx="227012" cy="184150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2" name="Rectangle 100">
            <a:extLst>
              <a:ext uri="{FF2B5EF4-FFF2-40B4-BE49-F238E27FC236}">
                <a16:creationId xmlns:a16="http://schemas.microsoft.com/office/drawing/2014/main" id="{2D6E847E-77C5-4CAC-B890-906525ACBE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3427413"/>
            <a:ext cx="227012" cy="258762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3" name="Rectangle 101">
            <a:extLst>
              <a:ext uri="{FF2B5EF4-FFF2-40B4-BE49-F238E27FC236}">
                <a16:creationId xmlns:a16="http://schemas.microsoft.com/office/drawing/2014/main" id="{B22685AA-81CF-4C51-A72D-DA0702653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3670300"/>
            <a:ext cx="227012" cy="95250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4" name="Rectangle 102">
            <a:extLst>
              <a:ext uri="{FF2B5EF4-FFF2-40B4-BE49-F238E27FC236}">
                <a16:creationId xmlns:a16="http://schemas.microsoft.com/office/drawing/2014/main" id="{0A3F7EAA-F65A-451C-A41E-753CFB07C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3759200"/>
            <a:ext cx="227012" cy="182563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5" name="Rectangle 103">
            <a:extLst>
              <a:ext uri="{FF2B5EF4-FFF2-40B4-BE49-F238E27FC236}">
                <a16:creationId xmlns:a16="http://schemas.microsoft.com/office/drawing/2014/main" id="{023F466E-CCF4-48D1-8ECF-321806388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3929063"/>
            <a:ext cx="227012" cy="95250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6" name="Rectangle 104">
            <a:extLst>
              <a:ext uri="{FF2B5EF4-FFF2-40B4-BE49-F238E27FC236}">
                <a16:creationId xmlns:a16="http://schemas.microsoft.com/office/drawing/2014/main" id="{9014096F-D3F6-4659-8883-05082AE6FD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3984625"/>
            <a:ext cx="227012" cy="20002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7" name="Rectangle 105">
            <a:extLst>
              <a:ext uri="{FF2B5EF4-FFF2-40B4-BE49-F238E27FC236}">
                <a16:creationId xmlns:a16="http://schemas.microsoft.com/office/drawing/2014/main" id="{6578E870-E705-4CD3-9475-B35F410B9A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4175125"/>
            <a:ext cx="227012" cy="149225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8" name="Rectangle 106">
            <a:extLst>
              <a:ext uri="{FF2B5EF4-FFF2-40B4-BE49-F238E27FC236}">
                <a16:creationId xmlns:a16="http://schemas.microsoft.com/office/drawing/2014/main" id="{61485E53-1706-4ED6-A2EC-E3D05C0F3E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4314825"/>
            <a:ext cx="227012" cy="80963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39" name="Rectangle 107">
            <a:extLst>
              <a:ext uri="{FF2B5EF4-FFF2-40B4-BE49-F238E27FC236}">
                <a16:creationId xmlns:a16="http://schemas.microsoft.com/office/drawing/2014/main" id="{8E82009C-BBD2-4481-8AB3-C3467D34C6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4362450"/>
            <a:ext cx="227012" cy="149225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0" name="Rectangle 108">
            <a:extLst>
              <a:ext uri="{FF2B5EF4-FFF2-40B4-BE49-F238E27FC236}">
                <a16:creationId xmlns:a16="http://schemas.microsoft.com/office/drawing/2014/main" id="{89E8CF0C-9FA0-4C18-A4EB-752C58C350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4495800"/>
            <a:ext cx="227012" cy="24923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1" name="Rectangle 109">
            <a:extLst>
              <a:ext uri="{FF2B5EF4-FFF2-40B4-BE49-F238E27FC236}">
                <a16:creationId xmlns:a16="http://schemas.microsoft.com/office/drawing/2014/main" id="{B5CD0524-4B6D-4035-AC7D-6482BE847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4725988"/>
            <a:ext cx="227012" cy="266700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2" name="Rectangle 110">
            <a:extLst>
              <a:ext uri="{FF2B5EF4-FFF2-40B4-BE49-F238E27FC236}">
                <a16:creationId xmlns:a16="http://schemas.microsoft.com/office/drawing/2014/main" id="{1CD5538C-6A12-4A3C-A8C9-44CE04D9D0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4973638"/>
            <a:ext cx="227012" cy="36512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3" name="Rectangle 111">
            <a:extLst>
              <a:ext uri="{FF2B5EF4-FFF2-40B4-BE49-F238E27FC236}">
                <a16:creationId xmlns:a16="http://schemas.microsoft.com/office/drawing/2014/main" id="{73107382-6FE8-44A3-A602-421AF18D2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5324475"/>
            <a:ext cx="227012" cy="160338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4" name="Rectangle 112">
            <a:extLst>
              <a:ext uri="{FF2B5EF4-FFF2-40B4-BE49-F238E27FC236}">
                <a16:creationId xmlns:a16="http://schemas.microsoft.com/office/drawing/2014/main" id="{427624CC-5522-41E3-87E3-0A079B1C5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5470525"/>
            <a:ext cx="227012" cy="381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5" name="Rectangle 113">
            <a:extLst>
              <a:ext uri="{FF2B5EF4-FFF2-40B4-BE49-F238E27FC236}">
                <a16:creationId xmlns:a16="http://schemas.microsoft.com/office/drawing/2014/main" id="{D5D3A464-78C4-4CCC-81FB-832CF0D89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5510213"/>
            <a:ext cx="227012" cy="158750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6" name="Rectangle 114">
            <a:extLst>
              <a:ext uri="{FF2B5EF4-FFF2-40B4-BE49-F238E27FC236}">
                <a16:creationId xmlns:a16="http://schemas.microsoft.com/office/drawing/2014/main" id="{230534FF-8028-494F-86D6-BE1EF7A80D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5667375"/>
            <a:ext cx="227012" cy="157163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7" name="Rectangle 115">
            <a:extLst>
              <a:ext uri="{FF2B5EF4-FFF2-40B4-BE49-F238E27FC236}">
                <a16:creationId xmlns:a16="http://schemas.microsoft.com/office/drawing/2014/main" id="{6562A13B-0C70-4664-B9D3-D1D0C49C3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9013" y="5802313"/>
            <a:ext cx="227012" cy="74612"/>
          </a:xfrm>
          <a:prstGeom prst="rect">
            <a:avLst/>
          </a:prstGeom>
          <a:gradFill rotWithShape="1">
            <a:gsLst>
              <a:gs pos="0">
                <a:srgbClr val="E2A9FF"/>
              </a:gs>
              <a:gs pos="50000">
                <a:srgbClr val="FFFFFF"/>
              </a:gs>
              <a:gs pos="100000">
                <a:srgbClr val="E2A9FF"/>
              </a:gs>
            </a:gsLst>
            <a:lin ang="0" scaled="1"/>
          </a:gra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8" name="Line 95">
            <a:extLst>
              <a:ext uri="{FF2B5EF4-FFF2-40B4-BE49-F238E27FC236}">
                <a16:creationId xmlns:a16="http://schemas.microsoft.com/office/drawing/2014/main" id="{8CA6209C-2839-49FD-BB10-0C0C445CA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2500" y="2590800"/>
            <a:ext cx="1117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49" name="Line 96">
            <a:extLst>
              <a:ext uri="{FF2B5EF4-FFF2-40B4-BE49-F238E27FC236}">
                <a16:creationId xmlns:a16="http://schemas.microsoft.com/office/drawing/2014/main" id="{D940294F-E323-4D85-9395-662F6C9FB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4088" y="357188"/>
            <a:ext cx="1117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50" name="Freeform 97">
            <a:extLst>
              <a:ext uri="{FF2B5EF4-FFF2-40B4-BE49-F238E27FC236}">
                <a16:creationId xmlns:a16="http://schemas.microsoft.com/office/drawing/2014/main" id="{2F49B997-B285-4165-9AE1-A1936DF474C3}"/>
              </a:ext>
            </a:extLst>
          </p:cNvPr>
          <p:cNvSpPr>
            <a:spLocks/>
          </p:cNvSpPr>
          <p:nvPr/>
        </p:nvSpPr>
        <p:spPr bwMode="auto">
          <a:xfrm>
            <a:off x="7339013" y="5876925"/>
            <a:ext cx="230187" cy="198438"/>
          </a:xfrm>
          <a:custGeom>
            <a:avLst/>
            <a:gdLst>
              <a:gd name="T0" fmla="*/ 0 w 144"/>
              <a:gd name="T1" fmla="*/ 0 h 91"/>
              <a:gd name="T2" fmla="*/ 2147483646 w 144"/>
              <a:gd name="T3" fmla="*/ 0 h 91"/>
              <a:gd name="T4" fmla="*/ 2147483646 w 144"/>
              <a:gd name="T5" fmla="*/ 2147483646 h 91"/>
              <a:gd name="T6" fmla="*/ 2147483646 w 144"/>
              <a:gd name="T7" fmla="*/ 2147483646 h 91"/>
              <a:gd name="T8" fmla="*/ 0 w 144"/>
              <a:gd name="T9" fmla="*/ 2147483646 h 91"/>
              <a:gd name="T10" fmla="*/ 2147483646 w 144"/>
              <a:gd name="T11" fmla="*/ 2147483646 h 91"/>
              <a:gd name="T12" fmla="*/ 0 w 144"/>
              <a:gd name="T13" fmla="*/ 0 h 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91"/>
              <a:gd name="T23" fmla="*/ 144 w 144"/>
              <a:gd name="T24" fmla="*/ 91 h 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91">
                <a:moveTo>
                  <a:pt x="0" y="0"/>
                </a:moveTo>
                <a:lnTo>
                  <a:pt x="142" y="0"/>
                </a:lnTo>
                <a:lnTo>
                  <a:pt x="117" y="46"/>
                </a:lnTo>
                <a:lnTo>
                  <a:pt x="144" y="91"/>
                </a:lnTo>
                <a:lnTo>
                  <a:pt x="0" y="91"/>
                </a:lnTo>
                <a:lnTo>
                  <a:pt x="28" y="45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0066"/>
              </a:gs>
              <a:gs pos="50000">
                <a:srgbClr val="9900FF"/>
              </a:gs>
              <a:gs pos="100000">
                <a:srgbClr val="660066"/>
              </a:gs>
            </a:gsLst>
            <a:lin ang="0" scaled="1"/>
          </a:gradFill>
          <a:ln w="1905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51" name="Text Box 98">
            <a:extLst>
              <a:ext uri="{FF2B5EF4-FFF2-40B4-BE49-F238E27FC236}">
                <a16:creationId xmlns:a16="http://schemas.microsoft.com/office/drawing/2014/main" id="{734C03FD-3C7D-401C-A7DB-FA4A010E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3205163"/>
            <a:ext cx="3365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A4004A"/>
                </a:solidFill>
                <a:effectLst/>
                <a:uLnTx/>
                <a:uFillTx/>
                <a:latin typeface="Arial Rounded MT Bold" panose="020F0704030504030204" pitchFamily="34" charset="0"/>
                <a:ea typeface="ＭＳ Ｐゴシック" panose="020B0600070205080204" pitchFamily="50" charset="-128"/>
              </a:rPr>
              <a:t>---CGG-CGG-CGG-CGG-CGG-CGG-CGG-CGG---</a:t>
            </a:r>
          </a:p>
        </p:txBody>
      </p:sp>
      <p:sp>
        <p:nvSpPr>
          <p:cNvPr id="55352" name="Text Box 99">
            <a:extLst>
              <a:ext uri="{FF2B5EF4-FFF2-40B4-BE49-F238E27FC236}">
                <a16:creationId xmlns:a16="http://schemas.microsoft.com/office/drawing/2014/main" id="{D8521A45-B895-4645-8F50-0F215225F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1401763"/>
            <a:ext cx="30924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46,XY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（一部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46,XX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男性患者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1/4000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女性患者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1/8000,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女性保因者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1/1000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>
              <a:ln>
                <a:noFill/>
              </a:ln>
              <a:solidFill>
                <a:srgbClr val="92004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Xq27.3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部位の異常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92004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精神発達遅滞，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自閉傾向，</a:t>
            </a: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92004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特徴的顔貌，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巨大精巣</a:t>
            </a:r>
          </a:p>
        </p:txBody>
      </p:sp>
      <p:sp>
        <p:nvSpPr>
          <p:cNvPr id="55353" name="Text Box 100">
            <a:extLst>
              <a:ext uri="{FF2B5EF4-FFF2-40B4-BE49-F238E27FC236}">
                <a16:creationId xmlns:a16="http://schemas.microsoft.com/office/drawing/2014/main" id="{211657F5-CE06-4D6E-AA1D-98C5562E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5827713"/>
            <a:ext cx="106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A400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Xq27.3</a:t>
            </a:r>
          </a:p>
        </p:txBody>
      </p:sp>
      <p:sp>
        <p:nvSpPr>
          <p:cNvPr id="55354" name="Text Box 101">
            <a:extLst>
              <a:ext uri="{FF2B5EF4-FFF2-40B4-BE49-F238E27FC236}">
                <a16:creationId xmlns:a16="http://schemas.microsoft.com/office/drawing/2014/main" id="{FA8EBB99-9CFA-4B1C-BA54-5CDD4A83B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129213"/>
            <a:ext cx="6591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染色体脆弱部位（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Xq27.3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）にある繰り返し配列</a:t>
            </a:r>
            <a:r>
              <a:rPr lang="en-US" altLang="ja-JP" sz="1800" dirty="0">
                <a:solidFill>
                  <a:srgbClr val="000000"/>
                </a:solidFill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[CGG]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の反復回数が増加して，ある一定の数を越すと発病する．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>
                <a:solidFill>
                  <a:srgbClr val="000000"/>
                </a:solidFill>
              </a:rPr>
              <a:t>反復回数は世代を経るごとに増加し</a:t>
            </a:r>
            <a:r>
              <a:rPr lang="en-US" altLang="ja-JP" sz="1800" dirty="0">
                <a:solidFill>
                  <a:srgbClr val="000000"/>
                </a:solidFill>
              </a:rPr>
              <a:t>,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重症化する．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これを表現促進現象</a:t>
            </a:r>
            <a:r>
              <a:rPr kumimoji="1" lang="ja-JP" altLang="en-US" sz="18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</a:rPr>
              <a:t> </a:t>
            </a:r>
            <a:r>
              <a:rPr kumimoji="1" lang="en-US" altLang="ja-JP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</a:rPr>
              <a:t>anticipation 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と呼ぶ．</a:t>
            </a:r>
          </a:p>
        </p:txBody>
      </p:sp>
      <p:sp>
        <p:nvSpPr>
          <p:cNvPr id="55355" name="Text Box 102">
            <a:extLst>
              <a:ext uri="{FF2B5EF4-FFF2-40B4-BE49-F238E27FC236}">
                <a16:creationId xmlns:a16="http://schemas.microsoft.com/office/drawing/2014/main" id="{464DE699-7AF4-4F2A-BEF0-3FBA8C00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683000"/>
            <a:ext cx="2692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顔が長く非対称，耳が大きく，眉弓は突出している．</a:t>
            </a:r>
          </a:p>
        </p:txBody>
      </p:sp>
      <p:sp>
        <p:nvSpPr>
          <p:cNvPr id="55356" name="Line 103">
            <a:extLst>
              <a:ext uri="{FF2B5EF4-FFF2-40B4-BE49-F238E27FC236}">
                <a16:creationId xmlns:a16="http://schemas.microsoft.com/office/drawing/2014/main" id="{F2E1B291-2117-4104-AE21-D9ACD62CB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800" y="6161088"/>
            <a:ext cx="2873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57" name="Line 104">
            <a:extLst>
              <a:ext uri="{FF2B5EF4-FFF2-40B4-BE49-F238E27FC236}">
                <a16:creationId xmlns:a16="http://schemas.microsoft.com/office/drawing/2014/main" id="{E4B7FFDB-57C8-4F0B-8FB0-CF757DC21B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8838" y="3257550"/>
            <a:ext cx="1587" cy="2511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58" name="Line 105">
            <a:extLst>
              <a:ext uri="{FF2B5EF4-FFF2-40B4-BE49-F238E27FC236}">
                <a16:creationId xmlns:a16="http://schemas.microsoft.com/office/drawing/2014/main" id="{56773620-1AD8-4A4B-9D1B-67451FE79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138" y="6019800"/>
            <a:ext cx="131762" cy="1412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59" name="Line 106">
            <a:extLst>
              <a:ext uri="{FF2B5EF4-FFF2-40B4-BE49-F238E27FC236}">
                <a16:creationId xmlns:a16="http://schemas.microsoft.com/office/drawing/2014/main" id="{7A59C93D-6A0C-47F1-A528-F1356CB3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8838" y="5768975"/>
            <a:ext cx="127000" cy="1635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60" name="Line 107">
            <a:extLst>
              <a:ext uri="{FF2B5EF4-FFF2-40B4-BE49-F238E27FC236}">
                <a16:creationId xmlns:a16="http://schemas.microsoft.com/office/drawing/2014/main" id="{D55653EE-4253-46EA-B194-0E29356DA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088" y="3259138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5361" name="Text Box 400">
            <a:extLst>
              <a:ext uri="{FF2B5EF4-FFF2-40B4-BE49-F238E27FC236}">
                <a16:creationId xmlns:a16="http://schemas.microsoft.com/office/drawing/2014/main" id="{2BEEE117-69A4-4732-99AC-3E3B5DA6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988" y="143192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 </a:t>
            </a:r>
          </a:p>
        </p:txBody>
      </p:sp>
      <p:sp>
        <p:nvSpPr>
          <p:cNvPr id="55362" name="Text Box 400">
            <a:extLst>
              <a:ext uri="{FF2B5EF4-FFF2-40B4-BE49-F238E27FC236}">
                <a16:creationId xmlns:a16="http://schemas.microsoft.com/office/drawing/2014/main" id="{652B6E5D-24A2-4578-9F82-EE576712E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75" y="44942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q </a:t>
            </a:r>
          </a:p>
        </p:txBody>
      </p:sp>
      <p:graphicFrame>
        <p:nvGraphicFramePr>
          <p:cNvPr id="55363" name="Object 110">
            <a:extLst>
              <a:ext uri="{FF2B5EF4-FFF2-40B4-BE49-F238E27FC236}">
                <a16:creationId xmlns:a16="http://schemas.microsoft.com/office/drawing/2014/main" id="{6521A76B-9338-4BD4-A4BA-A92441F289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803650"/>
          <a:ext cx="892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Image" r:id="rId3" imgW="4040946" imgH="3570773" progId="Photoshop.Image.4">
                  <p:embed/>
                </p:oleObj>
              </mc:Choice>
              <mc:Fallback>
                <p:oleObj name="Image" r:id="rId3" imgW="4040946" imgH="3570773" progId="Photoshop.Image.4">
                  <p:embed/>
                  <p:pic>
                    <p:nvPicPr>
                      <p:cNvPr id="55363" name="Object 110">
                        <a:extLst>
                          <a:ext uri="{FF2B5EF4-FFF2-40B4-BE49-F238E27FC236}">
                            <a16:creationId xmlns:a16="http://schemas.microsoft.com/office/drawing/2014/main" id="{6521A76B-9338-4BD4-A4BA-A92441F289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03650"/>
                        <a:ext cx="8921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 Box 14">
            <a:extLst>
              <a:ext uri="{FF2B5EF4-FFF2-40B4-BE49-F238E27FC236}">
                <a16:creationId xmlns:a16="http://schemas.microsoft.com/office/drawing/2014/main" id="{5A8164A6-7BE3-2342-8A68-D19A11CC6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924" y="4280228"/>
            <a:ext cx="2040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図</a:t>
            </a:r>
            <a:r>
              <a:rPr lang="en-US" altLang="ja-JP" sz="1400" dirty="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ja-JP" altLang="en-US" sz="140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標準小児科学第７版</a:t>
            </a:r>
            <a:r>
              <a:rPr lang="en-US" altLang="ja-JP" sz="1400" dirty="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ja-JP" altLang="en-US" sz="140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医学書院</a:t>
            </a:r>
            <a:r>
              <a:rPr lang="en-US" altLang="ja-JP" sz="1400" dirty="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, 2009, p.143</a:t>
            </a:r>
            <a:endParaRPr kumimoji="1" lang="ja-JP" altLang="en-US" sz="140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D692E255-E487-D240-AD3B-57481B79372F}"/>
              </a:ext>
            </a:extLst>
          </p:cNvPr>
          <p:cNvSpPr txBox="1"/>
          <p:nvPr/>
        </p:nvSpPr>
        <p:spPr>
          <a:xfrm>
            <a:off x="1232789" y="1961247"/>
            <a:ext cx="1492716" cy="646331"/>
          </a:xfrm>
          <a:prstGeom prst="rect">
            <a:avLst/>
          </a:prstGeom>
          <a:solidFill>
            <a:srgbClr val="FFFF00"/>
          </a:solidFill>
          <a:ln w="22225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>
                <a:solidFill>
                  <a:srgbClr val="0070C0"/>
                </a:solidFill>
              </a:rPr>
              <a:t>脆弱</a:t>
            </a:r>
            <a:r>
              <a:rPr lang="en-US" altLang="ja-JP" dirty="0">
                <a:solidFill>
                  <a:srgbClr val="0070C0"/>
                </a:solidFill>
              </a:rPr>
              <a:t>X</a:t>
            </a:r>
            <a:r>
              <a:rPr lang="ja-JP" altLang="en-US">
                <a:solidFill>
                  <a:srgbClr val="0070C0"/>
                </a:solidFill>
              </a:rPr>
              <a:t>症候群</a:t>
            </a:r>
            <a:endParaRPr lang="en-US" altLang="ja-JP" dirty="0">
              <a:solidFill>
                <a:srgbClr val="0070C0"/>
              </a:solidFill>
            </a:endParaRPr>
          </a:p>
          <a:p>
            <a:pPr algn="ctr"/>
            <a:r>
              <a:rPr kumimoji="1" lang="ja-JP" altLang="en-US">
                <a:solidFill>
                  <a:srgbClr val="0070C0"/>
                </a:solidFill>
              </a:rPr>
              <a:t>イラスト</a:t>
            </a:r>
          </a:p>
        </p:txBody>
      </p:sp>
    </p:spTree>
    <p:extLst>
      <p:ext uri="{BB962C8B-B14F-4D97-AF65-F5344CB8AC3E}">
        <p14:creationId xmlns:p14="http://schemas.microsoft.com/office/powerpoint/2010/main" val="15143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04C491F4-EDB5-4062-927B-EF1AB33C17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脆弱</a:t>
            </a:r>
            <a:r>
              <a:rPr lang="en-US" altLang="ja-JP" dirty="0"/>
              <a:t>X</a:t>
            </a:r>
            <a:r>
              <a:rPr lang="ja-JP" altLang="en-US" dirty="0"/>
              <a:t>症候群 </a:t>
            </a:r>
            <a:r>
              <a:rPr lang="en-US" altLang="ja-JP" b="0" dirty="0">
                <a:latin typeface="Trebuchet MS" panose="020B0703020202090204" pitchFamily="34" charset="0"/>
              </a:rPr>
              <a:t>fragile X syndrome</a:t>
            </a:r>
          </a:p>
        </p:txBody>
      </p:sp>
      <p:sp>
        <p:nvSpPr>
          <p:cNvPr id="56323" name="Line 3">
            <a:extLst>
              <a:ext uri="{FF2B5EF4-FFF2-40B4-BE49-F238E27FC236}">
                <a16:creationId xmlns:a16="http://schemas.microsoft.com/office/drawing/2014/main" id="{5C7C3018-6297-4DC2-ABAB-BE06C5080D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2900" y="1485900"/>
            <a:ext cx="0" cy="666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24" name="Line 4">
            <a:extLst>
              <a:ext uri="{FF2B5EF4-FFF2-40B4-BE49-F238E27FC236}">
                <a16:creationId xmlns:a16="http://schemas.microsoft.com/office/drawing/2014/main" id="{BCFB2809-34B8-4A03-905E-4CFFFC738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2900" y="14859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25" name="Line 5">
            <a:extLst>
              <a:ext uri="{FF2B5EF4-FFF2-40B4-BE49-F238E27FC236}">
                <a16:creationId xmlns:a16="http://schemas.microsoft.com/office/drawing/2014/main" id="{A1AB7CA3-4ADE-4512-BE5B-9E493A07F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2425700"/>
            <a:ext cx="7734300" cy="0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1B762CE2-2F2E-46ED-A47A-6BEAD693E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22500"/>
            <a:ext cx="215900" cy="3810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B2BB93DD-7A0D-4012-81FC-2E7DFC528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2222500"/>
            <a:ext cx="114300" cy="3810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28" name="Rectangle 8">
            <a:extLst>
              <a:ext uri="{FF2B5EF4-FFF2-40B4-BE49-F238E27FC236}">
                <a16:creationId xmlns:a16="http://schemas.microsoft.com/office/drawing/2014/main" id="{50E45583-CE96-4787-9182-07779060F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22500"/>
            <a:ext cx="2540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937E05C0-1FAF-479C-9AC4-B497763B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3208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転写開始</a:t>
            </a: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B2F2A2C4-6485-4621-B09C-22F39A4C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233613"/>
            <a:ext cx="417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’</a:t>
            </a:r>
            <a:endParaRPr kumimoji="1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C7B884A5-1639-4801-8110-CAD10DE9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2259013"/>
            <a:ext cx="417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’</a:t>
            </a:r>
            <a:endParaRPr kumimoji="1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332" name="Rectangle 12">
            <a:extLst>
              <a:ext uri="{FF2B5EF4-FFF2-40B4-BE49-F238E27FC236}">
                <a16:creationId xmlns:a16="http://schemas.microsoft.com/office/drawing/2014/main" id="{33726570-460E-4A11-8B05-2D27896F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2222500"/>
            <a:ext cx="215900" cy="3810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33" name="Line 13">
            <a:extLst>
              <a:ext uri="{FF2B5EF4-FFF2-40B4-BE49-F238E27FC236}">
                <a16:creationId xmlns:a16="http://schemas.microsoft.com/office/drawing/2014/main" id="{25357180-3409-4C1E-8857-2B47367324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6300" y="1981200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34" name="Text Box 14">
            <a:extLst>
              <a:ext uri="{FF2B5EF4-FFF2-40B4-BE49-F238E27FC236}">
                <a16:creationId xmlns:a16="http://schemas.microsoft.com/office/drawing/2014/main" id="{B50E4E3C-196C-4517-ACB5-1A95EB54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7272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ATG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（翻訳開始コドン）</a:t>
            </a:r>
          </a:p>
        </p:txBody>
      </p:sp>
      <p:sp>
        <p:nvSpPr>
          <p:cNvPr id="56335" name="Rectangle 15">
            <a:extLst>
              <a:ext uri="{FF2B5EF4-FFF2-40B4-BE49-F238E27FC236}">
                <a16:creationId xmlns:a16="http://schemas.microsoft.com/office/drawing/2014/main" id="{88BC950A-99D2-49FC-A2D9-B5BBEC522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22500"/>
            <a:ext cx="889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36" name="Rectangle 16">
            <a:extLst>
              <a:ext uri="{FF2B5EF4-FFF2-40B4-BE49-F238E27FC236}">
                <a16:creationId xmlns:a16="http://schemas.microsoft.com/office/drawing/2014/main" id="{B1ED8C8A-60FF-444F-99FB-A42DCCCC5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22500"/>
            <a:ext cx="889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37" name="Rectangle 17">
            <a:extLst>
              <a:ext uri="{FF2B5EF4-FFF2-40B4-BE49-F238E27FC236}">
                <a16:creationId xmlns:a16="http://schemas.microsoft.com/office/drawing/2014/main" id="{B5A2D829-15DD-4609-AA05-329449E1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2222500"/>
            <a:ext cx="889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38" name="Rectangle 18">
            <a:extLst>
              <a:ext uri="{FF2B5EF4-FFF2-40B4-BE49-F238E27FC236}">
                <a16:creationId xmlns:a16="http://schemas.microsoft.com/office/drawing/2014/main" id="{65EAE7B4-379C-4B75-ADD7-B3A013F88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2222500"/>
            <a:ext cx="1143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39" name="Rectangle 19">
            <a:extLst>
              <a:ext uri="{FF2B5EF4-FFF2-40B4-BE49-F238E27FC236}">
                <a16:creationId xmlns:a16="http://schemas.microsoft.com/office/drawing/2014/main" id="{B7DD4CE9-9E46-4E9D-BE5C-EC37B53B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2222500"/>
            <a:ext cx="889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0" name="Rectangle 20">
            <a:extLst>
              <a:ext uri="{FF2B5EF4-FFF2-40B4-BE49-F238E27FC236}">
                <a16:creationId xmlns:a16="http://schemas.microsoft.com/office/drawing/2014/main" id="{BA39593B-4011-4B47-9ED8-3F924690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2222500"/>
            <a:ext cx="889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1" name="Rectangle 21">
            <a:extLst>
              <a:ext uri="{FF2B5EF4-FFF2-40B4-BE49-F238E27FC236}">
                <a16:creationId xmlns:a16="http://schemas.microsoft.com/office/drawing/2014/main" id="{6754B4A2-7CBA-43C8-AA08-A16211624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2222500"/>
            <a:ext cx="2667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2" name="Rectangle 22">
            <a:extLst>
              <a:ext uri="{FF2B5EF4-FFF2-40B4-BE49-F238E27FC236}">
                <a16:creationId xmlns:a16="http://schemas.microsoft.com/office/drawing/2014/main" id="{EFC20FB1-F392-4B07-8B3A-0993BAAA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2222500"/>
            <a:ext cx="2921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3" name="Rectangle 23">
            <a:extLst>
              <a:ext uri="{FF2B5EF4-FFF2-40B4-BE49-F238E27FC236}">
                <a16:creationId xmlns:a16="http://schemas.microsoft.com/office/drawing/2014/main" id="{11E671BC-4B94-494E-AADB-418A49CC6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2222500"/>
            <a:ext cx="1143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4" name="Rectangle 24">
            <a:extLst>
              <a:ext uri="{FF2B5EF4-FFF2-40B4-BE49-F238E27FC236}">
                <a16:creationId xmlns:a16="http://schemas.microsoft.com/office/drawing/2014/main" id="{AFD004C9-A8EC-4E01-88EA-5831CF5E5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222500"/>
            <a:ext cx="3175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5" name="Rectangle 25">
            <a:extLst>
              <a:ext uri="{FF2B5EF4-FFF2-40B4-BE49-F238E27FC236}">
                <a16:creationId xmlns:a16="http://schemas.microsoft.com/office/drawing/2014/main" id="{B865A62A-5158-433A-8493-AED85FE7A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2222500"/>
            <a:ext cx="1270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6" name="Rectangle 26">
            <a:extLst>
              <a:ext uri="{FF2B5EF4-FFF2-40B4-BE49-F238E27FC236}">
                <a16:creationId xmlns:a16="http://schemas.microsoft.com/office/drawing/2014/main" id="{375A613A-DAC0-46FE-A500-888C992F8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22500"/>
            <a:ext cx="889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7" name="Rectangle 27">
            <a:extLst>
              <a:ext uri="{FF2B5EF4-FFF2-40B4-BE49-F238E27FC236}">
                <a16:creationId xmlns:a16="http://schemas.microsoft.com/office/drawing/2014/main" id="{3D55933E-1F65-4A6A-A500-7CA49F76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2222500"/>
            <a:ext cx="2794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8" name="Rectangle 28">
            <a:extLst>
              <a:ext uri="{FF2B5EF4-FFF2-40B4-BE49-F238E27FC236}">
                <a16:creationId xmlns:a16="http://schemas.microsoft.com/office/drawing/2014/main" id="{8D6737BA-6BC7-47F0-98D4-BE0F80821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200" y="2222500"/>
            <a:ext cx="3175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49" name="Rectangle 29">
            <a:extLst>
              <a:ext uri="{FF2B5EF4-FFF2-40B4-BE49-F238E27FC236}">
                <a16:creationId xmlns:a16="http://schemas.microsoft.com/office/drawing/2014/main" id="{1BA9AC4C-EE49-4CA0-8DA7-015F7AF6B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2222500"/>
            <a:ext cx="889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50" name="Rectangle 30">
            <a:extLst>
              <a:ext uri="{FF2B5EF4-FFF2-40B4-BE49-F238E27FC236}">
                <a16:creationId xmlns:a16="http://schemas.microsoft.com/office/drawing/2014/main" id="{5ABCD956-897B-4259-A8D9-47EEB7F90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22500"/>
            <a:ext cx="1397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51" name="Rectangle 31">
            <a:extLst>
              <a:ext uri="{FF2B5EF4-FFF2-40B4-BE49-F238E27FC236}">
                <a16:creationId xmlns:a16="http://schemas.microsoft.com/office/drawing/2014/main" id="{7611CB12-863B-41D0-B926-53FF41BB6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2222500"/>
            <a:ext cx="317500" cy="3810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52" name="Line 32">
            <a:extLst>
              <a:ext uri="{FF2B5EF4-FFF2-40B4-BE49-F238E27FC236}">
                <a16:creationId xmlns:a16="http://schemas.microsoft.com/office/drawing/2014/main" id="{1F7F4D0D-9261-4E5F-8727-44FD8444A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6300" y="1981200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53" name="Text Box 33">
            <a:extLst>
              <a:ext uri="{FF2B5EF4-FFF2-40B4-BE49-F238E27FC236}">
                <a16:creationId xmlns:a16="http://schemas.microsoft.com/office/drawing/2014/main" id="{C8352BAF-211E-444E-A598-9662497F7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1727200"/>
            <a:ext cx="184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TAA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（終止コドン）</a:t>
            </a:r>
          </a:p>
        </p:txBody>
      </p:sp>
      <p:sp>
        <p:nvSpPr>
          <p:cNvPr id="56354" name="Text Box 34">
            <a:extLst>
              <a:ext uri="{FF2B5EF4-FFF2-40B4-BE49-F238E27FC236}">
                <a16:creationId xmlns:a16="http://schemas.microsoft.com/office/drawing/2014/main" id="{FEFC27E3-FBC2-4661-A329-6F5F4581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2767013"/>
            <a:ext cx="1254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’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非翻訳領域</a:t>
            </a:r>
          </a:p>
        </p:txBody>
      </p:sp>
      <p:sp>
        <p:nvSpPr>
          <p:cNvPr id="56355" name="Text Box 35">
            <a:extLst>
              <a:ext uri="{FF2B5EF4-FFF2-40B4-BE49-F238E27FC236}">
                <a16:creationId xmlns:a16="http://schemas.microsoft.com/office/drawing/2014/main" id="{547B29E3-FDE0-4CA3-9902-96E3098CC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2767013"/>
            <a:ext cx="1254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’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非翻訳領域</a:t>
            </a:r>
          </a:p>
        </p:txBody>
      </p:sp>
      <p:sp>
        <p:nvSpPr>
          <p:cNvPr id="56356" name="Line 36">
            <a:extLst>
              <a:ext uri="{FF2B5EF4-FFF2-40B4-BE49-F238E27FC236}">
                <a16:creationId xmlns:a16="http://schemas.microsoft.com/office/drawing/2014/main" id="{02834BCF-735A-43EE-A1FE-31C25400F4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2457450"/>
            <a:ext cx="647700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57" name="Line 37">
            <a:extLst>
              <a:ext uri="{FF2B5EF4-FFF2-40B4-BE49-F238E27FC236}">
                <a16:creationId xmlns:a16="http://schemas.microsoft.com/office/drawing/2014/main" id="{8C6E96C6-FEF3-4861-BE3F-F964043A4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6800" y="2489200"/>
            <a:ext cx="62230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58" name="Text Box 38">
            <a:extLst>
              <a:ext uri="{FF2B5EF4-FFF2-40B4-BE49-F238E27FC236}">
                <a16:creationId xmlns:a16="http://schemas.microsoft.com/office/drawing/2014/main" id="{3AB39633-6D62-4297-A06F-C0AE5DD9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409700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エクソン</a:t>
            </a:r>
          </a:p>
        </p:txBody>
      </p:sp>
      <p:sp>
        <p:nvSpPr>
          <p:cNvPr id="56359" name="Text Box 39">
            <a:extLst>
              <a:ext uri="{FF2B5EF4-FFF2-40B4-BE49-F238E27FC236}">
                <a16:creationId xmlns:a16="http://schemas.microsoft.com/office/drawing/2014/main" id="{BC28F2F7-5D92-4EB1-AF9E-FBF48285F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1409700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イントロン</a:t>
            </a:r>
          </a:p>
        </p:txBody>
      </p:sp>
      <p:sp>
        <p:nvSpPr>
          <p:cNvPr id="56360" name="Line 40">
            <a:extLst>
              <a:ext uri="{FF2B5EF4-FFF2-40B4-BE49-F238E27FC236}">
                <a16:creationId xmlns:a16="http://schemas.microsoft.com/office/drawing/2014/main" id="{A9253AA9-E8C3-4058-B63C-4552E1C5B9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1714500"/>
            <a:ext cx="0" cy="60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61" name="Line 41">
            <a:extLst>
              <a:ext uri="{FF2B5EF4-FFF2-40B4-BE49-F238E27FC236}">
                <a16:creationId xmlns:a16="http://schemas.microsoft.com/office/drawing/2014/main" id="{A4360A61-5AD5-4187-B7BB-0F8DB0199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8600" y="1714500"/>
            <a:ext cx="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62" name="Line 42">
            <a:extLst>
              <a:ext uri="{FF2B5EF4-FFF2-40B4-BE49-F238E27FC236}">
                <a16:creationId xmlns:a16="http://schemas.microsoft.com/office/drawing/2014/main" id="{E066F772-BB9A-4105-AF9C-1B7514B24B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65430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63" name="Line 43">
            <a:extLst>
              <a:ext uri="{FF2B5EF4-FFF2-40B4-BE49-F238E27FC236}">
                <a16:creationId xmlns:a16="http://schemas.microsoft.com/office/drawing/2014/main" id="{F6EB5784-20D4-42F5-A581-75D6351E6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0713" y="265430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64" name="Line 44">
            <a:extLst>
              <a:ext uri="{FF2B5EF4-FFF2-40B4-BE49-F238E27FC236}">
                <a16:creationId xmlns:a16="http://schemas.microsoft.com/office/drawing/2014/main" id="{C945C0C0-2425-442C-9C1F-088C24222AC4}"/>
              </a:ext>
            </a:extLst>
          </p:cNvPr>
          <p:cNvSpPr>
            <a:spLocks noChangeShapeType="1"/>
          </p:cNvSpPr>
          <p:nvPr/>
        </p:nvSpPr>
        <p:spPr bwMode="auto">
          <a:xfrm rot="3600000" flipV="1">
            <a:off x="1600200" y="2874963"/>
            <a:ext cx="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65" name="Line 45">
            <a:extLst>
              <a:ext uri="{FF2B5EF4-FFF2-40B4-BE49-F238E27FC236}">
                <a16:creationId xmlns:a16="http://schemas.microsoft.com/office/drawing/2014/main" id="{8AF3A21F-9721-476B-98D6-85509C4578F6}"/>
              </a:ext>
            </a:extLst>
          </p:cNvPr>
          <p:cNvSpPr>
            <a:spLocks noChangeShapeType="1"/>
          </p:cNvSpPr>
          <p:nvPr/>
        </p:nvSpPr>
        <p:spPr bwMode="auto">
          <a:xfrm rot="7200000" flipV="1">
            <a:off x="2120900" y="2874963"/>
            <a:ext cx="0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6366" name="Text Box 46">
            <a:extLst>
              <a:ext uri="{FF2B5EF4-FFF2-40B4-BE49-F238E27FC236}">
                <a16:creationId xmlns:a16="http://schemas.microsoft.com/office/drawing/2014/main" id="{773526A9-92FE-482C-80F9-D42F07DF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3171825"/>
            <a:ext cx="1065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8A001A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(CGG)n</a:t>
            </a: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8A001A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367" name="Text Box 47">
            <a:extLst>
              <a:ext uri="{FF2B5EF4-FFF2-40B4-BE49-F238E27FC236}">
                <a16:creationId xmlns:a16="http://schemas.microsoft.com/office/drawing/2014/main" id="{8DFD68FC-5D62-4C2B-AC20-39C9A95A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3700463"/>
            <a:ext cx="87439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患者では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’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非翻訳領域にある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CGG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リピートの延長により，その上流を含めて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CpG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がメチル化され，</a:t>
            </a:r>
            <a:r>
              <a:rPr kumimoji="1" lang="en-US" altLang="ja-JP" sz="2400" b="0" i="1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FMR1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遺伝子の転写が抑制される（機能喪失型変異 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loss of function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CGG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リピート数：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健常者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 6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44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intermediate: 45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54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premutation: 55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（成人期発症，卵巣早期機能不全等と関連）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女性からの伝達時にリピート数が大幅に増加 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anticipation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full mutation: 200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以上（患者の</a:t>
            </a: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99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％以上で認める） </a:t>
            </a:r>
          </a:p>
        </p:txBody>
      </p:sp>
      <p:sp>
        <p:nvSpPr>
          <p:cNvPr id="56368" name="Rectangle 3">
            <a:extLst>
              <a:ext uri="{FF2B5EF4-FFF2-40B4-BE49-F238E27FC236}">
                <a16:creationId xmlns:a16="http://schemas.microsoft.com/office/drawing/2014/main" id="{161CDEC9-C61D-47F1-9754-D8952363E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068638"/>
            <a:ext cx="39766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FMR1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遺伝子模式図</a:t>
            </a:r>
          </a:p>
        </p:txBody>
      </p:sp>
    </p:spTree>
    <p:extLst>
      <p:ext uri="{BB962C8B-B14F-4D97-AF65-F5344CB8AC3E}">
        <p14:creationId xmlns:p14="http://schemas.microsoft.com/office/powerpoint/2010/main" val="102838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5894388" y="2536825"/>
            <a:ext cx="215900" cy="3729038"/>
            <a:chOff x="5339" y="1900"/>
            <a:chExt cx="136" cy="2349"/>
          </a:xfrm>
        </p:grpSpPr>
        <p:sp>
          <p:nvSpPr>
            <p:cNvPr id="69794" name="AutoShape 3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95" name="AutoShape 4"/>
            <p:cNvSpPr>
              <a:spLocks noChangeArrowheads="1"/>
            </p:cNvSpPr>
            <p:nvPr/>
          </p:nvSpPr>
          <p:spPr bwMode="auto">
            <a:xfrm>
              <a:off x="5340" y="2787"/>
              <a:ext cx="135" cy="1462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69796" name="Group 5"/>
            <p:cNvGrpSpPr>
              <a:grpSpLocks/>
            </p:cNvGrpSpPr>
            <p:nvPr/>
          </p:nvGrpSpPr>
          <p:grpSpPr bwMode="auto">
            <a:xfrm>
              <a:off x="5340" y="2751"/>
              <a:ext cx="135" cy="68"/>
              <a:chOff x="6214" y="11"/>
              <a:chExt cx="204" cy="76"/>
            </a:xfrm>
          </p:grpSpPr>
          <p:sp>
            <p:nvSpPr>
              <p:cNvPr id="69809" name="AutoShape 6" descr="右上がり対角線 (太)"/>
              <p:cNvSpPr>
                <a:spLocks noChangeArrowheads="1"/>
              </p:cNvSpPr>
              <p:nvPr/>
            </p:nvSpPr>
            <p:spPr bwMode="auto">
              <a:xfrm rot="5400000" flipV="1">
                <a:off x="6296" y="-71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9810" name="AutoShape 7" descr="右上がり対角線 (太)"/>
              <p:cNvSpPr>
                <a:spLocks noChangeArrowheads="1"/>
              </p:cNvSpPr>
              <p:nvPr/>
            </p:nvSpPr>
            <p:spPr bwMode="auto">
              <a:xfrm rot="-5400000">
                <a:off x="6296" y="-34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69797" name="Rectangle 8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98" name="Rectangle 9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99" name="Rectangle 10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0" name="Rectangle 11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1" name="Rectangle 12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2" name="Rectangle 13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3" name="Rectangle 14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4" name="Rectangle 15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5" name="Rectangle 16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6" name="Rectangle 17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7" name="Rectangle 18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808" name="Rectangle 19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9777" name="AutoShape 21"/>
          <p:cNvSpPr>
            <a:spLocks noChangeArrowheads="1"/>
          </p:cNvSpPr>
          <p:nvPr/>
        </p:nvSpPr>
        <p:spPr bwMode="auto">
          <a:xfrm>
            <a:off x="6617494" y="2536825"/>
            <a:ext cx="214313" cy="1401763"/>
          </a:xfrm>
          <a:prstGeom prst="roundRect">
            <a:avLst>
              <a:gd name="adj" fmla="val 2604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78" name="AutoShape 22"/>
          <p:cNvSpPr>
            <a:spLocks noChangeArrowheads="1"/>
          </p:cNvSpPr>
          <p:nvPr/>
        </p:nvSpPr>
        <p:spPr bwMode="auto">
          <a:xfrm>
            <a:off x="6617494" y="3944938"/>
            <a:ext cx="214313" cy="2320925"/>
          </a:xfrm>
          <a:prstGeom prst="roundRect">
            <a:avLst>
              <a:gd name="adj" fmla="val 2604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69779" name="Group 23"/>
          <p:cNvGrpSpPr>
            <a:grpSpLocks/>
          </p:cNvGrpSpPr>
          <p:nvPr/>
        </p:nvGrpSpPr>
        <p:grpSpPr bwMode="auto">
          <a:xfrm>
            <a:off x="6617494" y="3887788"/>
            <a:ext cx="214313" cy="107950"/>
            <a:chOff x="6214" y="11"/>
            <a:chExt cx="204" cy="76"/>
          </a:xfrm>
        </p:grpSpPr>
        <p:sp>
          <p:nvSpPr>
            <p:cNvPr id="69792" name="AutoShape 24" descr="右上がり対角線 (太)"/>
            <p:cNvSpPr>
              <a:spLocks noChangeArrowheads="1"/>
            </p:cNvSpPr>
            <p:nvPr/>
          </p:nvSpPr>
          <p:spPr bwMode="auto">
            <a:xfrm rot="5400000" flipV="1">
              <a:off x="6296" y="-71"/>
              <a:ext cx="39" cy="204"/>
            </a:xfrm>
            <a:prstGeom prst="flowChartDelay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93" name="AutoShape 25" descr="右上がり対角線 (太)"/>
            <p:cNvSpPr>
              <a:spLocks noChangeArrowheads="1"/>
            </p:cNvSpPr>
            <p:nvPr/>
          </p:nvSpPr>
          <p:spPr bwMode="auto">
            <a:xfrm rot="-5400000">
              <a:off x="6296" y="-34"/>
              <a:ext cx="39" cy="204"/>
            </a:xfrm>
            <a:prstGeom prst="flowChartDelay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9780" name="Rectangle 26"/>
          <p:cNvSpPr>
            <a:spLocks noChangeArrowheads="1"/>
          </p:cNvSpPr>
          <p:nvPr/>
        </p:nvSpPr>
        <p:spPr bwMode="auto">
          <a:xfrm>
            <a:off x="6617494" y="4037013"/>
            <a:ext cx="214313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1" name="Rectangle 27"/>
          <p:cNvSpPr>
            <a:spLocks noChangeArrowheads="1"/>
          </p:cNvSpPr>
          <p:nvPr/>
        </p:nvSpPr>
        <p:spPr bwMode="auto">
          <a:xfrm>
            <a:off x="6617494" y="2727325"/>
            <a:ext cx="214313" cy="809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2" name="Rectangle 28"/>
          <p:cNvSpPr>
            <a:spLocks noChangeArrowheads="1"/>
          </p:cNvSpPr>
          <p:nvPr/>
        </p:nvSpPr>
        <p:spPr bwMode="auto">
          <a:xfrm>
            <a:off x="6617494" y="3035300"/>
            <a:ext cx="214313" cy="1476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3" name="Rectangle 29"/>
          <p:cNvSpPr>
            <a:spLocks noChangeArrowheads="1"/>
          </p:cNvSpPr>
          <p:nvPr/>
        </p:nvSpPr>
        <p:spPr bwMode="auto">
          <a:xfrm>
            <a:off x="6617494" y="3232150"/>
            <a:ext cx="214313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4" name="Rectangle 30"/>
          <p:cNvSpPr>
            <a:spLocks noChangeArrowheads="1"/>
          </p:cNvSpPr>
          <p:nvPr/>
        </p:nvSpPr>
        <p:spPr bwMode="auto">
          <a:xfrm>
            <a:off x="6617494" y="3521075"/>
            <a:ext cx="214313" cy="730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5" name="Rectangle 31"/>
          <p:cNvSpPr>
            <a:spLocks noChangeArrowheads="1"/>
          </p:cNvSpPr>
          <p:nvPr/>
        </p:nvSpPr>
        <p:spPr bwMode="auto">
          <a:xfrm>
            <a:off x="6617494" y="3740150"/>
            <a:ext cx="214313" cy="730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6" name="Rectangle 32"/>
          <p:cNvSpPr>
            <a:spLocks noChangeArrowheads="1"/>
          </p:cNvSpPr>
          <p:nvPr/>
        </p:nvSpPr>
        <p:spPr bwMode="auto">
          <a:xfrm>
            <a:off x="6617494" y="4462463"/>
            <a:ext cx="214313" cy="1555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7" name="Rectangle 33"/>
          <p:cNvSpPr>
            <a:spLocks noChangeArrowheads="1"/>
          </p:cNvSpPr>
          <p:nvPr/>
        </p:nvSpPr>
        <p:spPr bwMode="auto">
          <a:xfrm>
            <a:off x="6617494" y="4678363"/>
            <a:ext cx="214313" cy="2587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8" name="Rectangle 34"/>
          <p:cNvSpPr>
            <a:spLocks noChangeArrowheads="1"/>
          </p:cNvSpPr>
          <p:nvPr/>
        </p:nvSpPr>
        <p:spPr bwMode="auto">
          <a:xfrm>
            <a:off x="6617494" y="5026025"/>
            <a:ext cx="214313" cy="222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89" name="Rectangle 35"/>
          <p:cNvSpPr>
            <a:spLocks noChangeArrowheads="1"/>
          </p:cNvSpPr>
          <p:nvPr/>
        </p:nvSpPr>
        <p:spPr bwMode="auto">
          <a:xfrm>
            <a:off x="6617494" y="5137150"/>
            <a:ext cx="214313" cy="150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90" name="Rectangle 36"/>
          <p:cNvSpPr>
            <a:spLocks noChangeArrowheads="1"/>
          </p:cNvSpPr>
          <p:nvPr/>
        </p:nvSpPr>
        <p:spPr bwMode="auto">
          <a:xfrm>
            <a:off x="6617494" y="5434013"/>
            <a:ext cx="214313" cy="2222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91" name="Rectangle 37"/>
          <p:cNvSpPr>
            <a:spLocks noChangeArrowheads="1"/>
          </p:cNvSpPr>
          <p:nvPr/>
        </p:nvSpPr>
        <p:spPr bwMode="auto">
          <a:xfrm>
            <a:off x="6617494" y="5861050"/>
            <a:ext cx="214313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52A7303-5A66-40E5-862C-DE76A457BCD3}"/>
              </a:ext>
            </a:extLst>
          </p:cNvPr>
          <p:cNvGrpSpPr/>
          <p:nvPr/>
        </p:nvGrpSpPr>
        <p:grpSpPr>
          <a:xfrm>
            <a:off x="7841457" y="2536825"/>
            <a:ext cx="214313" cy="3729038"/>
            <a:chOff x="7841457" y="2536825"/>
            <a:chExt cx="214313" cy="3729038"/>
          </a:xfrm>
        </p:grpSpPr>
        <p:sp>
          <p:nvSpPr>
            <p:cNvPr id="69761" name="AutoShape 39"/>
            <p:cNvSpPr>
              <a:spLocks noChangeArrowheads="1"/>
            </p:cNvSpPr>
            <p:nvPr/>
          </p:nvSpPr>
          <p:spPr bwMode="auto">
            <a:xfrm>
              <a:off x="7841457" y="2536825"/>
              <a:ext cx="214313" cy="14017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2" name="AutoShape 40"/>
            <p:cNvSpPr>
              <a:spLocks noChangeArrowheads="1"/>
            </p:cNvSpPr>
            <p:nvPr/>
          </p:nvSpPr>
          <p:spPr bwMode="auto">
            <a:xfrm>
              <a:off x="7841457" y="3935413"/>
              <a:ext cx="214313" cy="233045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3" name="AutoShape 41"/>
            <p:cNvSpPr>
              <a:spLocks noChangeArrowheads="1"/>
            </p:cNvSpPr>
            <p:nvPr/>
          </p:nvSpPr>
          <p:spPr bwMode="auto">
            <a:xfrm rot="5400000" flipV="1">
              <a:off x="7920832" y="3808413"/>
              <a:ext cx="55563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4" name="AutoShape 42"/>
            <p:cNvSpPr>
              <a:spLocks noChangeArrowheads="1"/>
            </p:cNvSpPr>
            <p:nvPr/>
          </p:nvSpPr>
          <p:spPr bwMode="auto">
            <a:xfrm rot="16200000">
              <a:off x="7920832" y="3860800"/>
              <a:ext cx="55563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5" name="Rectangle 43"/>
            <p:cNvSpPr>
              <a:spLocks noChangeArrowheads="1"/>
            </p:cNvSpPr>
            <p:nvPr/>
          </p:nvSpPr>
          <p:spPr bwMode="auto">
            <a:xfrm>
              <a:off x="7841457" y="4037013"/>
              <a:ext cx="214313" cy="8890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6" name="Rectangle 44"/>
            <p:cNvSpPr>
              <a:spLocks noChangeArrowheads="1"/>
            </p:cNvSpPr>
            <p:nvPr/>
          </p:nvSpPr>
          <p:spPr bwMode="auto">
            <a:xfrm>
              <a:off x="7841457" y="2727325"/>
              <a:ext cx="214313" cy="809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7" name="Rectangle 45"/>
            <p:cNvSpPr>
              <a:spLocks noChangeArrowheads="1"/>
            </p:cNvSpPr>
            <p:nvPr/>
          </p:nvSpPr>
          <p:spPr bwMode="auto">
            <a:xfrm>
              <a:off x="7841457" y="3035300"/>
              <a:ext cx="214313" cy="1476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8" name="Rectangle 46"/>
            <p:cNvSpPr>
              <a:spLocks noChangeArrowheads="1"/>
            </p:cNvSpPr>
            <p:nvPr/>
          </p:nvSpPr>
          <p:spPr bwMode="auto">
            <a:xfrm>
              <a:off x="7841457" y="3232150"/>
              <a:ext cx="214313" cy="15240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9" name="Rectangle 47"/>
            <p:cNvSpPr>
              <a:spLocks noChangeArrowheads="1"/>
            </p:cNvSpPr>
            <p:nvPr/>
          </p:nvSpPr>
          <p:spPr bwMode="auto">
            <a:xfrm>
              <a:off x="7841457" y="3521075"/>
              <a:ext cx="214313" cy="730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70" name="Rectangle 48"/>
            <p:cNvSpPr>
              <a:spLocks noChangeArrowheads="1"/>
            </p:cNvSpPr>
            <p:nvPr/>
          </p:nvSpPr>
          <p:spPr bwMode="auto">
            <a:xfrm>
              <a:off x="7841457" y="3740150"/>
              <a:ext cx="214313" cy="730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71" name="Rectangle 49"/>
            <p:cNvSpPr>
              <a:spLocks noChangeArrowheads="1"/>
            </p:cNvSpPr>
            <p:nvPr/>
          </p:nvSpPr>
          <p:spPr bwMode="auto">
            <a:xfrm>
              <a:off x="7841457" y="4462463"/>
              <a:ext cx="214313" cy="15557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72" name="Rectangle 50"/>
            <p:cNvSpPr>
              <a:spLocks noChangeArrowheads="1"/>
            </p:cNvSpPr>
            <p:nvPr/>
          </p:nvSpPr>
          <p:spPr bwMode="auto">
            <a:xfrm>
              <a:off x="7841457" y="4678363"/>
              <a:ext cx="214313" cy="2587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73" name="Rectangle 51"/>
            <p:cNvSpPr>
              <a:spLocks noChangeArrowheads="1"/>
            </p:cNvSpPr>
            <p:nvPr/>
          </p:nvSpPr>
          <p:spPr bwMode="auto">
            <a:xfrm>
              <a:off x="7841457" y="5026025"/>
              <a:ext cx="214313" cy="2222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74" name="Rectangle 52"/>
            <p:cNvSpPr>
              <a:spLocks noChangeArrowheads="1"/>
            </p:cNvSpPr>
            <p:nvPr/>
          </p:nvSpPr>
          <p:spPr bwMode="auto">
            <a:xfrm>
              <a:off x="7841457" y="5137150"/>
              <a:ext cx="214313" cy="15081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75" name="Rectangle 53"/>
            <p:cNvSpPr>
              <a:spLocks noChangeArrowheads="1"/>
            </p:cNvSpPr>
            <p:nvPr/>
          </p:nvSpPr>
          <p:spPr bwMode="auto">
            <a:xfrm>
              <a:off x="7841457" y="5434013"/>
              <a:ext cx="214313" cy="22225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76" name="Rectangle 54"/>
            <p:cNvSpPr>
              <a:spLocks noChangeArrowheads="1"/>
            </p:cNvSpPr>
            <p:nvPr/>
          </p:nvSpPr>
          <p:spPr bwMode="auto">
            <a:xfrm>
              <a:off x="7841457" y="5861050"/>
              <a:ext cx="214313" cy="21590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69637" name="Group 55"/>
          <p:cNvGrpSpPr>
            <a:grpSpLocks/>
          </p:cNvGrpSpPr>
          <p:nvPr/>
        </p:nvGrpSpPr>
        <p:grpSpPr bwMode="auto">
          <a:xfrm>
            <a:off x="8561388" y="2536825"/>
            <a:ext cx="215900" cy="3729038"/>
            <a:chOff x="5339" y="1900"/>
            <a:chExt cx="136" cy="2349"/>
          </a:xfrm>
        </p:grpSpPr>
        <p:sp>
          <p:nvSpPr>
            <p:cNvPr id="69745" name="AutoShape 56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6" name="AutoShape 57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7" name="AutoShape 58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8" name="AutoShape 59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9" name="Rectangle 60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0" name="Rectangle 61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1" name="Rectangle 62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2" name="Rectangle 63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3" name="Rectangle 64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4" name="Rectangle 65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5" name="Rectangle 66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6" name="Rectangle 67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7" name="Rectangle 68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8" name="Rectangle 69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59" name="Rectangle 70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60" name="Rectangle 71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9638" name="Text Box 72"/>
          <p:cNvSpPr txBox="1">
            <a:spLocks noChangeArrowheads="1"/>
          </p:cNvSpPr>
          <p:nvPr/>
        </p:nvSpPr>
        <p:spPr bwMode="auto">
          <a:xfrm>
            <a:off x="5391150" y="251618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</p:txBody>
      </p:sp>
      <p:sp>
        <p:nvSpPr>
          <p:cNvPr id="69639" name="Text Box 73"/>
          <p:cNvSpPr txBox="1">
            <a:spLocks noChangeArrowheads="1"/>
          </p:cNvSpPr>
          <p:nvPr/>
        </p:nvSpPr>
        <p:spPr bwMode="auto">
          <a:xfrm>
            <a:off x="5391150" y="27908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69640" name="Text Box 74"/>
          <p:cNvSpPr txBox="1">
            <a:spLocks noChangeArrowheads="1"/>
          </p:cNvSpPr>
          <p:nvPr/>
        </p:nvSpPr>
        <p:spPr bwMode="auto">
          <a:xfrm>
            <a:off x="5391150" y="309245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</p:txBody>
      </p:sp>
      <p:sp>
        <p:nvSpPr>
          <p:cNvPr id="69641" name="Text Box 75"/>
          <p:cNvSpPr txBox="1">
            <a:spLocks noChangeArrowheads="1"/>
          </p:cNvSpPr>
          <p:nvPr/>
        </p:nvSpPr>
        <p:spPr bwMode="auto">
          <a:xfrm>
            <a:off x="5391150" y="34401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69642" name="Text Box 76"/>
          <p:cNvSpPr txBox="1">
            <a:spLocks noChangeArrowheads="1"/>
          </p:cNvSpPr>
          <p:nvPr/>
        </p:nvSpPr>
        <p:spPr bwMode="auto">
          <a:xfrm>
            <a:off x="5391150" y="3706813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11.21</a:t>
            </a:r>
          </a:p>
        </p:txBody>
      </p:sp>
      <p:sp>
        <p:nvSpPr>
          <p:cNvPr id="69643" name="Text Box 77"/>
          <p:cNvSpPr txBox="1">
            <a:spLocks noChangeArrowheads="1"/>
          </p:cNvSpPr>
          <p:nvPr/>
        </p:nvSpPr>
        <p:spPr bwMode="auto">
          <a:xfrm>
            <a:off x="5391150" y="38592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69644" name="Text Box 78"/>
          <p:cNvSpPr txBox="1">
            <a:spLocks noChangeArrowheads="1"/>
          </p:cNvSpPr>
          <p:nvPr/>
        </p:nvSpPr>
        <p:spPr bwMode="auto">
          <a:xfrm>
            <a:off x="5391150" y="44116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</p:txBody>
      </p:sp>
      <p:sp>
        <p:nvSpPr>
          <p:cNvPr id="69645" name="Text Box 79"/>
          <p:cNvSpPr txBox="1">
            <a:spLocks noChangeArrowheads="1"/>
          </p:cNvSpPr>
          <p:nvPr/>
        </p:nvSpPr>
        <p:spPr bwMode="auto">
          <a:xfrm>
            <a:off x="5391150" y="46990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69646" name="Text Box 80"/>
          <p:cNvSpPr txBox="1">
            <a:spLocks noChangeArrowheads="1"/>
          </p:cNvSpPr>
          <p:nvPr/>
        </p:nvSpPr>
        <p:spPr bwMode="auto">
          <a:xfrm>
            <a:off x="5391150" y="48561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69647" name="Text Box 81"/>
          <p:cNvSpPr txBox="1">
            <a:spLocks noChangeArrowheads="1"/>
          </p:cNvSpPr>
          <p:nvPr/>
        </p:nvSpPr>
        <p:spPr bwMode="auto">
          <a:xfrm>
            <a:off x="5391150" y="49276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</p:txBody>
      </p:sp>
      <p:sp>
        <p:nvSpPr>
          <p:cNvPr id="69648" name="Text Box 82"/>
          <p:cNvSpPr txBox="1">
            <a:spLocks noChangeArrowheads="1"/>
          </p:cNvSpPr>
          <p:nvPr/>
        </p:nvSpPr>
        <p:spPr bwMode="auto">
          <a:xfrm>
            <a:off x="5391150" y="52530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9649" name="Text Box 83"/>
          <p:cNvSpPr txBox="1">
            <a:spLocks noChangeArrowheads="1"/>
          </p:cNvSpPr>
          <p:nvPr/>
        </p:nvSpPr>
        <p:spPr bwMode="auto">
          <a:xfrm>
            <a:off x="5102225" y="30845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9650" name="Text Box 84"/>
          <p:cNvSpPr txBox="1">
            <a:spLocks noChangeArrowheads="1"/>
          </p:cNvSpPr>
          <p:nvPr/>
        </p:nvSpPr>
        <p:spPr bwMode="auto">
          <a:xfrm>
            <a:off x="5102225" y="49482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9651" name="Text Box 85"/>
          <p:cNvSpPr txBox="1">
            <a:spLocks noChangeArrowheads="1"/>
          </p:cNvSpPr>
          <p:nvPr/>
        </p:nvSpPr>
        <p:spPr bwMode="auto">
          <a:xfrm>
            <a:off x="5391150" y="29845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69652" name="Text Box 86"/>
          <p:cNvSpPr txBox="1">
            <a:spLocks noChangeArrowheads="1"/>
          </p:cNvSpPr>
          <p:nvPr/>
        </p:nvSpPr>
        <p:spPr bwMode="auto">
          <a:xfrm>
            <a:off x="5391150" y="33321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11.4</a:t>
            </a:r>
          </a:p>
        </p:txBody>
      </p:sp>
      <p:sp>
        <p:nvSpPr>
          <p:cNvPr id="69653" name="Text Box 87"/>
          <p:cNvSpPr txBox="1">
            <a:spLocks noChangeArrowheads="1"/>
          </p:cNvSpPr>
          <p:nvPr/>
        </p:nvSpPr>
        <p:spPr bwMode="auto">
          <a:xfrm>
            <a:off x="5391150" y="510857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9654" name="Text Box 88"/>
          <p:cNvSpPr txBox="1">
            <a:spLocks noChangeArrowheads="1"/>
          </p:cNvSpPr>
          <p:nvPr/>
        </p:nvSpPr>
        <p:spPr bwMode="auto">
          <a:xfrm>
            <a:off x="5391150" y="50006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</p:txBody>
      </p:sp>
      <p:sp>
        <p:nvSpPr>
          <p:cNvPr id="69655" name="Text Box 89"/>
          <p:cNvSpPr txBox="1">
            <a:spLocks noChangeArrowheads="1"/>
          </p:cNvSpPr>
          <p:nvPr/>
        </p:nvSpPr>
        <p:spPr bwMode="auto">
          <a:xfrm>
            <a:off x="5391150" y="264795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</p:txBody>
      </p:sp>
      <p:sp>
        <p:nvSpPr>
          <p:cNvPr id="69656" name="Text Box 90"/>
          <p:cNvSpPr txBox="1">
            <a:spLocks noChangeArrowheads="1"/>
          </p:cNvSpPr>
          <p:nvPr/>
        </p:nvSpPr>
        <p:spPr bwMode="auto">
          <a:xfrm>
            <a:off x="5391150" y="45323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</p:txBody>
      </p:sp>
      <p:sp>
        <p:nvSpPr>
          <p:cNvPr id="69657" name="Text Box 91"/>
          <p:cNvSpPr txBox="1">
            <a:spLocks noChangeArrowheads="1"/>
          </p:cNvSpPr>
          <p:nvPr/>
        </p:nvSpPr>
        <p:spPr bwMode="auto">
          <a:xfrm>
            <a:off x="5391150" y="543242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9658" name="Text Box 92"/>
          <p:cNvSpPr txBox="1">
            <a:spLocks noChangeArrowheads="1"/>
          </p:cNvSpPr>
          <p:nvPr/>
        </p:nvSpPr>
        <p:spPr bwMode="auto">
          <a:xfrm>
            <a:off x="5391150" y="56721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69659" name="Text Box 93"/>
          <p:cNvSpPr txBox="1">
            <a:spLocks noChangeArrowheads="1"/>
          </p:cNvSpPr>
          <p:nvPr/>
        </p:nvSpPr>
        <p:spPr bwMode="auto">
          <a:xfrm>
            <a:off x="5391150" y="3635375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</a:t>
            </a:r>
          </a:p>
        </p:txBody>
      </p:sp>
      <p:sp>
        <p:nvSpPr>
          <p:cNvPr id="69660" name="Text Box 94"/>
          <p:cNvSpPr txBox="1">
            <a:spLocks noChangeArrowheads="1"/>
          </p:cNvSpPr>
          <p:nvPr/>
        </p:nvSpPr>
        <p:spPr bwMode="auto">
          <a:xfrm>
            <a:off x="5391150" y="377983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69661" name="Text Box 95"/>
          <p:cNvSpPr txBox="1">
            <a:spLocks noChangeArrowheads="1"/>
          </p:cNvSpPr>
          <p:nvPr/>
        </p:nvSpPr>
        <p:spPr bwMode="auto">
          <a:xfrm>
            <a:off x="5391150" y="4171950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9662" name="Text Box 96"/>
          <p:cNvSpPr txBox="1">
            <a:spLocks noChangeArrowheads="1"/>
          </p:cNvSpPr>
          <p:nvPr/>
        </p:nvSpPr>
        <p:spPr bwMode="auto">
          <a:xfrm>
            <a:off x="5391150" y="3200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</p:txBody>
      </p:sp>
      <p:sp>
        <p:nvSpPr>
          <p:cNvPr id="69663" name="Text Box 97"/>
          <p:cNvSpPr txBox="1">
            <a:spLocks noChangeArrowheads="1"/>
          </p:cNvSpPr>
          <p:nvPr/>
        </p:nvSpPr>
        <p:spPr bwMode="auto">
          <a:xfrm>
            <a:off x="5391150" y="3548063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11.23</a:t>
            </a:r>
          </a:p>
        </p:txBody>
      </p:sp>
      <p:sp>
        <p:nvSpPr>
          <p:cNvPr id="69664" name="Text Box 98"/>
          <p:cNvSpPr txBox="1">
            <a:spLocks noChangeArrowheads="1"/>
          </p:cNvSpPr>
          <p:nvPr/>
        </p:nvSpPr>
        <p:spPr bwMode="auto">
          <a:xfrm>
            <a:off x="5391150" y="39163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69665" name="Text Box 99"/>
          <p:cNvSpPr txBox="1">
            <a:spLocks noChangeArrowheads="1"/>
          </p:cNvSpPr>
          <p:nvPr/>
        </p:nvSpPr>
        <p:spPr bwMode="auto">
          <a:xfrm>
            <a:off x="5391150" y="39798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666" name="Text Box 100"/>
          <p:cNvSpPr txBox="1">
            <a:spLocks noChangeArrowheads="1"/>
          </p:cNvSpPr>
          <p:nvPr/>
        </p:nvSpPr>
        <p:spPr bwMode="auto">
          <a:xfrm>
            <a:off x="5391150" y="586422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69667" name="Text Box 101"/>
          <p:cNvSpPr txBox="1">
            <a:spLocks noChangeArrowheads="1"/>
          </p:cNvSpPr>
          <p:nvPr/>
        </p:nvSpPr>
        <p:spPr bwMode="auto">
          <a:xfrm>
            <a:off x="5391150" y="604361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9668" name="Line 102"/>
          <p:cNvSpPr>
            <a:spLocks noChangeShapeType="1"/>
          </p:cNvSpPr>
          <p:nvPr/>
        </p:nvSpPr>
        <p:spPr bwMode="auto">
          <a:xfrm flipH="1">
            <a:off x="5176838" y="3941763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69" name="Line 103"/>
          <p:cNvSpPr>
            <a:spLocks noChangeShapeType="1"/>
          </p:cNvSpPr>
          <p:nvPr/>
        </p:nvSpPr>
        <p:spPr bwMode="auto">
          <a:xfrm flipH="1">
            <a:off x="5176838" y="2538413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70" name="Line 104"/>
          <p:cNvSpPr>
            <a:spLocks noChangeShapeType="1"/>
          </p:cNvSpPr>
          <p:nvPr/>
        </p:nvSpPr>
        <p:spPr bwMode="auto">
          <a:xfrm flipH="1">
            <a:off x="5176838" y="6265863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69671" name="Group 105"/>
          <p:cNvGrpSpPr>
            <a:grpSpLocks/>
          </p:cNvGrpSpPr>
          <p:nvPr/>
        </p:nvGrpSpPr>
        <p:grpSpPr bwMode="auto">
          <a:xfrm>
            <a:off x="1179513" y="4670425"/>
            <a:ext cx="219075" cy="1590675"/>
            <a:chOff x="5580" y="3247"/>
            <a:chExt cx="138" cy="1002"/>
          </a:xfrm>
        </p:grpSpPr>
        <p:sp>
          <p:nvSpPr>
            <p:cNvPr id="69736" name="AutoShape 106"/>
            <p:cNvSpPr>
              <a:spLocks noChangeArrowheads="1"/>
            </p:cNvSpPr>
            <p:nvPr/>
          </p:nvSpPr>
          <p:spPr bwMode="auto">
            <a:xfrm>
              <a:off x="5580" y="3247"/>
              <a:ext cx="136" cy="163"/>
            </a:xfrm>
            <a:prstGeom prst="roundRect">
              <a:avLst>
                <a:gd name="adj" fmla="val 26042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37" name="AutoShape 107"/>
            <p:cNvSpPr>
              <a:spLocks noChangeArrowheads="1"/>
            </p:cNvSpPr>
            <p:nvPr/>
          </p:nvSpPr>
          <p:spPr bwMode="auto">
            <a:xfrm>
              <a:off x="5580" y="3577"/>
              <a:ext cx="136" cy="420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38" name="AutoShape 108" descr="20%"/>
            <p:cNvSpPr>
              <a:spLocks noChangeArrowheads="1"/>
            </p:cNvSpPr>
            <p:nvPr/>
          </p:nvSpPr>
          <p:spPr bwMode="auto">
            <a:xfrm rot="-5400000">
              <a:off x="5631" y="3524"/>
              <a:ext cx="35" cy="138"/>
            </a:xfrm>
            <a:prstGeom prst="flowChartDelay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39" name="AutoShape 109" descr="20%"/>
            <p:cNvSpPr>
              <a:spLocks noChangeArrowheads="1"/>
            </p:cNvSpPr>
            <p:nvPr/>
          </p:nvSpPr>
          <p:spPr bwMode="auto">
            <a:xfrm>
              <a:off x="5580" y="3498"/>
              <a:ext cx="136" cy="72"/>
            </a:xfrm>
            <a:prstGeom prst="roundRect">
              <a:avLst>
                <a:gd name="adj" fmla="val 50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0" name="Rectangle 110"/>
            <p:cNvSpPr>
              <a:spLocks noChangeArrowheads="1"/>
            </p:cNvSpPr>
            <p:nvPr/>
          </p:nvSpPr>
          <p:spPr bwMode="auto">
            <a:xfrm>
              <a:off x="5580" y="3338"/>
              <a:ext cx="136" cy="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1" name="AutoShape 111" descr="20%"/>
            <p:cNvSpPr>
              <a:spLocks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2" name="Rectangle 112"/>
            <p:cNvSpPr>
              <a:spLocks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3" name="Rectangle 113"/>
            <p:cNvSpPr>
              <a:spLocks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44" name="Rectangle 114"/>
            <p:cNvSpPr>
              <a:spLocks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69672" name="Group 115"/>
          <p:cNvGrpSpPr>
            <a:grpSpLocks/>
          </p:cNvGrpSpPr>
          <p:nvPr/>
        </p:nvGrpSpPr>
        <p:grpSpPr bwMode="auto">
          <a:xfrm>
            <a:off x="1901825" y="2532063"/>
            <a:ext cx="215900" cy="3729037"/>
            <a:chOff x="5339" y="1900"/>
            <a:chExt cx="136" cy="2349"/>
          </a:xfrm>
        </p:grpSpPr>
        <p:sp>
          <p:nvSpPr>
            <p:cNvPr id="69719" name="AutoShape 116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20" name="AutoShape 117"/>
            <p:cNvSpPr>
              <a:spLocks noChangeArrowheads="1"/>
            </p:cNvSpPr>
            <p:nvPr/>
          </p:nvSpPr>
          <p:spPr bwMode="auto">
            <a:xfrm>
              <a:off x="5340" y="2787"/>
              <a:ext cx="135" cy="1462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69721" name="Group 118"/>
            <p:cNvGrpSpPr>
              <a:grpSpLocks/>
            </p:cNvGrpSpPr>
            <p:nvPr/>
          </p:nvGrpSpPr>
          <p:grpSpPr bwMode="auto">
            <a:xfrm>
              <a:off x="5340" y="2751"/>
              <a:ext cx="135" cy="68"/>
              <a:chOff x="6214" y="11"/>
              <a:chExt cx="204" cy="76"/>
            </a:xfrm>
          </p:grpSpPr>
          <p:sp>
            <p:nvSpPr>
              <p:cNvPr id="69734" name="AutoShape 119" descr="右上がり対角線 (太)"/>
              <p:cNvSpPr>
                <a:spLocks noChangeArrowheads="1"/>
              </p:cNvSpPr>
              <p:nvPr/>
            </p:nvSpPr>
            <p:spPr bwMode="auto">
              <a:xfrm rot="5400000" flipV="1">
                <a:off x="6296" y="-71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9735" name="AutoShape 120" descr="右上がり対角線 (太)"/>
              <p:cNvSpPr>
                <a:spLocks noChangeArrowheads="1"/>
              </p:cNvSpPr>
              <p:nvPr/>
            </p:nvSpPr>
            <p:spPr bwMode="auto">
              <a:xfrm rot="-5400000">
                <a:off x="6296" y="-34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69722" name="Rectangle 121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23" name="Rectangle 122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24" name="Rectangle 123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25" name="Rectangle 124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26" name="Rectangle 125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27" name="Rectangle 126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28" name="Rectangle 127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29" name="Rectangle 128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30" name="Rectangle 129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31" name="Rectangle 130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32" name="Rectangle 131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33" name="Rectangle 132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69673" name="Group 133"/>
          <p:cNvGrpSpPr>
            <a:grpSpLocks/>
          </p:cNvGrpSpPr>
          <p:nvPr/>
        </p:nvGrpSpPr>
        <p:grpSpPr bwMode="auto">
          <a:xfrm>
            <a:off x="3160713" y="4673600"/>
            <a:ext cx="215900" cy="1587500"/>
            <a:chOff x="5580" y="3249"/>
            <a:chExt cx="136" cy="1000"/>
          </a:xfrm>
        </p:grpSpPr>
        <p:sp>
          <p:nvSpPr>
            <p:cNvPr id="69710" name="AutoShape 134"/>
            <p:cNvSpPr>
              <a:spLocks noChangeArrowheads="1"/>
            </p:cNvSpPr>
            <p:nvPr/>
          </p:nvSpPr>
          <p:spPr bwMode="auto">
            <a:xfrm>
              <a:off x="5580" y="3249"/>
              <a:ext cx="136" cy="1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11" name="AutoShape 135"/>
            <p:cNvSpPr>
              <a:spLocks noChangeArrowheads="1"/>
            </p:cNvSpPr>
            <p:nvPr/>
          </p:nvSpPr>
          <p:spPr bwMode="auto">
            <a:xfrm>
              <a:off x="5580" y="3580"/>
              <a:ext cx="136" cy="41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12" name="AutoShape 136"/>
            <p:cNvSpPr>
              <a:spLocks noChangeArrowheads="1"/>
            </p:cNvSpPr>
            <p:nvPr/>
          </p:nvSpPr>
          <p:spPr bwMode="auto">
            <a:xfrm rot="-5400000">
              <a:off x="5630" y="3527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13" name="AutoShape 137"/>
            <p:cNvSpPr>
              <a:spLocks noChangeArrowheads="1"/>
            </p:cNvSpPr>
            <p:nvPr/>
          </p:nvSpPr>
          <p:spPr bwMode="auto">
            <a:xfrm>
              <a:off x="5580" y="3500"/>
              <a:ext cx="136" cy="7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14" name="Rectangle 138"/>
            <p:cNvSpPr>
              <a:spLocks noChangeArrowheads="1"/>
            </p:cNvSpPr>
            <p:nvPr/>
          </p:nvSpPr>
          <p:spPr bwMode="auto">
            <a:xfrm>
              <a:off x="5580" y="3340"/>
              <a:ext cx="136" cy="2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15" name="AutoShape 139"/>
            <p:cNvSpPr>
              <a:spLocks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16" name="Rectangle 140"/>
            <p:cNvSpPr>
              <a:spLocks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17" name="Rectangle 141"/>
            <p:cNvSpPr>
              <a:spLocks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718" name="Rectangle 142"/>
            <p:cNvSpPr>
              <a:spLocks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9694" name="AutoShape 144"/>
          <p:cNvSpPr>
            <a:spLocks noChangeArrowheads="1"/>
          </p:cNvSpPr>
          <p:nvPr/>
        </p:nvSpPr>
        <p:spPr bwMode="auto">
          <a:xfrm>
            <a:off x="3882232" y="2532063"/>
            <a:ext cx="214313" cy="1401762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95" name="AutoShape 145"/>
          <p:cNvSpPr>
            <a:spLocks noChangeArrowheads="1"/>
          </p:cNvSpPr>
          <p:nvPr/>
        </p:nvSpPr>
        <p:spPr bwMode="auto">
          <a:xfrm>
            <a:off x="3882232" y="3930650"/>
            <a:ext cx="214313" cy="2330450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96" name="AutoShape 146"/>
          <p:cNvSpPr>
            <a:spLocks noChangeArrowheads="1"/>
          </p:cNvSpPr>
          <p:nvPr/>
        </p:nvSpPr>
        <p:spPr bwMode="auto">
          <a:xfrm rot="5400000" flipV="1">
            <a:off x="3961607" y="3803650"/>
            <a:ext cx="55562" cy="21431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97" name="AutoShape 147"/>
          <p:cNvSpPr>
            <a:spLocks noChangeArrowheads="1"/>
          </p:cNvSpPr>
          <p:nvPr/>
        </p:nvSpPr>
        <p:spPr bwMode="auto">
          <a:xfrm rot="16200000">
            <a:off x="3961607" y="3856038"/>
            <a:ext cx="55562" cy="21431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98" name="Rectangle 148"/>
          <p:cNvSpPr>
            <a:spLocks noChangeArrowheads="1"/>
          </p:cNvSpPr>
          <p:nvPr/>
        </p:nvSpPr>
        <p:spPr bwMode="auto">
          <a:xfrm>
            <a:off x="3882232" y="4032250"/>
            <a:ext cx="214313" cy="88900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99" name="Rectangle 149"/>
          <p:cNvSpPr>
            <a:spLocks noChangeArrowheads="1"/>
          </p:cNvSpPr>
          <p:nvPr/>
        </p:nvSpPr>
        <p:spPr bwMode="auto">
          <a:xfrm>
            <a:off x="3882232" y="2722563"/>
            <a:ext cx="214313" cy="80962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0" name="Rectangle 150"/>
          <p:cNvSpPr>
            <a:spLocks noChangeArrowheads="1"/>
          </p:cNvSpPr>
          <p:nvPr/>
        </p:nvSpPr>
        <p:spPr bwMode="auto">
          <a:xfrm>
            <a:off x="3882232" y="3030538"/>
            <a:ext cx="214313" cy="14763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1" name="Rectangle 151"/>
          <p:cNvSpPr>
            <a:spLocks noChangeArrowheads="1"/>
          </p:cNvSpPr>
          <p:nvPr/>
        </p:nvSpPr>
        <p:spPr bwMode="auto">
          <a:xfrm>
            <a:off x="3882232" y="3227388"/>
            <a:ext cx="214313" cy="152400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2" name="Rectangle 152"/>
          <p:cNvSpPr>
            <a:spLocks noChangeArrowheads="1"/>
          </p:cNvSpPr>
          <p:nvPr/>
        </p:nvSpPr>
        <p:spPr bwMode="auto">
          <a:xfrm>
            <a:off x="3882232" y="3516313"/>
            <a:ext cx="214313" cy="730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3" name="Rectangle 153"/>
          <p:cNvSpPr>
            <a:spLocks noChangeArrowheads="1"/>
          </p:cNvSpPr>
          <p:nvPr/>
        </p:nvSpPr>
        <p:spPr bwMode="auto">
          <a:xfrm>
            <a:off x="3882232" y="3735388"/>
            <a:ext cx="214313" cy="730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4" name="Rectangle 154"/>
          <p:cNvSpPr>
            <a:spLocks noChangeArrowheads="1"/>
          </p:cNvSpPr>
          <p:nvPr/>
        </p:nvSpPr>
        <p:spPr bwMode="auto">
          <a:xfrm>
            <a:off x="3882232" y="4457700"/>
            <a:ext cx="214313" cy="15557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5" name="Rectangle 155"/>
          <p:cNvSpPr>
            <a:spLocks noChangeArrowheads="1"/>
          </p:cNvSpPr>
          <p:nvPr/>
        </p:nvSpPr>
        <p:spPr bwMode="auto">
          <a:xfrm>
            <a:off x="3882232" y="4673600"/>
            <a:ext cx="214313" cy="258762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6" name="Rectangle 156"/>
          <p:cNvSpPr>
            <a:spLocks noChangeArrowheads="1"/>
          </p:cNvSpPr>
          <p:nvPr/>
        </p:nvSpPr>
        <p:spPr bwMode="auto">
          <a:xfrm>
            <a:off x="3882232" y="5021263"/>
            <a:ext cx="214313" cy="222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7" name="Rectangle 157"/>
          <p:cNvSpPr>
            <a:spLocks noChangeArrowheads="1"/>
          </p:cNvSpPr>
          <p:nvPr/>
        </p:nvSpPr>
        <p:spPr bwMode="auto">
          <a:xfrm>
            <a:off x="3882232" y="5132388"/>
            <a:ext cx="214313" cy="150812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8" name="Rectangle 158"/>
          <p:cNvSpPr>
            <a:spLocks noChangeArrowheads="1"/>
          </p:cNvSpPr>
          <p:nvPr/>
        </p:nvSpPr>
        <p:spPr bwMode="auto">
          <a:xfrm>
            <a:off x="3882232" y="5429250"/>
            <a:ext cx="214313" cy="222250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709" name="Rectangle 159"/>
          <p:cNvSpPr>
            <a:spLocks noChangeArrowheads="1"/>
          </p:cNvSpPr>
          <p:nvPr/>
        </p:nvSpPr>
        <p:spPr bwMode="auto">
          <a:xfrm>
            <a:off x="3882232" y="5856288"/>
            <a:ext cx="214313" cy="215900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75" name="Text Box 160"/>
          <p:cNvSpPr txBox="1">
            <a:spLocks noChangeArrowheads="1"/>
          </p:cNvSpPr>
          <p:nvPr/>
        </p:nvSpPr>
        <p:spPr bwMode="auto">
          <a:xfrm>
            <a:off x="676275" y="48752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69676" name="Text Box 161"/>
          <p:cNvSpPr txBox="1">
            <a:spLocks noChangeArrowheads="1"/>
          </p:cNvSpPr>
          <p:nvPr/>
        </p:nvSpPr>
        <p:spPr bwMode="auto">
          <a:xfrm>
            <a:off x="676275" y="5548313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11.23</a:t>
            </a:r>
          </a:p>
        </p:txBody>
      </p:sp>
      <p:sp>
        <p:nvSpPr>
          <p:cNvPr id="69677" name="Text Box 162"/>
          <p:cNvSpPr txBox="1">
            <a:spLocks noChangeArrowheads="1"/>
          </p:cNvSpPr>
          <p:nvPr/>
        </p:nvSpPr>
        <p:spPr bwMode="auto">
          <a:xfrm>
            <a:off x="387350" y="4775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9678" name="Text Box 163"/>
          <p:cNvSpPr txBox="1">
            <a:spLocks noChangeArrowheads="1"/>
          </p:cNvSpPr>
          <p:nvPr/>
        </p:nvSpPr>
        <p:spPr bwMode="auto">
          <a:xfrm>
            <a:off x="387350" y="55705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9679" name="Text Box 164"/>
          <p:cNvSpPr txBox="1">
            <a:spLocks noChangeArrowheads="1"/>
          </p:cNvSpPr>
          <p:nvPr/>
        </p:nvSpPr>
        <p:spPr bwMode="auto">
          <a:xfrm>
            <a:off x="676275" y="5170488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11.21</a:t>
            </a:r>
          </a:p>
        </p:txBody>
      </p:sp>
      <p:sp>
        <p:nvSpPr>
          <p:cNvPr id="69680" name="Text Box 165"/>
          <p:cNvSpPr txBox="1">
            <a:spLocks noChangeArrowheads="1"/>
          </p:cNvSpPr>
          <p:nvPr/>
        </p:nvSpPr>
        <p:spPr bwMode="auto">
          <a:xfrm>
            <a:off x="676275" y="58594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681" name="Text Box 166"/>
          <p:cNvSpPr txBox="1">
            <a:spLocks noChangeArrowheads="1"/>
          </p:cNvSpPr>
          <p:nvPr/>
        </p:nvSpPr>
        <p:spPr bwMode="auto">
          <a:xfrm>
            <a:off x="676275" y="503078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69682" name="Text Box 167"/>
          <p:cNvSpPr txBox="1">
            <a:spLocks noChangeArrowheads="1"/>
          </p:cNvSpPr>
          <p:nvPr/>
        </p:nvSpPr>
        <p:spPr bwMode="auto">
          <a:xfrm>
            <a:off x="676275" y="5105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69683" name="Text Box 168"/>
          <p:cNvSpPr txBox="1">
            <a:spLocks noChangeArrowheads="1"/>
          </p:cNvSpPr>
          <p:nvPr/>
        </p:nvSpPr>
        <p:spPr bwMode="auto">
          <a:xfrm>
            <a:off x="676275" y="46355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69684" name="Text Box 169"/>
          <p:cNvSpPr txBox="1">
            <a:spLocks noChangeArrowheads="1"/>
          </p:cNvSpPr>
          <p:nvPr/>
        </p:nvSpPr>
        <p:spPr bwMode="auto">
          <a:xfrm>
            <a:off x="676275" y="5356225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11.222</a:t>
            </a:r>
          </a:p>
        </p:txBody>
      </p:sp>
      <p:sp>
        <p:nvSpPr>
          <p:cNvPr id="69685" name="Text Box 170"/>
          <p:cNvSpPr txBox="1">
            <a:spLocks noChangeArrowheads="1"/>
          </p:cNvSpPr>
          <p:nvPr/>
        </p:nvSpPr>
        <p:spPr bwMode="auto">
          <a:xfrm>
            <a:off x="676275" y="5451475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11.223</a:t>
            </a:r>
          </a:p>
        </p:txBody>
      </p:sp>
      <p:sp>
        <p:nvSpPr>
          <p:cNvPr id="69686" name="Text Box 171"/>
          <p:cNvSpPr txBox="1">
            <a:spLocks noChangeArrowheads="1"/>
          </p:cNvSpPr>
          <p:nvPr/>
        </p:nvSpPr>
        <p:spPr bwMode="auto">
          <a:xfrm>
            <a:off x="676275" y="5248275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11.221</a:t>
            </a:r>
          </a:p>
        </p:txBody>
      </p:sp>
      <p:sp>
        <p:nvSpPr>
          <p:cNvPr id="69687" name="Line 172"/>
          <p:cNvSpPr>
            <a:spLocks noChangeShapeType="1"/>
          </p:cNvSpPr>
          <p:nvPr/>
        </p:nvSpPr>
        <p:spPr bwMode="auto">
          <a:xfrm flipH="1">
            <a:off x="461963" y="5189538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88" name="Line 173"/>
          <p:cNvSpPr>
            <a:spLocks noChangeShapeType="1"/>
          </p:cNvSpPr>
          <p:nvPr/>
        </p:nvSpPr>
        <p:spPr bwMode="auto">
          <a:xfrm flipH="1">
            <a:off x="461963" y="4670425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89" name="Line 174"/>
          <p:cNvSpPr>
            <a:spLocks noChangeShapeType="1"/>
          </p:cNvSpPr>
          <p:nvPr/>
        </p:nvSpPr>
        <p:spPr bwMode="auto">
          <a:xfrm flipH="1">
            <a:off x="461963" y="6261100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690" name="Text Box 175"/>
          <p:cNvSpPr txBox="1">
            <a:spLocks noChangeArrowheads="1"/>
          </p:cNvSpPr>
          <p:nvPr/>
        </p:nvSpPr>
        <p:spPr bwMode="auto">
          <a:xfrm>
            <a:off x="327025" y="1760538"/>
            <a:ext cx="449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男性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染色体　＋　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染色体</a:t>
            </a:r>
          </a:p>
        </p:txBody>
      </p:sp>
      <p:sp>
        <p:nvSpPr>
          <p:cNvPr id="69691" name="Text Box 176"/>
          <p:cNvSpPr txBox="1">
            <a:spLocks noChangeArrowheads="1"/>
          </p:cNvSpPr>
          <p:nvPr/>
        </p:nvSpPr>
        <p:spPr bwMode="auto">
          <a:xfrm>
            <a:off x="5421313" y="1754188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染色体 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２本</a:t>
            </a:r>
          </a:p>
        </p:txBody>
      </p:sp>
      <p:sp>
        <p:nvSpPr>
          <p:cNvPr id="69692" name="Text Box 177"/>
          <p:cNvSpPr txBox="1">
            <a:spLocks noChangeArrowheads="1"/>
          </p:cNvSpPr>
          <p:nvPr/>
        </p:nvSpPr>
        <p:spPr bwMode="auto">
          <a:xfrm>
            <a:off x="53975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CC99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693" name="Rectangle 17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660066"/>
                </a:solidFill>
              </a:rPr>
              <a:t>男性と女性の性染色体構成</a:t>
            </a: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BC4C906A-BCFF-4E03-98E7-D36DF9EF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73800"/>
            <a:ext cx="2800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遺伝子数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:  60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 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1,100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15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001A0588-6E6D-41DA-9D1F-F07235C11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637" y="1345263"/>
          <a:ext cx="8010525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Image" r:id="rId4" imgW="10641240" imgH="6374520" progId="Photoshop.Image.13">
                  <p:embed/>
                </p:oleObj>
              </mc:Choice>
              <mc:Fallback>
                <p:oleObj name="Image" r:id="rId4" imgW="10641240" imgH="6374520" progId="Photoshop.Image.13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001A0588-6E6D-41DA-9D1F-F07235C11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637" y="1345263"/>
                        <a:ext cx="8010525" cy="479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3975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FF0066"/>
                </a:solidFill>
              </a:rPr>
              <a:t>性の決定</a:t>
            </a:r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3167C742-ACF8-46B2-B946-81E02C40C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4646864"/>
            <a:ext cx="215900" cy="222288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AutoShape 32">
            <a:extLst>
              <a:ext uri="{FF2B5EF4-FFF2-40B4-BE49-F238E27FC236}">
                <a16:creationId xmlns:a16="http://schemas.microsoft.com/office/drawing/2014/main" id="{87E00BDA-3F76-4974-9DD7-DD83C328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5098260"/>
            <a:ext cx="215900" cy="568677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AutoShape 33">
            <a:extLst>
              <a:ext uri="{FF2B5EF4-FFF2-40B4-BE49-F238E27FC236}">
                <a16:creationId xmlns:a16="http://schemas.microsoft.com/office/drawing/2014/main" id="{DA007204-B771-422C-B4A6-6015C2F1968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95205" y="5010766"/>
            <a:ext cx="47731" cy="215900"/>
          </a:xfrm>
          <a:prstGeom prst="flowChartDelay">
            <a:avLst/>
          </a:prstGeom>
          <a:gradFill rotWithShape="0">
            <a:gsLst>
              <a:gs pos="0">
                <a:srgbClr val="800080"/>
              </a:gs>
              <a:gs pos="50000">
                <a:srgbClr val="CC3399"/>
              </a:gs>
              <a:gs pos="100000">
                <a:srgbClr val="800080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id="{5251B7E0-CCFE-46F2-B22A-E60B461E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4989161"/>
            <a:ext cx="215900" cy="98189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00080"/>
              </a:gs>
              <a:gs pos="50000">
                <a:srgbClr val="CC3399"/>
              </a:gs>
              <a:gs pos="100000">
                <a:srgbClr val="800080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B7A01217-1390-4F0E-8184-171C3E87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4770964"/>
            <a:ext cx="215900" cy="279565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AutoShape 36">
            <a:extLst>
              <a:ext uri="{FF2B5EF4-FFF2-40B4-BE49-F238E27FC236}">
                <a16:creationId xmlns:a16="http://schemas.microsoft.com/office/drawing/2014/main" id="{88E6EDC2-7A77-46D5-8DD0-91ACBAB9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5418737"/>
            <a:ext cx="215900" cy="591860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333399"/>
              </a:gs>
              <a:gs pos="50000">
                <a:srgbClr val="3366FF"/>
              </a:gs>
              <a:gs pos="100000">
                <a:srgbClr val="333399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5B55EB9C-64DF-480D-B81C-44546C434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5186902"/>
            <a:ext cx="215900" cy="10773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Rectangle 38">
            <a:extLst>
              <a:ext uri="{FF2B5EF4-FFF2-40B4-BE49-F238E27FC236}">
                <a16:creationId xmlns:a16="http://schemas.microsoft.com/office/drawing/2014/main" id="{F5303EE5-D128-472B-A569-5E3B87DB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5426919"/>
            <a:ext cx="215900" cy="115917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B340A403-5C9B-4FC4-8F6A-4BF7DF90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5373734"/>
            <a:ext cx="215900" cy="7909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7" name="Group 40">
            <a:extLst>
              <a:ext uri="{FF2B5EF4-FFF2-40B4-BE49-F238E27FC236}">
                <a16:creationId xmlns:a16="http://schemas.microsoft.com/office/drawing/2014/main" id="{B03B009F-C898-4C19-A5AD-50098FE3D54E}"/>
              </a:ext>
            </a:extLst>
          </p:cNvPr>
          <p:cNvGrpSpPr>
            <a:grpSpLocks/>
          </p:cNvGrpSpPr>
          <p:nvPr/>
        </p:nvGrpSpPr>
        <p:grpSpPr bwMode="auto">
          <a:xfrm>
            <a:off x="1852043" y="2807188"/>
            <a:ext cx="215900" cy="3203409"/>
            <a:chOff x="5339" y="1900"/>
            <a:chExt cx="136" cy="2349"/>
          </a:xfrm>
        </p:grpSpPr>
        <p:sp>
          <p:nvSpPr>
            <p:cNvPr id="18" name="AutoShape 41">
              <a:extLst>
                <a:ext uri="{FF2B5EF4-FFF2-40B4-BE49-F238E27FC236}">
                  <a16:creationId xmlns:a16="http://schemas.microsoft.com/office/drawing/2014/main" id="{CD696513-12CB-4654-B75B-A788CDF34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AutoShape 42">
              <a:extLst>
                <a:ext uri="{FF2B5EF4-FFF2-40B4-BE49-F238E27FC236}">
                  <a16:creationId xmlns:a16="http://schemas.microsoft.com/office/drawing/2014/main" id="{2025482C-E782-4894-A5AE-F143024FD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AutoShape 43">
              <a:extLst>
                <a:ext uri="{FF2B5EF4-FFF2-40B4-BE49-F238E27FC236}">
                  <a16:creationId xmlns:a16="http://schemas.microsoft.com/office/drawing/2014/main" id="{A9B65469-C58A-4E8D-87CC-4443387BE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AutoShape 44">
              <a:extLst>
                <a:ext uri="{FF2B5EF4-FFF2-40B4-BE49-F238E27FC236}">
                  <a16:creationId xmlns:a16="http://schemas.microsoft.com/office/drawing/2014/main" id="{F96232B1-73C7-4CA6-A11C-706697335E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B7DC8258-DE0E-4BAB-BD71-268AFCA0F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2F66C699-1FBF-462E-B7AA-DA1E3FAD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Rectangle 47">
              <a:extLst>
                <a:ext uri="{FF2B5EF4-FFF2-40B4-BE49-F238E27FC236}">
                  <a16:creationId xmlns:a16="http://schemas.microsoft.com/office/drawing/2014/main" id="{DC418055-0DE4-41C6-9E79-2D23E79E1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Rectangle 48">
              <a:extLst>
                <a:ext uri="{FF2B5EF4-FFF2-40B4-BE49-F238E27FC236}">
                  <a16:creationId xmlns:a16="http://schemas.microsoft.com/office/drawing/2014/main" id="{D342C561-B489-4D7B-B3AF-63807D8C1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Rectangle 49">
              <a:extLst>
                <a:ext uri="{FF2B5EF4-FFF2-40B4-BE49-F238E27FC236}">
                  <a16:creationId xmlns:a16="http://schemas.microsoft.com/office/drawing/2014/main" id="{7F581E4D-3F7C-4666-99F3-71DA022DD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Rectangle 50">
              <a:extLst>
                <a:ext uri="{FF2B5EF4-FFF2-40B4-BE49-F238E27FC236}">
                  <a16:creationId xmlns:a16="http://schemas.microsoft.com/office/drawing/2014/main" id="{3A2850EC-5D69-4633-B40C-39E0BD4A6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Rectangle 51">
              <a:extLst>
                <a:ext uri="{FF2B5EF4-FFF2-40B4-BE49-F238E27FC236}">
                  <a16:creationId xmlns:a16="http://schemas.microsoft.com/office/drawing/2014/main" id="{6C5843A7-AF2F-4C4E-8F3E-B05DCAFEC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Rectangle 52">
              <a:extLst>
                <a:ext uri="{FF2B5EF4-FFF2-40B4-BE49-F238E27FC236}">
                  <a16:creationId xmlns:a16="http://schemas.microsoft.com/office/drawing/2014/main" id="{5D73193F-B5AB-4DC7-8920-804F66B18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Rectangle 53">
              <a:extLst>
                <a:ext uri="{FF2B5EF4-FFF2-40B4-BE49-F238E27FC236}">
                  <a16:creationId xmlns:a16="http://schemas.microsoft.com/office/drawing/2014/main" id="{B904C2A5-E3C7-482F-AE21-44F76A02E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Rectangle 54">
              <a:extLst>
                <a:ext uri="{FF2B5EF4-FFF2-40B4-BE49-F238E27FC236}">
                  <a16:creationId xmlns:a16="http://schemas.microsoft.com/office/drawing/2014/main" id="{7293E04E-6CBB-48C0-AF80-BE596562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Rectangle 55">
              <a:extLst>
                <a:ext uri="{FF2B5EF4-FFF2-40B4-BE49-F238E27FC236}">
                  <a16:creationId xmlns:a16="http://schemas.microsoft.com/office/drawing/2014/main" id="{98292992-9810-4CD4-8F2D-6E64CE134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429446A4-2D37-4B55-A000-31BA70A73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B833E7-CBC1-4D07-B2FE-22081AC3CB4B}"/>
              </a:ext>
            </a:extLst>
          </p:cNvPr>
          <p:cNvGrpSpPr/>
          <p:nvPr/>
        </p:nvGrpSpPr>
        <p:grpSpPr>
          <a:xfrm>
            <a:off x="768388" y="2807188"/>
            <a:ext cx="214313" cy="3203409"/>
            <a:chOff x="768388" y="2807188"/>
            <a:chExt cx="214313" cy="3203409"/>
          </a:xfrm>
        </p:grpSpPr>
        <p:sp>
          <p:nvSpPr>
            <p:cNvPr id="35" name="AutoShape 41">
              <a:extLst>
                <a:ext uri="{FF2B5EF4-FFF2-40B4-BE49-F238E27FC236}">
                  <a16:creationId xmlns:a16="http://schemas.microsoft.com/office/drawing/2014/main" id="{35255841-9961-4BAC-B291-5BFA9866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2807188"/>
              <a:ext cx="214313" cy="1204176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" name="AutoShape 42">
              <a:extLst>
                <a:ext uri="{FF2B5EF4-FFF2-40B4-BE49-F238E27FC236}">
                  <a16:creationId xmlns:a16="http://schemas.microsoft.com/office/drawing/2014/main" id="{ADDC615E-03F8-44E9-BDFD-AEF3AAB4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4008637"/>
              <a:ext cx="214313" cy="200196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" name="AutoShape 43">
              <a:extLst>
                <a:ext uri="{FF2B5EF4-FFF2-40B4-BE49-F238E27FC236}">
                  <a16:creationId xmlns:a16="http://schemas.microsoft.com/office/drawing/2014/main" id="{7D4C4349-DA3C-4932-B4E2-6889F800E1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851679" y="3884434"/>
              <a:ext cx="47731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" name="AutoShape 44">
              <a:extLst>
                <a:ext uri="{FF2B5EF4-FFF2-40B4-BE49-F238E27FC236}">
                  <a16:creationId xmlns:a16="http://schemas.microsoft.com/office/drawing/2014/main" id="{5C4CFD74-0B10-41D8-8ECC-95018166B3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51679" y="3929437"/>
              <a:ext cx="47731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BBD8A4F2-EB27-40B7-9920-62B7AE1FA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4095916"/>
              <a:ext cx="214313" cy="763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AF48C36A-A0D1-4BD6-A8E7-BE53F186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2970836"/>
              <a:ext cx="214313" cy="6955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id="{C292B62E-2558-4203-860B-584CD4898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3235400"/>
              <a:ext cx="214313" cy="12682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id="{D92AD03D-4C42-4127-AC5E-3F5F69665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3404503"/>
              <a:ext cx="214313" cy="1309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BD591C72-8B12-4D0D-8FE7-315ECB0DC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3652703"/>
              <a:ext cx="214313" cy="627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20C1BF3C-A424-4E75-91D6-B7C04D09C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3840898"/>
              <a:ext cx="214313" cy="6273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15C2E208-A808-4183-BDF1-24C1EC8D6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4461396"/>
              <a:ext cx="214313" cy="1336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CC483B2B-0BC2-4AE4-9C71-56CB13DD6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4646864"/>
              <a:ext cx="214313" cy="22228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7" name="Rectangle 53">
              <a:extLst>
                <a:ext uri="{FF2B5EF4-FFF2-40B4-BE49-F238E27FC236}">
                  <a16:creationId xmlns:a16="http://schemas.microsoft.com/office/drawing/2014/main" id="{6038B2D7-CD27-4D76-979A-F7B00452E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4945521"/>
              <a:ext cx="214313" cy="1909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Rectangle 54">
              <a:extLst>
                <a:ext uri="{FF2B5EF4-FFF2-40B4-BE49-F238E27FC236}">
                  <a16:creationId xmlns:a16="http://schemas.microsoft.com/office/drawing/2014/main" id="{8362732B-843F-4EDA-844D-EA5C51BC7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5040983"/>
              <a:ext cx="214313" cy="12955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Rectangle 55">
              <a:extLst>
                <a:ext uri="{FF2B5EF4-FFF2-40B4-BE49-F238E27FC236}">
                  <a16:creationId xmlns:a16="http://schemas.microsoft.com/office/drawing/2014/main" id="{D531DCD9-4C4D-4D22-B95B-4F0EE159D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5296001"/>
              <a:ext cx="214313" cy="1909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89CD099A-B139-49D0-9BE8-0C5746415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8" y="5662845"/>
              <a:ext cx="214313" cy="18546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51" name="Group 40">
            <a:extLst>
              <a:ext uri="{FF2B5EF4-FFF2-40B4-BE49-F238E27FC236}">
                <a16:creationId xmlns:a16="http://schemas.microsoft.com/office/drawing/2014/main" id="{783FA35F-B993-4D3F-BDD6-D5BE69213F36}"/>
              </a:ext>
            </a:extLst>
          </p:cNvPr>
          <p:cNvGrpSpPr>
            <a:grpSpLocks/>
          </p:cNvGrpSpPr>
          <p:nvPr/>
        </p:nvGrpSpPr>
        <p:grpSpPr bwMode="auto">
          <a:xfrm>
            <a:off x="1229253" y="2807188"/>
            <a:ext cx="215900" cy="3203409"/>
            <a:chOff x="5339" y="1900"/>
            <a:chExt cx="136" cy="2349"/>
          </a:xfrm>
        </p:grpSpPr>
        <p:sp>
          <p:nvSpPr>
            <p:cNvPr id="52" name="AutoShape 41">
              <a:extLst>
                <a:ext uri="{FF2B5EF4-FFF2-40B4-BE49-F238E27FC236}">
                  <a16:creationId xmlns:a16="http://schemas.microsoft.com/office/drawing/2014/main" id="{CA335D6C-FD0C-411A-AE21-6C241423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AutoShape 42">
              <a:extLst>
                <a:ext uri="{FF2B5EF4-FFF2-40B4-BE49-F238E27FC236}">
                  <a16:creationId xmlns:a16="http://schemas.microsoft.com/office/drawing/2014/main" id="{45C30BCC-F0B3-46D2-B2A2-7B9E2314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4" name="AutoShape 43">
              <a:extLst>
                <a:ext uri="{FF2B5EF4-FFF2-40B4-BE49-F238E27FC236}">
                  <a16:creationId xmlns:a16="http://schemas.microsoft.com/office/drawing/2014/main" id="{9C3010A0-33EF-4EDB-BDA8-66C1ACD4EC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AutoShape 44">
              <a:extLst>
                <a:ext uri="{FF2B5EF4-FFF2-40B4-BE49-F238E27FC236}">
                  <a16:creationId xmlns:a16="http://schemas.microsoft.com/office/drawing/2014/main" id="{C0053666-CEA4-4B15-BF05-C326B652F2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45EEAD35-2DB2-40A4-9639-356ED98DD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7" name="Rectangle 46">
              <a:extLst>
                <a:ext uri="{FF2B5EF4-FFF2-40B4-BE49-F238E27FC236}">
                  <a16:creationId xmlns:a16="http://schemas.microsoft.com/office/drawing/2014/main" id="{32ED5A24-6EF3-489F-830A-4E277217F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8" name="Rectangle 47">
              <a:extLst>
                <a:ext uri="{FF2B5EF4-FFF2-40B4-BE49-F238E27FC236}">
                  <a16:creationId xmlns:a16="http://schemas.microsoft.com/office/drawing/2014/main" id="{6A52AD9D-E905-493F-8787-C711ECE5D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9" name="Rectangle 48">
              <a:extLst>
                <a:ext uri="{FF2B5EF4-FFF2-40B4-BE49-F238E27FC236}">
                  <a16:creationId xmlns:a16="http://schemas.microsoft.com/office/drawing/2014/main" id="{45920FAF-59E0-4909-BB6D-BA8AF43D7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DDE97C89-A284-4263-8237-D7486770C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1" name="Rectangle 50">
              <a:extLst>
                <a:ext uri="{FF2B5EF4-FFF2-40B4-BE49-F238E27FC236}">
                  <a16:creationId xmlns:a16="http://schemas.microsoft.com/office/drawing/2014/main" id="{08009A59-8377-4F71-8CE8-C007B0D6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5AD351B6-738B-47C7-84ED-5B4C1450E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49630E74-C908-4111-9003-977C6C4E7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4" name="Rectangle 53">
              <a:extLst>
                <a:ext uri="{FF2B5EF4-FFF2-40B4-BE49-F238E27FC236}">
                  <a16:creationId xmlns:a16="http://schemas.microsoft.com/office/drawing/2014/main" id="{2235FA2E-48C6-44D6-8E8E-DBCF003D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5" name="Rectangle 54">
              <a:extLst>
                <a:ext uri="{FF2B5EF4-FFF2-40B4-BE49-F238E27FC236}">
                  <a16:creationId xmlns:a16="http://schemas.microsoft.com/office/drawing/2014/main" id="{41AACAEC-5030-4B0B-B8F3-EAD5104A1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6" name="Rectangle 55">
              <a:extLst>
                <a:ext uri="{FF2B5EF4-FFF2-40B4-BE49-F238E27FC236}">
                  <a16:creationId xmlns:a16="http://schemas.microsoft.com/office/drawing/2014/main" id="{C82DD26B-55E9-4307-A878-1B3DE1557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Rectangle 56">
              <a:extLst>
                <a:ext uri="{FF2B5EF4-FFF2-40B4-BE49-F238E27FC236}">
                  <a16:creationId xmlns:a16="http://schemas.microsoft.com/office/drawing/2014/main" id="{43C72356-E382-4D8D-B841-E04F92141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6794260-C79E-4061-842C-3C94367D0DFB}"/>
              </a:ext>
            </a:extLst>
          </p:cNvPr>
          <p:cNvSpPr txBox="1"/>
          <p:nvPr/>
        </p:nvSpPr>
        <p:spPr>
          <a:xfrm>
            <a:off x="1099984" y="5968976"/>
            <a:ext cx="500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HG丸ｺﾞｼｯｸM-PRO"/>
              </a:rPr>
              <a:t>X</a:t>
            </a:r>
            <a:endParaRPr kumimoji="1" lang="en-US" altLang="ja-JP" sz="2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HG丸ｺﾞｼｯｸM-PRO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18E16D8-4A56-48B5-8428-3D85E9198551}"/>
              </a:ext>
            </a:extLst>
          </p:cNvPr>
          <p:cNvSpPr txBox="1"/>
          <p:nvPr/>
        </p:nvSpPr>
        <p:spPr>
          <a:xfrm>
            <a:off x="615161" y="5968976"/>
            <a:ext cx="530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HG丸ｺﾞｼｯｸM-PRO"/>
              </a:rPr>
              <a:t>X</a:t>
            </a:r>
            <a:endParaRPr kumimoji="1" lang="en-US" altLang="ja-JP" sz="2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HG丸ｺﾞｼｯｸM-PRO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F8EFF2F-E9DF-4A3F-93D8-BE18590A7983}"/>
              </a:ext>
            </a:extLst>
          </p:cNvPr>
          <p:cNvSpPr txBox="1"/>
          <p:nvPr/>
        </p:nvSpPr>
        <p:spPr>
          <a:xfrm>
            <a:off x="2235890" y="5968976"/>
            <a:ext cx="376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HG丸ｺﾞｼｯｸM-PRO"/>
              </a:rPr>
              <a:t>Y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AB1C642-75AE-4CF9-804F-9188F737CFF2}"/>
              </a:ext>
            </a:extLst>
          </p:cNvPr>
          <p:cNvSpPr txBox="1"/>
          <p:nvPr/>
        </p:nvSpPr>
        <p:spPr>
          <a:xfrm>
            <a:off x="1705347" y="5968976"/>
            <a:ext cx="530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HG丸ｺﾞｼｯｸM-PRO"/>
              </a:rPr>
              <a:t>X</a:t>
            </a:r>
            <a:endParaRPr kumimoji="1" lang="en-US" altLang="ja-JP" sz="2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HG丸ｺﾞｼｯｸM-PRO"/>
            </a:endParaRPr>
          </a:p>
        </p:txBody>
      </p:sp>
      <p:sp>
        <p:nvSpPr>
          <p:cNvPr id="75" name="Rectangle 39">
            <a:extLst>
              <a:ext uri="{FF2B5EF4-FFF2-40B4-BE49-F238E27FC236}">
                <a16:creationId xmlns:a16="http://schemas.microsoft.com/office/drawing/2014/main" id="{931CEA6E-0761-497F-A5E5-1A4EE4007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14" y="4798862"/>
            <a:ext cx="215900" cy="57600"/>
          </a:xfrm>
          <a:prstGeom prst="rect">
            <a:avLst/>
          </a:prstGeom>
          <a:gradFill flip="none" rotWithShape="1">
            <a:gsLst>
              <a:gs pos="0">
                <a:srgbClr val="745516"/>
              </a:gs>
              <a:gs pos="50000">
                <a:srgbClr val="FFFF00"/>
              </a:gs>
              <a:gs pos="100000">
                <a:srgbClr val="745516"/>
              </a:gs>
            </a:gsLst>
            <a:lin ang="10800000" scaled="1"/>
            <a:tileRect/>
          </a:gradFill>
          <a:ln w="12700">
            <a:solidFill>
              <a:srgbClr val="1E003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C6872C-6575-4E68-97AC-2F0DA99C241F}"/>
              </a:ext>
            </a:extLst>
          </p:cNvPr>
          <p:cNvSpPr txBox="1"/>
          <p:nvPr/>
        </p:nvSpPr>
        <p:spPr>
          <a:xfrm>
            <a:off x="2864340" y="4601506"/>
            <a:ext cx="204414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rPr>
              <a:t>SRY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50" charset="-128"/>
              </a:rPr>
              <a:t> / TDF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精巣決定因子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男性化に関わる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遺伝子群を活性化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85842DF8-E712-4040-9FD4-96D33111A052}"/>
              </a:ext>
            </a:extLst>
          </p:cNvPr>
          <p:cNvCxnSpPr/>
          <p:nvPr/>
        </p:nvCxnSpPr>
        <p:spPr>
          <a:xfrm flipH="1">
            <a:off x="2563943" y="4827662"/>
            <a:ext cx="360000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1EBE50B-4DA6-41F7-B79C-94F4A40EDAB4}"/>
              </a:ext>
            </a:extLst>
          </p:cNvPr>
          <p:cNvSpPr txBox="1"/>
          <p:nvPr/>
        </p:nvSpPr>
        <p:spPr>
          <a:xfrm>
            <a:off x="3099451" y="2855720"/>
            <a:ext cx="1986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男性ホルモン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9B1AD92-50D1-441C-80AC-7D1237F14750}"/>
              </a:ext>
            </a:extLst>
          </p:cNvPr>
          <p:cNvSpPr txBox="1"/>
          <p:nvPr/>
        </p:nvSpPr>
        <p:spPr>
          <a:xfrm>
            <a:off x="8140781" y="5397999"/>
            <a:ext cx="7065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2999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男性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12999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12999"/>
                </a:solidFill>
                <a:effectLst/>
                <a:uLnTx/>
                <a:uFillTx/>
                <a:latin typeface="Trebuchet MS" panose="020B0603020202020204" pitchFamily="34" charset="0"/>
                <a:ea typeface="HG丸ｺﾞｼｯｸM-PRO"/>
              </a:rPr>
              <a:t>XY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2999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015F51A-5654-417E-BDAC-2EE47CA85AA0}"/>
              </a:ext>
            </a:extLst>
          </p:cNvPr>
          <p:cNvSpPr txBox="1"/>
          <p:nvPr/>
        </p:nvSpPr>
        <p:spPr>
          <a:xfrm>
            <a:off x="8140781" y="2859393"/>
            <a:ext cx="7065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42100"/>
                </a:solidFill>
                <a:effectLst/>
                <a:uLnTx/>
                <a:uFillTx/>
                <a:latin typeface="HG丸ｺﾞｼｯｸM-PRO"/>
                <a:ea typeface="HG丸ｺﾞｼｯｸM-PRO"/>
              </a:rPr>
              <a:t>女性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642100"/>
              </a:solidFill>
              <a:effectLst/>
              <a:uLnTx/>
              <a:uFillTx/>
              <a:latin typeface="HG丸ｺﾞｼｯｸM-PRO"/>
              <a:ea typeface="HG丸ｺﾞｼｯｸM-PRO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642100"/>
                </a:solidFill>
                <a:effectLst/>
                <a:uLnTx/>
                <a:uFillTx/>
                <a:latin typeface="Trebuchet MS" panose="020B0603020202020204" pitchFamily="34" charset="0"/>
                <a:ea typeface="HG丸ｺﾞｼｯｸM-PRO"/>
              </a:rPr>
              <a:t>XX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421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95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1695450" y="1392238"/>
            <a:ext cx="1200150" cy="20955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 rot="10800000" flipH="1" flipV="1">
            <a:off x="2909888" y="1392238"/>
            <a:ext cx="1200150" cy="20955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5340350" y="1392238"/>
            <a:ext cx="1200150" cy="20955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 rot="10800000" flipV="1">
            <a:off x="4125913" y="1392238"/>
            <a:ext cx="1200150" cy="20955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6556375" y="1392238"/>
            <a:ext cx="1200150" cy="20955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 rot="10800000" flipV="1">
            <a:off x="7772400" y="1392238"/>
            <a:ext cx="1200150" cy="20955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76808" name="Group 8"/>
          <p:cNvGrpSpPr>
            <a:grpSpLocks/>
          </p:cNvGrpSpPr>
          <p:nvPr/>
        </p:nvGrpSpPr>
        <p:grpSpPr bwMode="auto">
          <a:xfrm>
            <a:off x="2449513" y="1497013"/>
            <a:ext cx="214312" cy="1933575"/>
            <a:chOff x="1543" y="1081"/>
            <a:chExt cx="135" cy="1218"/>
          </a:xfrm>
        </p:grpSpPr>
        <p:sp>
          <p:nvSpPr>
            <p:cNvPr id="77236" name="AutoShape 9"/>
            <p:cNvSpPr>
              <a:spLocks noChangeArrowheads="1"/>
            </p:cNvSpPr>
            <p:nvPr/>
          </p:nvSpPr>
          <p:spPr bwMode="auto">
            <a:xfrm>
              <a:off x="1543" y="1081"/>
              <a:ext cx="135" cy="45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7" name="AutoShape 10"/>
            <p:cNvSpPr>
              <a:spLocks noChangeArrowheads="1"/>
            </p:cNvSpPr>
            <p:nvPr/>
          </p:nvSpPr>
          <p:spPr bwMode="auto">
            <a:xfrm>
              <a:off x="1543" y="1538"/>
              <a:ext cx="135" cy="76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8" name="AutoShape 11"/>
            <p:cNvSpPr>
              <a:spLocks noChangeArrowheads="1"/>
            </p:cNvSpPr>
            <p:nvPr/>
          </p:nvSpPr>
          <p:spPr bwMode="auto">
            <a:xfrm rot="5400000" flipV="1">
              <a:off x="1600" y="1466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9" name="AutoShape 12"/>
            <p:cNvSpPr>
              <a:spLocks noChangeArrowheads="1"/>
            </p:cNvSpPr>
            <p:nvPr/>
          </p:nvSpPr>
          <p:spPr bwMode="auto">
            <a:xfrm rot="-5400000">
              <a:off x="1600" y="1483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0" name="Rectangle 13"/>
            <p:cNvSpPr>
              <a:spLocks noChangeArrowheads="1"/>
            </p:cNvSpPr>
            <p:nvPr/>
          </p:nvSpPr>
          <p:spPr bwMode="auto">
            <a:xfrm>
              <a:off x="1543" y="1571"/>
              <a:ext cx="135" cy="2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1" name="Rectangle 14"/>
            <p:cNvSpPr>
              <a:spLocks noChangeArrowheads="1"/>
            </p:cNvSpPr>
            <p:nvPr/>
          </p:nvSpPr>
          <p:spPr bwMode="auto">
            <a:xfrm>
              <a:off x="1543" y="1144"/>
              <a:ext cx="135" cy="26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2" name="Rectangle 15"/>
            <p:cNvSpPr>
              <a:spLocks noChangeArrowheads="1"/>
            </p:cNvSpPr>
            <p:nvPr/>
          </p:nvSpPr>
          <p:spPr bwMode="auto">
            <a:xfrm>
              <a:off x="1543" y="1244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3" name="Rectangle 16"/>
            <p:cNvSpPr>
              <a:spLocks noChangeArrowheads="1"/>
            </p:cNvSpPr>
            <p:nvPr/>
          </p:nvSpPr>
          <p:spPr bwMode="auto">
            <a:xfrm>
              <a:off x="1543" y="1308"/>
              <a:ext cx="135" cy="5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4" name="Rectangle 17"/>
            <p:cNvSpPr>
              <a:spLocks noChangeArrowheads="1"/>
            </p:cNvSpPr>
            <p:nvPr/>
          </p:nvSpPr>
          <p:spPr bwMode="auto">
            <a:xfrm>
              <a:off x="1543" y="1403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5" name="Rectangle 18"/>
            <p:cNvSpPr>
              <a:spLocks noChangeArrowheads="1"/>
            </p:cNvSpPr>
            <p:nvPr/>
          </p:nvSpPr>
          <p:spPr bwMode="auto">
            <a:xfrm>
              <a:off x="1543" y="1474"/>
              <a:ext cx="135" cy="24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6" name="Rectangle 19"/>
            <p:cNvSpPr>
              <a:spLocks noChangeArrowheads="1"/>
            </p:cNvSpPr>
            <p:nvPr/>
          </p:nvSpPr>
          <p:spPr bwMode="auto">
            <a:xfrm>
              <a:off x="1543" y="171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7" name="Rectangle 20"/>
            <p:cNvSpPr>
              <a:spLocks noChangeArrowheads="1"/>
            </p:cNvSpPr>
            <p:nvPr/>
          </p:nvSpPr>
          <p:spPr bwMode="auto">
            <a:xfrm>
              <a:off x="1543" y="17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8" name="Rectangle 21"/>
            <p:cNvSpPr>
              <a:spLocks noChangeArrowheads="1"/>
            </p:cNvSpPr>
            <p:nvPr/>
          </p:nvSpPr>
          <p:spPr bwMode="auto">
            <a:xfrm>
              <a:off x="1543" y="1894"/>
              <a:ext cx="135" cy="7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49" name="Rectangle 22"/>
            <p:cNvSpPr>
              <a:spLocks noChangeArrowheads="1"/>
            </p:cNvSpPr>
            <p:nvPr/>
          </p:nvSpPr>
          <p:spPr bwMode="auto">
            <a:xfrm>
              <a:off x="1543" y="1930"/>
              <a:ext cx="135" cy="4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50" name="Rectangle 23"/>
            <p:cNvSpPr>
              <a:spLocks noChangeArrowheads="1"/>
            </p:cNvSpPr>
            <p:nvPr/>
          </p:nvSpPr>
          <p:spPr bwMode="auto">
            <a:xfrm>
              <a:off x="1543" y="202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51" name="Rectangle 24"/>
            <p:cNvSpPr>
              <a:spLocks noChangeArrowheads="1"/>
            </p:cNvSpPr>
            <p:nvPr/>
          </p:nvSpPr>
          <p:spPr bwMode="auto">
            <a:xfrm>
              <a:off x="1543" y="2167"/>
              <a:ext cx="135" cy="7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09" name="Group 25"/>
          <p:cNvGrpSpPr>
            <a:grpSpLocks/>
          </p:cNvGrpSpPr>
          <p:nvPr/>
        </p:nvGrpSpPr>
        <p:grpSpPr bwMode="auto">
          <a:xfrm>
            <a:off x="3663950" y="1497013"/>
            <a:ext cx="214313" cy="1933575"/>
            <a:chOff x="1543" y="1081"/>
            <a:chExt cx="135" cy="1218"/>
          </a:xfrm>
        </p:grpSpPr>
        <p:sp>
          <p:nvSpPr>
            <p:cNvPr id="77220" name="AutoShape 26"/>
            <p:cNvSpPr>
              <a:spLocks noChangeArrowheads="1"/>
            </p:cNvSpPr>
            <p:nvPr/>
          </p:nvSpPr>
          <p:spPr bwMode="auto">
            <a:xfrm>
              <a:off x="1543" y="1081"/>
              <a:ext cx="135" cy="45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1" name="AutoShape 27"/>
            <p:cNvSpPr>
              <a:spLocks noChangeArrowheads="1"/>
            </p:cNvSpPr>
            <p:nvPr/>
          </p:nvSpPr>
          <p:spPr bwMode="auto">
            <a:xfrm>
              <a:off x="1543" y="1538"/>
              <a:ext cx="135" cy="76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2" name="AutoShape 28"/>
            <p:cNvSpPr>
              <a:spLocks noChangeArrowheads="1"/>
            </p:cNvSpPr>
            <p:nvPr/>
          </p:nvSpPr>
          <p:spPr bwMode="auto">
            <a:xfrm rot="5400000" flipV="1">
              <a:off x="1600" y="1466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3" name="AutoShape 29"/>
            <p:cNvSpPr>
              <a:spLocks noChangeArrowheads="1"/>
            </p:cNvSpPr>
            <p:nvPr/>
          </p:nvSpPr>
          <p:spPr bwMode="auto">
            <a:xfrm rot="-5400000">
              <a:off x="1600" y="1483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4" name="Rectangle 30"/>
            <p:cNvSpPr>
              <a:spLocks noChangeArrowheads="1"/>
            </p:cNvSpPr>
            <p:nvPr/>
          </p:nvSpPr>
          <p:spPr bwMode="auto">
            <a:xfrm>
              <a:off x="1543" y="1571"/>
              <a:ext cx="135" cy="2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5" name="Rectangle 31"/>
            <p:cNvSpPr>
              <a:spLocks noChangeArrowheads="1"/>
            </p:cNvSpPr>
            <p:nvPr/>
          </p:nvSpPr>
          <p:spPr bwMode="auto">
            <a:xfrm>
              <a:off x="1543" y="1144"/>
              <a:ext cx="135" cy="26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6" name="Rectangle 32"/>
            <p:cNvSpPr>
              <a:spLocks noChangeArrowheads="1"/>
            </p:cNvSpPr>
            <p:nvPr/>
          </p:nvSpPr>
          <p:spPr bwMode="auto">
            <a:xfrm>
              <a:off x="1543" y="1244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7" name="Rectangle 33"/>
            <p:cNvSpPr>
              <a:spLocks noChangeArrowheads="1"/>
            </p:cNvSpPr>
            <p:nvPr/>
          </p:nvSpPr>
          <p:spPr bwMode="auto">
            <a:xfrm>
              <a:off x="1543" y="1308"/>
              <a:ext cx="135" cy="5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8" name="Rectangle 34"/>
            <p:cNvSpPr>
              <a:spLocks noChangeArrowheads="1"/>
            </p:cNvSpPr>
            <p:nvPr/>
          </p:nvSpPr>
          <p:spPr bwMode="auto">
            <a:xfrm>
              <a:off x="1543" y="1403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29" name="Rectangle 35"/>
            <p:cNvSpPr>
              <a:spLocks noChangeArrowheads="1"/>
            </p:cNvSpPr>
            <p:nvPr/>
          </p:nvSpPr>
          <p:spPr bwMode="auto">
            <a:xfrm>
              <a:off x="1543" y="1474"/>
              <a:ext cx="135" cy="24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0" name="Rectangle 36"/>
            <p:cNvSpPr>
              <a:spLocks noChangeArrowheads="1"/>
            </p:cNvSpPr>
            <p:nvPr/>
          </p:nvSpPr>
          <p:spPr bwMode="auto">
            <a:xfrm>
              <a:off x="1543" y="171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1" name="Rectangle 37"/>
            <p:cNvSpPr>
              <a:spLocks noChangeArrowheads="1"/>
            </p:cNvSpPr>
            <p:nvPr/>
          </p:nvSpPr>
          <p:spPr bwMode="auto">
            <a:xfrm>
              <a:off x="1543" y="17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2" name="Rectangle 38"/>
            <p:cNvSpPr>
              <a:spLocks noChangeArrowheads="1"/>
            </p:cNvSpPr>
            <p:nvPr/>
          </p:nvSpPr>
          <p:spPr bwMode="auto">
            <a:xfrm>
              <a:off x="1543" y="1894"/>
              <a:ext cx="135" cy="7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3" name="Rectangle 39"/>
            <p:cNvSpPr>
              <a:spLocks noChangeArrowheads="1"/>
            </p:cNvSpPr>
            <p:nvPr/>
          </p:nvSpPr>
          <p:spPr bwMode="auto">
            <a:xfrm>
              <a:off x="1543" y="1930"/>
              <a:ext cx="135" cy="4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4" name="Rectangle 40"/>
            <p:cNvSpPr>
              <a:spLocks noChangeArrowheads="1"/>
            </p:cNvSpPr>
            <p:nvPr/>
          </p:nvSpPr>
          <p:spPr bwMode="auto">
            <a:xfrm>
              <a:off x="1543" y="202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35" name="Rectangle 41"/>
            <p:cNvSpPr>
              <a:spLocks noChangeArrowheads="1"/>
            </p:cNvSpPr>
            <p:nvPr/>
          </p:nvSpPr>
          <p:spPr bwMode="auto">
            <a:xfrm>
              <a:off x="1543" y="2167"/>
              <a:ext cx="135" cy="7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10" name="Group 42"/>
          <p:cNvGrpSpPr>
            <a:grpSpLocks/>
          </p:cNvGrpSpPr>
          <p:nvPr/>
        </p:nvGrpSpPr>
        <p:grpSpPr bwMode="auto">
          <a:xfrm>
            <a:off x="4357688" y="1497013"/>
            <a:ext cx="214312" cy="1933575"/>
            <a:chOff x="1543" y="1081"/>
            <a:chExt cx="135" cy="1218"/>
          </a:xfrm>
        </p:grpSpPr>
        <p:sp>
          <p:nvSpPr>
            <p:cNvPr id="77204" name="AutoShape 43"/>
            <p:cNvSpPr>
              <a:spLocks noChangeArrowheads="1"/>
            </p:cNvSpPr>
            <p:nvPr/>
          </p:nvSpPr>
          <p:spPr bwMode="auto">
            <a:xfrm>
              <a:off x="1543" y="1081"/>
              <a:ext cx="135" cy="45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5" name="AutoShape 44"/>
            <p:cNvSpPr>
              <a:spLocks noChangeArrowheads="1"/>
            </p:cNvSpPr>
            <p:nvPr/>
          </p:nvSpPr>
          <p:spPr bwMode="auto">
            <a:xfrm>
              <a:off x="1543" y="1538"/>
              <a:ext cx="135" cy="76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6" name="AutoShape 45"/>
            <p:cNvSpPr>
              <a:spLocks noChangeArrowheads="1"/>
            </p:cNvSpPr>
            <p:nvPr/>
          </p:nvSpPr>
          <p:spPr bwMode="auto">
            <a:xfrm rot="5400000" flipV="1">
              <a:off x="1600" y="1466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7" name="AutoShape 46"/>
            <p:cNvSpPr>
              <a:spLocks noChangeArrowheads="1"/>
            </p:cNvSpPr>
            <p:nvPr/>
          </p:nvSpPr>
          <p:spPr bwMode="auto">
            <a:xfrm rot="-5400000">
              <a:off x="1600" y="1483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8" name="Rectangle 47"/>
            <p:cNvSpPr>
              <a:spLocks noChangeArrowheads="1"/>
            </p:cNvSpPr>
            <p:nvPr/>
          </p:nvSpPr>
          <p:spPr bwMode="auto">
            <a:xfrm>
              <a:off x="1543" y="1571"/>
              <a:ext cx="135" cy="2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9" name="Rectangle 48"/>
            <p:cNvSpPr>
              <a:spLocks noChangeArrowheads="1"/>
            </p:cNvSpPr>
            <p:nvPr/>
          </p:nvSpPr>
          <p:spPr bwMode="auto">
            <a:xfrm>
              <a:off x="1543" y="1144"/>
              <a:ext cx="135" cy="26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0" name="Rectangle 49"/>
            <p:cNvSpPr>
              <a:spLocks noChangeArrowheads="1"/>
            </p:cNvSpPr>
            <p:nvPr/>
          </p:nvSpPr>
          <p:spPr bwMode="auto">
            <a:xfrm>
              <a:off x="1543" y="1244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1" name="Rectangle 50"/>
            <p:cNvSpPr>
              <a:spLocks noChangeArrowheads="1"/>
            </p:cNvSpPr>
            <p:nvPr/>
          </p:nvSpPr>
          <p:spPr bwMode="auto">
            <a:xfrm>
              <a:off x="1543" y="1308"/>
              <a:ext cx="135" cy="5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2" name="Rectangle 51"/>
            <p:cNvSpPr>
              <a:spLocks noChangeArrowheads="1"/>
            </p:cNvSpPr>
            <p:nvPr/>
          </p:nvSpPr>
          <p:spPr bwMode="auto">
            <a:xfrm>
              <a:off x="1543" y="1403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3" name="Rectangle 52"/>
            <p:cNvSpPr>
              <a:spLocks noChangeArrowheads="1"/>
            </p:cNvSpPr>
            <p:nvPr/>
          </p:nvSpPr>
          <p:spPr bwMode="auto">
            <a:xfrm>
              <a:off x="1543" y="1474"/>
              <a:ext cx="135" cy="24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4" name="Rectangle 53"/>
            <p:cNvSpPr>
              <a:spLocks noChangeArrowheads="1"/>
            </p:cNvSpPr>
            <p:nvPr/>
          </p:nvSpPr>
          <p:spPr bwMode="auto">
            <a:xfrm>
              <a:off x="1543" y="171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5" name="Rectangle 54"/>
            <p:cNvSpPr>
              <a:spLocks noChangeArrowheads="1"/>
            </p:cNvSpPr>
            <p:nvPr/>
          </p:nvSpPr>
          <p:spPr bwMode="auto">
            <a:xfrm>
              <a:off x="1543" y="17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6" name="Rectangle 55"/>
            <p:cNvSpPr>
              <a:spLocks noChangeArrowheads="1"/>
            </p:cNvSpPr>
            <p:nvPr/>
          </p:nvSpPr>
          <p:spPr bwMode="auto">
            <a:xfrm>
              <a:off x="1543" y="1894"/>
              <a:ext cx="135" cy="7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7" name="Rectangle 56"/>
            <p:cNvSpPr>
              <a:spLocks noChangeArrowheads="1"/>
            </p:cNvSpPr>
            <p:nvPr/>
          </p:nvSpPr>
          <p:spPr bwMode="auto">
            <a:xfrm>
              <a:off x="1543" y="1930"/>
              <a:ext cx="135" cy="4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8" name="Rectangle 57"/>
            <p:cNvSpPr>
              <a:spLocks noChangeArrowheads="1"/>
            </p:cNvSpPr>
            <p:nvPr/>
          </p:nvSpPr>
          <p:spPr bwMode="auto">
            <a:xfrm>
              <a:off x="1543" y="202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19" name="Rectangle 58"/>
            <p:cNvSpPr>
              <a:spLocks noChangeArrowheads="1"/>
            </p:cNvSpPr>
            <p:nvPr/>
          </p:nvSpPr>
          <p:spPr bwMode="auto">
            <a:xfrm>
              <a:off x="1543" y="2167"/>
              <a:ext cx="135" cy="7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11" name="Group 59"/>
          <p:cNvGrpSpPr>
            <a:grpSpLocks/>
          </p:cNvGrpSpPr>
          <p:nvPr/>
        </p:nvGrpSpPr>
        <p:grpSpPr bwMode="auto">
          <a:xfrm>
            <a:off x="6092825" y="1497013"/>
            <a:ext cx="214313" cy="1933575"/>
            <a:chOff x="1543" y="1081"/>
            <a:chExt cx="135" cy="1218"/>
          </a:xfrm>
        </p:grpSpPr>
        <p:sp>
          <p:nvSpPr>
            <p:cNvPr id="77188" name="AutoShape 60"/>
            <p:cNvSpPr>
              <a:spLocks noChangeArrowheads="1"/>
            </p:cNvSpPr>
            <p:nvPr/>
          </p:nvSpPr>
          <p:spPr bwMode="auto">
            <a:xfrm>
              <a:off x="1543" y="1081"/>
              <a:ext cx="135" cy="45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9" name="AutoShape 61"/>
            <p:cNvSpPr>
              <a:spLocks noChangeArrowheads="1"/>
            </p:cNvSpPr>
            <p:nvPr/>
          </p:nvSpPr>
          <p:spPr bwMode="auto">
            <a:xfrm>
              <a:off x="1543" y="1538"/>
              <a:ext cx="135" cy="76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0" name="AutoShape 62"/>
            <p:cNvSpPr>
              <a:spLocks noChangeArrowheads="1"/>
            </p:cNvSpPr>
            <p:nvPr/>
          </p:nvSpPr>
          <p:spPr bwMode="auto">
            <a:xfrm rot="5400000" flipV="1">
              <a:off x="1600" y="1466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1" name="AutoShape 63"/>
            <p:cNvSpPr>
              <a:spLocks noChangeArrowheads="1"/>
            </p:cNvSpPr>
            <p:nvPr/>
          </p:nvSpPr>
          <p:spPr bwMode="auto">
            <a:xfrm rot="-5400000">
              <a:off x="1600" y="1483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2" name="Rectangle 64"/>
            <p:cNvSpPr>
              <a:spLocks noChangeArrowheads="1"/>
            </p:cNvSpPr>
            <p:nvPr/>
          </p:nvSpPr>
          <p:spPr bwMode="auto">
            <a:xfrm>
              <a:off x="1543" y="1571"/>
              <a:ext cx="135" cy="2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3" name="Rectangle 65"/>
            <p:cNvSpPr>
              <a:spLocks noChangeArrowheads="1"/>
            </p:cNvSpPr>
            <p:nvPr/>
          </p:nvSpPr>
          <p:spPr bwMode="auto">
            <a:xfrm>
              <a:off x="1543" y="1144"/>
              <a:ext cx="135" cy="26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4" name="Rectangle 66"/>
            <p:cNvSpPr>
              <a:spLocks noChangeArrowheads="1"/>
            </p:cNvSpPr>
            <p:nvPr/>
          </p:nvSpPr>
          <p:spPr bwMode="auto">
            <a:xfrm>
              <a:off x="1543" y="1244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5" name="Rectangle 67"/>
            <p:cNvSpPr>
              <a:spLocks noChangeArrowheads="1"/>
            </p:cNvSpPr>
            <p:nvPr/>
          </p:nvSpPr>
          <p:spPr bwMode="auto">
            <a:xfrm>
              <a:off x="1543" y="1308"/>
              <a:ext cx="135" cy="5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6" name="Rectangle 68"/>
            <p:cNvSpPr>
              <a:spLocks noChangeArrowheads="1"/>
            </p:cNvSpPr>
            <p:nvPr/>
          </p:nvSpPr>
          <p:spPr bwMode="auto">
            <a:xfrm>
              <a:off x="1543" y="1403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7" name="Rectangle 69"/>
            <p:cNvSpPr>
              <a:spLocks noChangeArrowheads="1"/>
            </p:cNvSpPr>
            <p:nvPr/>
          </p:nvSpPr>
          <p:spPr bwMode="auto">
            <a:xfrm>
              <a:off x="1543" y="1474"/>
              <a:ext cx="135" cy="24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8" name="Rectangle 70"/>
            <p:cNvSpPr>
              <a:spLocks noChangeArrowheads="1"/>
            </p:cNvSpPr>
            <p:nvPr/>
          </p:nvSpPr>
          <p:spPr bwMode="auto">
            <a:xfrm>
              <a:off x="1543" y="171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99" name="Rectangle 71"/>
            <p:cNvSpPr>
              <a:spLocks noChangeArrowheads="1"/>
            </p:cNvSpPr>
            <p:nvPr/>
          </p:nvSpPr>
          <p:spPr bwMode="auto">
            <a:xfrm>
              <a:off x="1543" y="17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0" name="Rectangle 72"/>
            <p:cNvSpPr>
              <a:spLocks noChangeArrowheads="1"/>
            </p:cNvSpPr>
            <p:nvPr/>
          </p:nvSpPr>
          <p:spPr bwMode="auto">
            <a:xfrm>
              <a:off x="1543" y="1894"/>
              <a:ext cx="135" cy="7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1" name="Rectangle 73"/>
            <p:cNvSpPr>
              <a:spLocks noChangeArrowheads="1"/>
            </p:cNvSpPr>
            <p:nvPr/>
          </p:nvSpPr>
          <p:spPr bwMode="auto">
            <a:xfrm>
              <a:off x="1543" y="1930"/>
              <a:ext cx="135" cy="4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2" name="Rectangle 74"/>
            <p:cNvSpPr>
              <a:spLocks noChangeArrowheads="1"/>
            </p:cNvSpPr>
            <p:nvPr/>
          </p:nvSpPr>
          <p:spPr bwMode="auto">
            <a:xfrm>
              <a:off x="1543" y="202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203" name="Rectangle 75"/>
            <p:cNvSpPr>
              <a:spLocks noChangeArrowheads="1"/>
            </p:cNvSpPr>
            <p:nvPr/>
          </p:nvSpPr>
          <p:spPr bwMode="auto">
            <a:xfrm>
              <a:off x="1543" y="2167"/>
              <a:ext cx="135" cy="7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12" name="Group 76"/>
          <p:cNvGrpSpPr>
            <a:grpSpLocks/>
          </p:cNvGrpSpPr>
          <p:nvPr/>
        </p:nvGrpSpPr>
        <p:grpSpPr bwMode="auto">
          <a:xfrm>
            <a:off x="7305675" y="1497013"/>
            <a:ext cx="214313" cy="1933575"/>
            <a:chOff x="1543" y="1081"/>
            <a:chExt cx="135" cy="1218"/>
          </a:xfrm>
        </p:grpSpPr>
        <p:sp>
          <p:nvSpPr>
            <p:cNvPr id="77172" name="AutoShape 77"/>
            <p:cNvSpPr>
              <a:spLocks noChangeArrowheads="1"/>
            </p:cNvSpPr>
            <p:nvPr/>
          </p:nvSpPr>
          <p:spPr bwMode="auto">
            <a:xfrm>
              <a:off x="1543" y="1081"/>
              <a:ext cx="135" cy="45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3" name="AutoShape 78"/>
            <p:cNvSpPr>
              <a:spLocks noChangeArrowheads="1"/>
            </p:cNvSpPr>
            <p:nvPr/>
          </p:nvSpPr>
          <p:spPr bwMode="auto">
            <a:xfrm>
              <a:off x="1543" y="1538"/>
              <a:ext cx="135" cy="76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4" name="AutoShape 79"/>
            <p:cNvSpPr>
              <a:spLocks noChangeArrowheads="1"/>
            </p:cNvSpPr>
            <p:nvPr/>
          </p:nvSpPr>
          <p:spPr bwMode="auto">
            <a:xfrm rot="5400000" flipV="1">
              <a:off x="1600" y="1466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5" name="AutoShape 80"/>
            <p:cNvSpPr>
              <a:spLocks noChangeArrowheads="1"/>
            </p:cNvSpPr>
            <p:nvPr/>
          </p:nvSpPr>
          <p:spPr bwMode="auto">
            <a:xfrm rot="-5400000">
              <a:off x="1600" y="1483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6" name="Rectangle 81"/>
            <p:cNvSpPr>
              <a:spLocks noChangeArrowheads="1"/>
            </p:cNvSpPr>
            <p:nvPr/>
          </p:nvSpPr>
          <p:spPr bwMode="auto">
            <a:xfrm>
              <a:off x="1543" y="1571"/>
              <a:ext cx="135" cy="2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7" name="Rectangle 82"/>
            <p:cNvSpPr>
              <a:spLocks noChangeArrowheads="1"/>
            </p:cNvSpPr>
            <p:nvPr/>
          </p:nvSpPr>
          <p:spPr bwMode="auto">
            <a:xfrm>
              <a:off x="1543" y="1144"/>
              <a:ext cx="135" cy="26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8" name="Rectangle 83"/>
            <p:cNvSpPr>
              <a:spLocks noChangeArrowheads="1"/>
            </p:cNvSpPr>
            <p:nvPr/>
          </p:nvSpPr>
          <p:spPr bwMode="auto">
            <a:xfrm>
              <a:off x="1543" y="1244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9" name="Rectangle 84"/>
            <p:cNvSpPr>
              <a:spLocks noChangeArrowheads="1"/>
            </p:cNvSpPr>
            <p:nvPr/>
          </p:nvSpPr>
          <p:spPr bwMode="auto">
            <a:xfrm>
              <a:off x="1543" y="1308"/>
              <a:ext cx="135" cy="5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0" name="Rectangle 85"/>
            <p:cNvSpPr>
              <a:spLocks noChangeArrowheads="1"/>
            </p:cNvSpPr>
            <p:nvPr/>
          </p:nvSpPr>
          <p:spPr bwMode="auto">
            <a:xfrm>
              <a:off x="1543" y="1403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1" name="Rectangle 86"/>
            <p:cNvSpPr>
              <a:spLocks noChangeArrowheads="1"/>
            </p:cNvSpPr>
            <p:nvPr/>
          </p:nvSpPr>
          <p:spPr bwMode="auto">
            <a:xfrm>
              <a:off x="1543" y="1474"/>
              <a:ext cx="135" cy="24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2" name="Rectangle 87"/>
            <p:cNvSpPr>
              <a:spLocks noChangeArrowheads="1"/>
            </p:cNvSpPr>
            <p:nvPr/>
          </p:nvSpPr>
          <p:spPr bwMode="auto">
            <a:xfrm>
              <a:off x="1543" y="171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3" name="Rectangle 88"/>
            <p:cNvSpPr>
              <a:spLocks noChangeArrowheads="1"/>
            </p:cNvSpPr>
            <p:nvPr/>
          </p:nvSpPr>
          <p:spPr bwMode="auto">
            <a:xfrm>
              <a:off x="1543" y="17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4" name="Rectangle 89"/>
            <p:cNvSpPr>
              <a:spLocks noChangeArrowheads="1"/>
            </p:cNvSpPr>
            <p:nvPr/>
          </p:nvSpPr>
          <p:spPr bwMode="auto">
            <a:xfrm>
              <a:off x="1543" y="1894"/>
              <a:ext cx="135" cy="7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5" name="Rectangle 90"/>
            <p:cNvSpPr>
              <a:spLocks noChangeArrowheads="1"/>
            </p:cNvSpPr>
            <p:nvPr/>
          </p:nvSpPr>
          <p:spPr bwMode="auto">
            <a:xfrm>
              <a:off x="1543" y="1930"/>
              <a:ext cx="135" cy="4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6" name="Rectangle 91"/>
            <p:cNvSpPr>
              <a:spLocks noChangeArrowheads="1"/>
            </p:cNvSpPr>
            <p:nvPr/>
          </p:nvSpPr>
          <p:spPr bwMode="auto">
            <a:xfrm>
              <a:off x="1543" y="202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87" name="Rectangle 92"/>
            <p:cNvSpPr>
              <a:spLocks noChangeArrowheads="1"/>
            </p:cNvSpPr>
            <p:nvPr/>
          </p:nvSpPr>
          <p:spPr bwMode="auto">
            <a:xfrm>
              <a:off x="1543" y="2167"/>
              <a:ext cx="135" cy="7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13" name="Group 93"/>
          <p:cNvGrpSpPr>
            <a:grpSpLocks/>
          </p:cNvGrpSpPr>
          <p:nvPr/>
        </p:nvGrpSpPr>
        <p:grpSpPr bwMode="auto">
          <a:xfrm>
            <a:off x="7997825" y="1497013"/>
            <a:ext cx="214313" cy="1933575"/>
            <a:chOff x="1543" y="1081"/>
            <a:chExt cx="135" cy="1218"/>
          </a:xfrm>
        </p:grpSpPr>
        <p:sp>
          <p:nvSpPr>
            <p:cNvPr id="77156" name="AutoShape 94"/>
            <p:cNvSpPr>
              <a:spLocks noChangeArrowheads="1"/>
            </p:cNvSpPr>
            <p:nvPr/>
          </p:nvSpPr>
          <p:spPr bwMode="auto">
            <a:xfrm>
              <a:off x="1543" y="1081"/>
              <a:ext cx="135" cy="45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7" name="AutoShape 95"/>
            <p:cNvSpPr>
              <a:spLocks noChangeArrowheads="1"/>
            </p:cNvSpPr>
            <p:nvPr/>
          </p:nvSpPr>
          <p:spPr bwMode="auto">
            <a:xfrm>
              <a:off x="1543" y="1538"/>
              <a:ext cx="135" cy="76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66"/>
                </a:gs>
                <a:gs pos="50000">
                  <a:srgbClr val="99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8" name="AutoShape 96"/>
            <p:cNvSpPr>
              <a:spLocks noChangeArrowheads="1"/>
            </p:cNvSpPr>
            <p:nvPr/>
          </p:nvSpPr>
          <p:spPr bwMode="auto">
            <a:xfrm rot="5400000" flipV="1">
              <a:off x="1600" y="1466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9" name="AutoShape 97"/>
            <p:cNvSpPr>
              <a:spLocks noChangeArrowheads="1"/>
            </p:cNvSpPr>
            <p:nvPr/>
          </p:nvSpPr>
          <p:spPr bwMode="auto">
            <a:xfrm rot="-5400000">
              <a:off x="1600" y="1483"/>
              <a:ext cx="19" cy="131"/>
            </a:xfrm>
            <a:prstGeom prst="flowChartDelay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660066"/>
                </a:gs>
                <a:gs pos="100000">
                  <a:srgbClr val="00000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0" name="Rectangle 98"/>
            <p:cNvSpPr>
              <a:spLocks noChangeArrowheads="1"/>
            </p:cNvSpPr>
            <p:nvPr/>
          </p:nvSpPr>
          <p:spPr bwMode="auto">
            <a:xfrm>
              <a:off x="1543" y="1571"/>
              <a:ext cx="135" cy="2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1" name="Rectangle 99"/>
            <p:cNvSpPr>
              <a:spLocks noChangeArrowheads="1"/>
            </p:cNvSpPr>
            <p:nvPr/>
          </p:nvSpPr>
          <p:spPr bwMode="auto">
            <a:xfrm>
              <a:off x="1543" y="1144"/>
              <a:ext cx="135" cy="26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2" name="Rectangle 100"/>
            <p:cNvSpPr>
              <a:spLocks noChangeArrowheads="1"/>
            </p:cNvSpPr>
            <p:nvPr/>
          </p:nvSpPr>
          <p:spPr bwMode="auto">
            <a:xfrm>
              <a:off x="1543" y="1244"/>
              <a:ext cx="135" cy="48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3" name="Rectangle 101"/>
            <p:cNvSpPr>
              <a:spLocks noChangeArrowheads="1"/>
            </p:cNvSpPr>
            <p:nvPr/>
          </p:nvSpPr>
          <p:spPr bwMode="auto">
            <a:xfrm>
              <a:off x="1543" y="1308"/>
              <a:ext cx="135" cy="5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4" name="Rectangle 102"/>
            <p:cNvSpPr>
              <a:spLocks noChangeArrowheads="1"/>
            </p:cNvSpPr>
            <p:nvPr/>
          </p:nvSpPr>
          <p:spPr bwMode="auto">
            <a:xfrm>
              <a:off x="1543" y="1403"/>
              <a:ext cx="135" cy="2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5" name="Rectangle 103"/>
            <p:cNvSpPr>
              <a:spLocks noChangeArrowheads="1"/>
            </p:cNvSpPr>
            <p:nvPr/>
          </p:nvSpPr>
          <p:spPr bwMode="auto">
            <a:xfrm>
              <a:off x="1543" y="1474"/>
              <a:ext cx="135" cy="24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6" name="Rectangle 104"/>
            <p:cNvSpPr>
              <a:spLocks noChangeArrowheads="1"/>
            </p:cNvSpPr>
            <p:nvPr/>
          </p:nvSpPr>
          <p:spPr bwMode="auto">
            <a:xfrm>
              <a:off x="1543" y="171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7" name="Rectangle 105"/>
            <p:cNvSpPr>
              <a:spLocks noChangeArrowheads="1"/>
            </p:cNvSpPr>
            <p:nvPr/>
          </p:nvSpPr>
          <p:spPr bwMode="auto">
            <a:xfrm>
              <a:off x="1543" y="1780"/>
              <a:ext cx="135" cy="85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8" name="Rectangle 106"/>
            <p:cNvSpPr>
              <a:spLocks noChangeArrowheads="1"/>
            </p:cNvSpPr>
            <p:nvPr/>
          </p:nvSpPr>
          <p:spPr bwMode="auto">
            <a:xfrm>
              <a:off x="1543" y="1894"/>
              <a:ext cx="135" cy="7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69" name="Rectangle 107"/>
            <p:cNvSpPr>
              <a:spLocks noChangeArrowheads="1"/>
            </p:cNvSpPr>
            <p:nvPr/>
          </p:nvSpPr>
          <p:spPr bwMode="auto">
            <a:xfrm>
              <a:off x="1543" y="1930"/>
              <a:ext cx="135" cy="49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0" name="Rectangle 108"/>
            <p:cNvSpPr>
              <a:spLocks noChangeArrowheads="1"/>
            </p:cNvSpPr>
            <p:nvPr/>
          </p:nvSpPr>
          <p:spPr bwMode="auto">
            <a:xfrm>
              <a:off x="1543" y="2027"/>
              <a:ext cx="135" cy="73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71" name="Rectangle 109"/>
            <p:cNvSpPr>
              <a:spLocks noChangeArrowheads="1"/>
            </p:cNvSpPr>
            <p:nvPr/>
          </p:nvSpPr>
          <p:spPr bwMode="auto">
            <a:xfrm>
              <a:off x="1543" y="2167"/>
              <a:ext cx="135" cy="7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50000">
                  <a:srgbClr val="65416B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809DB2-C440-4B8B-997D-B8FC53BA8339}"/>
              </a:ext>
            </a:extLst>
          </p:cNvPr>
          <p:cNvGrpSpPr/>
          <p:nvPr/>
        </p:nvGrpSpPr>
        <p:grpSpPr>
          <a:xfrm>
            <a:off x="1054893" y="1506538"/>
            <a:ext cx="214314" cy="1933575"/>
            <a:chOff x="1054893" y="1506538"/>
            <a:chExt cx="214314" cy="1933575"/>
          </a:xfrm>
        </p:grpSpPr>
        <p:sp>
          <p:nvSpPr>
            <p:cNvPr id="77140" name="AutoShape 111"/>
            <p:cNvSpPr>
              <a:spLocks noChangeArrowheads="1"/>
            </p:cNvSpPr>
            <p:nvPr/>
          </p:nvSpPr>
          <p:spPr bwMode="auto">
            <a:xfrm>
              <a:off x="1054894" y="1506538"/>
              <a:ext cx="214313" cy="7268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1" name="AutoShape 112"/>
            <p:cNvSpPr>
              <a:spLocks noChangeArrowheads="1"/>
            </p:cNvSpPr>
            <p:nvPr/>
          </p:nvSpPr>
          <p:spPr bwMode="auto">
            <a:xfrm>
              <a:off x="1054894" y="2231732"/>
              <a:ext cx="214313" cy="12083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2" name="AutoShape 113"/>
            <p:cNvSpPr>
              <a:spLocks noChangeArrowheads="1"/>
            </p:cNvSpPr>
            <p:nvPr/>
          </p:nvSpPr>
          <p:spPr bwMode="auto">
            <a:xfrm rot="5400000" flipV="1">
              <a:off x="1147645" y="2114286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3" name="AutoShape 114"/>
            <p:cNvSpPr>
              <a:spLocks noChangeArrowheads="1"/>
            </p:cNvSpPr>
            <p:nvPr/>
          </p:nvSpPr>
          <p:spPr bwMode="auto">
            <a:xfrm rot="16200000">
              <a:off x="1147645" y="2141450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4" name="Rectangle 115"/>
            <p:cNvSpPr>
              <a:spLocks noChangeArrowheads="1"/>
            </p:cNvSpPr>
            <p:nvPr/>
          </p:nvSpPr>
          <p:spPr bwMode="auto">
            <a:xfrm>
              <a:off x="1054894" y="2284413"/>
              <a:ext cx="214313" cy="460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5" name="Rectangle 116"/>
            <p:cNvSpPr>
              <a:spLocks noChangeArrowheads="1"/>
            </p:cNvSpPr>
            <p:nvPr/>
          </p:nvSpPr>
          <p:spPr bwMode="auto">
            <a:xfrm>
              <a:off x="1054894" y="1605316"/>
              <a:ext cx="214313" cy="419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6" name="Rectangle 117"/>
            <p:cNvSpPr>
              <a:spLocks noChangeArrowheads="1"/>
            </p:cNvSpPr>
            <p:nvPr/>
          </p:nvSpPr>
          <p:spPr bwMode="auto">
            <a:xfrm>
              <a:off x="1054894" y="1765007"/>
              <a:ext cx="214313" cy="765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7" name="Rectangle 118"/>
            <p:cNvSpPr>
              <a:spLocks noChangeArrowheads="1"/>
            </p:cNvSpPr>
            <p:nvPr/>
          </p:nvSpPr>
          <p:spPr bwMode="auto">
            <a:xfrm>
              <a:off x="1054894" y="1867077"/>
              <a:ext cx="214313" cy="790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8" name="Rectangle 119"/>
            <p:cNvSpPr>
              <a:spLocks noChangeArrowheads="1"/>
            </p:cNvSpPr>
            <p:nvPr/>
          </p:nvSpPr>
          <p:spPr bwMode="auto">
            <a:xfrm>
              <a:off x="1054894" y="2016890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49" name="Rectangle 120"/>
            <p:cNvSpPr>
              <a:spLocks noChangeArrowheads="1"/>
            </p:cNvSpPr>
            <p:nvPr/>
          </p:nvSpPr>
          <p:spPr bwMode="auto">
            <a:xfrm>
              <a:off x="1054894" y="2130484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0" name="Rectangle 121"/>
            <p:cNvSpPr>
              <a:spLocks noChangeArrowheads="1"/>
            </p:cNvSpPr>
            <p:nvPr/>
          </p:nvSpPr>
          <p:spPr bwMode="auto">
            <a:xfrm>
              <a:off x="1054894" y="2505017"/>
              <a:ext cx="214313" cy="806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1" name="Rectangle 122"/>
            <p:cNvSpPr>
              <a:spLocks noChangeArrowheads="1"/>
            </p:cNvSpPr>
            <p:nvPr/>
          </p:nvSpPr>
          <p:spPr bwMode="auto">
            <a:xfrm>
              <a:off x="1054894" y="2616965"/>
              <a:ext cx="214313" cy="1341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2" name="Rectangle 123"/>
            <p:cNvSpPr>
              <a:spLocks noChangeArrowheads="1"/>
            </p:cNvSpPr>
            <p:nvPr/>
          </p:nvSpPr>
          <p:spPr bwMode="auto">
            <a:xfrm>
              <a:off x="1054894" y="2797234"/>
              <a:ext cx="214313" cy="115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3" name="Rectangle 124"/>
            <p:cNvSpPr>
              <a:spLocks noChangeArrowheads="1"/>
            </p:cNvSpPr>
            <p:nvPr/>
          </p:nvSpPr>
          <p:spPr bwMode="auto">
            <a:xfrm>
              <a:off x="1054894" y="2854855"/>
              <a:ext cx="214313" cy="781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4" name="Rectangle 125"/>
            <p:cNvSpPr>
              <a:spLocks noChangeArrowheads="1"/>
            </p:cNvSpPr>
            <p:nvPr/>
          </p:nvSpPr>
          <p:spPr bwMode="auto">
            <a:xfrm>
              <a:off x="1054894" y="3008783"/>
              <a:ext cx="214313" cy="11524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55" name="Rectangle 126"/>
            <p:cNvSpPr>
              <a:spLocks noChangeArrowheads="1"/>
            </p:cNvSpPr>
            <p:nvPr/>
          </p:nvSpPr>
          <p:spPr bwMode="auto">
            <a:xfrm>
              <a:off x="1054894" y="3230210"/>
              <a:ext cx="214313" cy="1119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1A61631-70A7-420A-A1A5-F96045DAF62B}"/>
              </a:ext>
            </a:extLst>
          </p:cNvPr>
          <p:cNvGrpSpPr/>
          <p:nvPr/>
        </p:nvGrpSpPr>
        <p:grpSpPr>
          <a:xfrm>
            <a:off x="1937543" y="1497013"/>
            <a:ext cx="214314" cy="1933575"/>
            <a:chOff x="1937543" y="1497013"/>
            <a:chExt cx="214314" cy="1933575"/>
          </a:xfrm>
        </p:grpSpPr>
        <p:sp>
          <p:nvSpPr>
            <p:cNvPr id="77124" name="AutoShape 128"/>
            <p:cNvSpPr>
              <a:spLocks noChangeArrowheads="1"/>
            </p:cNvSpPr>
            <p:nvPr/>
          </p:nvSpPr>
          <p:spPr bwMode="auto">
            <a:xfrm>
              <a:off x="1937544" y="1497013"/>
              <a:ext cx="214313" cy="7268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5" name="AutoShape 129"/>
            <p:cNvSpPr>
              <a:spLocks noChangeArrowheads="1"/>
            </p:cNvSpPr>
            <p:nvPr/>
          </p:nvSpPr>
          <p:spPr bwMode="auto">
            <a:xfrm>
              <a:off x="1937544" y="2222207"/>
              <a:ext cx="214313" cy="12083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6" name="AutoShape 130"/>
            <p:cNvSpPr>
              <a:spLocks noChangeArrowheads="1"/>
            </p:cNvSpPr>
            <p:nvPr/>
          </p:nvSpPr>
          <p:spPr bwMode="auto">
            <a:xfrm rot="5400000" flipV="1">
              <a:off x="2030295" y="2104761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7" name="AutoShape 131"/>
            <p:cNvSpPr>
              <a:spLocks noChangeArrowheads="1"/>
            </p:cNvSpPr>
            <p:nvPr/>
          </p:nvSpPr>
          <p:spPr bwMode="auto">
            <a:xfrm rot="16200000">
              <a:off x="2030295" y="2131925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8" name="Rectangle 132"/>
            <p:cNvSpPr>
              <a:spLocks noChangeArrowheads="1"/>
            </p:cNvSpPr>
            <p:nvPr/>
          </p:nvSpPr>
          <p:spPr bwMode="auto">
            <a:xfrm>
              <a:off x="1937544" y="2274888"/>
              <a:ext cx="214313" cy="460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9" name="Rectangle 133"/>
            <p:cNvSpPr>
              <a:spLocks noChangeArrowheads="1"/>
            </p:cNvSpPr>
            <p:nvPr/>
          </p:nvSpPr>
          <p:spPr bwMode="auto">
            <a:xfrm>
              <a:off x="1937544" y="1595791"/>
              <a:ext cx="214313" cy="419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0" name="Rectangle 134"/>
            <p:cNvSpPr>
              <a:spLocks noChangeArrowheads="1"/>
            </p:cNvSpPr>
            <p:nvPr/>
          </p:nvSpPr>
          <p:spPr bwMode="auto">
            <a:xfrm>
              <a:off x="1937544" y="1755482"/>
              <a:ext cx="214313" cy="765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1" name="Rectangle 135"/>
            <p:cNvSpPr>
              <a:spLocks noChangeArrowheads="1"/>
            </p:cNvSpPr>
            <p:nvPr/>
          </p:nvSpPr>
          <p:spPr bwMode="auto">
            <a:xfrm>
              <a:off x="1937544" y="1857552"/>
              <a:ext cx="214313" cy="790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2" name="Rectangle 136"/>
            <p:cNvSpPr>
              <a:spLocks noChangeArrowheads="1"/>
            </p:cNvSpPr>
            <p:nvPr/>
          </p:nvSpPr>
          <p:spPr bwMode="auto">
            <a:xfrm>
              <a:off x="1937544" y="2007365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3" name="Rectangle 137"/>
            <p:cNvSpPr>
              <a:spLocks noChangeArrowheads="1"/>
            </p:cNvSpPr>
            <p:nvPr/>
          </p:nvSpPr>
          <p:spPr bwMode="auto">
            <a:xfrm>
              <a:off x="1937544" y="2120959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4" name="Rectangle 138"/>
            <p:cNvSpPr>
              <a:spLocks noChangeArrowheads="1"/>
            </p:cNvSpPr>
            <p:nvPr/>
          </p:nvSpPr>
          <p:spPr bwMode="auto">
            <a:xfrm>
              <a:off x="1937544" y="2495492"/>
              <a:ext cx="214313" cy="806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5" name="Rectangle 139"/>
            <p:cNvSpPr>
              <a:spLocks noChangeArrowheads="1"/>
            </p:cNvSpPr>
            <p:nvPr/>
          </p:nvSpPr>
          <p:spPr bwMode="auto">
            <a:xfrm>
              <a:off x="1937544" y="2607440"/>
              <a:ext cx="214313" cy="1341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6" name="Rectangle 140"/>
            <p:cNvSpPr>
              <a:spLocks noChangeArrowheads="1"/>
            </p:cNvSpPr>
            <p:nvPr/>
          </p:nvSpPr>
          <p:spPr bwMode="auto">
            <a:xfrm>
              <a:off x="1937544" y="2787709"/>
              <a:ext cx="214313" cy="115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7" name="Rectangle 141"/>
            <p:cNvSpPr>
              <a:spLocks noChangeArrowheads="1"/>
            </p:cNvSpPr>
            <p:nvPr/>
          </p:nvSpPr>
          <p:spPr bwMode="auto">
            <a:xfrm>
              <a:off x="1937544" y="2845330"/>
              <a:ext cx="214313" cy="781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8" name="Rectangle 142"/>
            <p:cNvSpPr>
              <a:spLocks noChangeArrowheads="1"/>
            </p:cNvSpPr>
            <p:nvPr/>
          </p:nvSpPr>
          <p:spPr bwMode="auto">
            <a:xfrm>
              <a:off x="1937544" y="2999258"/>
              <a:ext cx="214313" cy="11524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39" name="Rectangle 143"/>
            <p:cNvSpPr>
              <a:spLocks noChangeArrowheads="1"/>
            </p:cNvSpPr>
            <p:nvPr/>
          </p:nvSpPr>
          <p:spPr bwMode="auto">
            <a:xfrm>
              <a:off x="1937544" y="3220685"/>
              <a:ext cx="214313" cy="1119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BE0C6C2-0C44-46D6-B2C8-EB50068F0436}"/>
              </a:ext>
            </a:extLst>
          </p:cNvPr>
          <p:cNvGrpSpPr/>
          <p:nvPr/>
        </p:nvGrpSpPr>
        <p:grpSpPr>
          <a:xfrm>
            <a:off x="3151981" y="1497013"/>
            <a:ext cx="214314" cy="1933575"/>
            <a:chOff x="3151981" y="1497013"/>
            <a:chExt cx="214314" cy="1933575"/>
          </a:xfrm>
        </p:grpSpPr>
        <p:sp>
          <p:nvSpPr>
            <p:cNvPr id="77108" name="AutoShape 145"/>
            <p:cNvSpPr>
              <a:spLocks noChangeArrowheads="1"/>
            </p:cNvSpPr>
            <p:nvPr/>
          </p:nvSpPr>
          <p:spPr bwMode="auto">
            <a:xfrm rot="10800000" flipH="1" flipV="1">
              <a:off x="3151982" y="1497013"/>
              <a:ext cx="214313" cy="7268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9" name="AutoShape 146"/>
            <p:cNvSpPr>
              <a:spLocks noChangeArrowheads="1"/>
            </p:cNvSpPr>
            <p:nvPr/>
          </p:nvSpPr>
          <p:spPr bwMode="auto">
            <a:xfrm rot="10800000" flipH="1" flipV="1">
              <a:off x="3151982" y="2222207"/>
              <a:ext cx="214313" cy="12083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0" name="AutoShape 147"/>
            <p:cNvSpPr>
              <a:spLocks noChangeArrowheads="1"/>
            </p:cNvSpPr>
            <p:nvPr/>
          </p:nvSpPr>
          <p:spPr bwMode="auto">
            <a:xfrm rot="16200000" flipH="1">
              <a:off x="3244733" y="2104761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1" name="AutoShape 148"/>
            <p:cNvSpPr>
              <a:spLocks noChangeArrowheads="1"/>
            </p:cNvSpPr>
            <p:nvPr/>
          </p:nvSpPr>
          <p:spPr bwMode="auto">
            <a:xfrm rot="5400000" flipH="1" flipV="1">
              <a:off x="3244733" y="2131925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2" name="Rectangle 149"/>
            <p:cNvSpPr>
              <a:spLocks noChangeArrowheads="1"/>
            </p:cNvSpPr>
            <p:nvPr/>
          </p:nvSpPr>
          <p:spPr bwMode="auto">
            <a:xfrm rot="10800000" flipH="1" flipV="1">
              <a:off x="3151982" y="2274888"/>
              <a:ext cx="214313" cy="460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3" name="Rectangle 150"/>
            <p:cNvSpPr>
              <a:spLocks noChangeArrowheads="1"/>
            </p:cNvSpPr>
            <p:nvPr/>
          </p:nvSpPr>
          <p:spPr bwMode="auto">
            <a:xfrm rot="10800000" flipH="1" flipV="1">
              <a:off x="3151982" y="1595791"/>
              <a:ext cx="214313" cy="419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4" name="Rectangle 151"/>
            <p:cNvSpPr>
              <a:spLocks noChangeArrowheads="1"/>
            </p:cNvSpPr>
            <p:nvPr/>
          </p:nvSpPr>
          <p:spPr bwMode="auto">
            <a:xfrm rot="10800000" flipH="1" flipV="1">
              <a:off x="3151982" y="1755482"/>
              <a:ext cx="214313" cy="765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5" name="Rectangle 152"/>
            <p:cNvSpPr>
              <a:spLocks noChangeArrowheads="1"/>
            </p:cNvSpPr>
            <p:nvPr/>
          </p:nvSpPr>
          <p:spPr bwMode="auto">
            <a:xfrm rot="10800000" flipH="1" flipV="1">
              <a:off x="3151982" y="1857552"/>
              <a:ext cx="214313" cy="790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6" name="Rectangle 153"/>
            <p:cNvSpPr>
              <a:spLocks noChangeArrowheads="1"/>
            </p:cNvSpPr>
            <p:nvPr/>
          </p:nvSpPr>
          <p:spPr bwMode="auto">
            <a:xfrm rot="10800000" flipH="1" flipV="1">
              <a:off x="3151982" y="2007365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7" name="Rectangle 154"/>
            <p:cNvSpPr>
              <a:spLocks noChangeArrowheads="1"/>
            </p:cNvSpPr>
            <p:nvPr/>
          </p:nvSpPr>
          <p:spPr bwMode="auto">
            <a:xfrm rot="10800000" flipH="1" flipV="1">
              <a:off x="3151982" y="2120959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8" name="Rectangle 155"/>
            <p:cNvSpPr>
              <a:spLocks noChangeArrowheads="1"/>
            </p:cNvSpPr>
            <p:nvPr/>
          </p:nvSpPr>
          <p:spPr bwMode="auto">
            <a:xfrm rot="10800000" flipH="1" flipV="1">
              <a:off x="3151982" y="2495492"/>
              <a:ext cx="214313" cy="806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19" name="Rectangle 156"/>
            <p:cNvSpPr>
              <a:spLocks noChangeArrowheads="1"/>
            </p:cNvSpPr>
            <p:nvPr/>
          </p:nvSpPr>
          <p:spPr bwMode="auto">
            <a:xfrm rot="10800000" flipH="1" flipV="1">
              <a:off x="3151982" y="2607440"/>
              <a:ext cx="214313" cy="1341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0" name="Rectangle 157"/>
            <p:cNvSpPr>
              <a:spLocks noChangeArrowheads="1"/>
            </p:cNvSpPr>
            <p:nvPr/>
          </p:nvSpPr>
          <p:spPr bwMode="auto">
            <a:xfrm rot="10800000" flipH="1" flipV="1">
              <a:off x="3151982" y="2787709"/>
              <a:ext cx="214313" cy="115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1" name="Rectangle 158"/>
            <p:cNvSpPr>
              <a:spLocks noChangeArrowheads="1"/>
            </p:cNvSpPr>
            <p:nvPr/>
          </p:nvSpPr>
          <p:spPr bwMode="auto">
            <a:xfrm rot="10800000" flipH="1" flipV="1">
              <a:off x="3151982" y="2845330"/>
              <a:ext cx="214313" cy="781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2" name="Rectangle 159"/>
            <p:cNvSpPr>
              <a:spLocks noChangeArrowheads="1"/>
            </p:cNvSpPr>
            <p:nvPr/>
          </p:nvSpPr>
          <p:spPr bwMode="auto">
            <a:xfrm rot="10800000" flipH="1" flipV="1">
              <a:off x="3151982" y="2999258"/>
              <a:ext cx="214313" cy="11524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23" name="Rectangle 160"/>
            <p:cNvSpPr>
              <a:spLocks noChangeArrowheads="1"/>
            </p:cNvSpPr>
            <p:nvPr/>
          </p:nvSpPr>
          <p:spPr bwMode="auto">
            <a:xfrm rot="10800000" flipH="1" flipV="1">
              <a:off x="3151982" y="3220685"/>
              <a:ext cx="214313" cy="1119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17" name="Group 161"/>
          <p:cNvGrpSpPr>
            <a:grpSpLocks/>
          </p:cNvGrpSpPr>
          <p:nvPr/>
        </p:nvGrpSpPr>
        <p:grpSpPr bwMode="auto">
          <a:xfrm>
            <a:off x="5581650" y="1497013"/>
            <a:ext cx="215900" cy="1933575"/>
            <a:chOff x="5339" y="1900"/>
            <a:chExt cx="136" cy="2349"/>
          </a:xfrm>
        </p:grpSpPr>
        <p:sp>
          <p:nvSpPr>
            <p:cNvPr id="77092" name="AutoShape 162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3" name="AutoShape 163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4" name="AutoShape 164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5" name="AutoShape 165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6" name="Rectangle 166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7" name="Rectangle 167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8" name="Rectangle 168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9" name="Rectangle 169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0" name="Rectangle 170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1" name="Rectangle 171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2" name="Rectangle 172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3" name="Rectangle 173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4" name="Rectangle 174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5" name="Rectangle 175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6" name="Rectangle 176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107" name="Rectangle 177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3A4B2CA-FDAB-4063-9623-8195E4D07E43}"/>
              </a:ext>
            </a:extLst>
          </p:cNvPr>
          <p:cNvGrpSpPr/>
          <p:nvPr/>
        </p:nvGrpSpPr>
        <p:grpSpPr>
          <a:xfrm>
            <a:off x="4869656" y="1497013"/>
            <a:ext cx="214314" cy="1933575"/>
            <a:chOff x="4869656" y="1497013"/>
            <a:chExt cx="214314" cy="1933575"/>
          </a:xfrm>
        </p:grpSpPr>
        <p:sp>
          <p:nvSpPr>
            <p:cNvPr id="77076" name="AutoShape 179"/>
            <p:cNvSpPr>
              <a:spLocks noChangeArrowheads="1"/>
            </p:cNvSpPr>
            <p:nvPr/>
          </p:nvSpPr>
          <p:spPr bwMode="auto">
            <a:xfrm rot="10800000" flipV="1">
              <a:off x="4869657" y="1497013"/>
              <a:ext cx="214313" cy="7268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7" name="AutoShape 180"/>
            <p:cNvSpPr>
              <a:spLocks noChangeArrowheads="1"/>
            </p:cNvSpPr>
            <p:nvPr/>
          </p:nvSpPr>
          <p:spPr bwMode="auto">
            <a:xfrm rot="10800000" flipV="1">
              <a:off x="4869657" y="2222207"/>
              <a:ext cx="214313" cy="12083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8" name="AutoShape 181"/>
            <p:cNvSpPr>
              <a:spLocks noChangeArrowheads="1"/>
            </p:cNvSpPr>
            <p:nvPr/>
          </p:nvSpPr>
          <p:spPr bwMode="auto">
            <a:xfrm rot="5400000">
              <a:off x="4962408" y="2104761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9" name="AutoShape 182"/>
            <p:cNvSpPr>
              <a:spLocks noChangeArrowheads="1"/>
            </p:cNvSpPr>
            <p:nvPr/>
          </p:nvSpPr>
          <p:spPr bwMode="auto">
            <a:xfrm rot="16200000" flipV="1">
              <a:off x="4962408" y="2131925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0" name="Rectangle 183"/>
            <p:cNvSpPr>
              <a:spLocks noChangeArrowheads="1"/>
            </p:cNvSpPr>
            <p:nvPr/>
          </p:nvSpPr>
          <p:spPr bwMode="auto">
            <a:xfrm rot="10800000" flipV="1">
              <a:off x="4869657" y="2274888"/>
              <a:ext cx="214313" cy="460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1" name="Rectangle 184"/>
            <p:cNvSpPr>
              <a:spLocks noChangeArrowheads="1"/>
            </p:cNvSpPr>
            <p:nvPr/>
          </p:nvSpPr>
          <p:spPr bwMode="auto">
            <a:xfrm rot="10800000" flipV="1">
              <a:off x="4869657" y="1595791"/>
              <a:ext cx="214313" cy="419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2" name="Rectangle 185"/>
            <p:cNvSpPr>
              <a:spLocks noChangeArrowheads="1"/>
            </p:cNvSpPr>
            <p:nvPr/>
          </p:nvSpPr>
          <p:spPr bwMode="auto">
            <a:xfrm rot="10800000" flipV="1">
              <a:off x="4869657" y="1755482"/>
              <a:ext cx="214313" cy="765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3" name="Rectangle 186"/>
            <p:cNvSpPr>
              <a:spLocks noChangeArrowheads="1"/>
            </p:cNvSpPr>
            <p:nvPr/>
          </p:nvSpPr>
          <p:spPr bwMode="auto">
            <a:xfrm rot="10800000" flipV="1">
              <a:off x="4869657" y="1857552"/>
              <a:ext cx="214313" cy="790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4" name="Rectangle 187"/>
            <p:cNvSpPr>
              <a:spLocks noChangeArrowheads="1"/>
            </p:cNvSpPr>
            <p:nvPr/>
          </p:nvSpPr>
          <p:spPr bwMode="auto">
            <a:xfrm rot="10800000" flipV="1">
              <a:off x="4869657" y="2007365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5" name="Rectangle 188"/>
            <p:cNvSpPr>
              <a:spLocks noChangeArrowheads="1"/>
            </p:cNvSpPr>
            <p:nvPr/>
          </p:nvSpPr>
          <p:spPr bwMode="auto">
            <a:xfrm rot="10800000" flipV="1">
              <a:off x="4869657" y="2120959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6" name="Rectangle 189"/>
            <p:cNvSpPr>
              <a:spLocks noChangeArrowheads="1"/>
            </p:cNvSpPr>
            <p:nvPr/>
          </p:nvSpPr>
          <p:spPr bwMode="auto">
            <a:xfrm rot="10800000" flipV="1">
              <a:off x="4869657" y="2495492"/>
              <a:ext cx="214313" cy="806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7" name="Rectangle 190"/>
            <p:cNvSpPr>
              <a:spLocks noChangeArrowheads="1"/>
            </p:cNvSpPr>
            <p:nvPr/>
          </p:nvSpPr>
          <p:spPr bwMode="auto">
            <a:xfrm rot="10800000" flipV="1">
              <a:off x="4869657" y="2607440"/>
              <a:ext cx="214313" cy="1341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8" name="Rectangle 191"/>
            <p:cNvSpPr>
              <a:spLocks noChangeArrowheads="1"/>
            </p:cNvSpPr>
            <p:nvPr/>
          </p:nvSpPr>
          <p:spPr bwMode="auto">
            <a:xfrm rot="10800000" flipV="1">
              <a:off x="4869657" y="2787709"/>
              <a:ext cx="214313" cy="115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89" name="Rectangle 192"/>
            <p:cNvSpPr>
              <a:spLocks noChangeArrowheads="1"/>
            </p:cNvSpPr>
            <p:nvPr/>
          </p:nvSpPr>
          <p:spPr bwMode="auto">
            <a:xfrm rot="10800000" flipV="1">
              <a:off x="4869657" y="2845330"/>
              <a:ext cx="214313" cy="781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0" name="Rectangle 193"/>
            <p:cNvSpPr>
              <a:spLocks noChangeArrowheads="1"/>
            </p:cNvSpPr>
            <p:nvPr/>
          </p:nvSpPr>
          <p:spPr bwMode="auto">
            <a:xfrm rot="10800000" flipV="1">
              <a:off x="4869657" y="2999258"/>
              <a:ext cx="214313" cy="11524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91" name="Rectangle 194"/>
            <p:cNvSpPr>
              <a:spLocks noChangeArrowheads="1"/>
            </p:cNvSpPr>
            <p:nvPr/>
          </p:nvSpPr>
          <p:spPr bwMode="auto">
            <a:xfrm rot="10800000" flipV="1">
              <a:off x="4869657" y="3220685"/>
              <a:ext cx="214313" cy="1119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F2F71F2-3B3F-4719-BB74-CE97DB2481CE}"/>
              </a:ext>
            </a:extLst>
          </p:cNvPr>
          <p:cNvGrpSpPr/>
          <p:nvPr/>
        </p:nvGrpSpPr>
        <p:grpSpPr>
          <a:xfrm>
            <a:off x="6798468" y="1497013"/>
            <a:ext cx="214314" cy="1933575"/>
            <a:chOff x="6798468" y="1497013"/>
            <a:chExt cx="214314" cy="1933575"/>
          </a:xfrm>
        </p:grpSpPr>
        <p:sp>
          <p:nvSpPr>
            <p:cNvPr id="77060" name="AutoShape 196"/>
            <p:cNvSpPr>
              <a:spLocks noChangeArrowheads="1"/>
            </p:cNvSpPr>
            <p:nvPr/>
          </p:nvSpPr>
          <p:spPr bwMode="auto">
            <a:xfrm>
              <a:off x="6798469" y="1497013"/>
              <a:ext cx="214313" cy="7268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1" name="AutoShape 197"/>
            <p:cNvSpPr>
              <a:spLocks noChangeArrowheads="1"/>
            </p:cNvSpPr>
            <p:nvPr/>
          </p:nvSpPr>
          <p:spPr bwMode="auto">
            <a:xfrm>
              <a:off x="6798469" y="2222207"/>
              <a:ext cx="214313" cy="12083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2" name="AutoShape 198"/>
            <p:cNvSpPr>
              <a:spLocks noChangeArrowheads="1"/>
            </p:cNvSpPr>
            <p:nvPr/>
          </p:nvSpPr>
          <p:spPr bwMode="auto">
            <a:xfrm rot="5400000" flipV="1">
              <a:off x="6891220" y="2104761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3" name="AutoShape 199"/>
            <p:cNvSpPr>
              <a:spLocks noChangeArrowheads="1"/>
            </p:cNvSpPr>
            <p:nvPr/>
          </p:nvSpPr>
          <p:spPr bwMode="auto">
            <a:xfrm rot="16200000">
              <a:off x="6891220" y="2131925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4" name="Rectangle 200"/>
            <p:cNvSpPr>
              <a:spLocks noChangeArrowheads="1"/>
            </p:cNvSpPr>
            <p:nvPr/>
          </p:nvSpPr>
          <p:spPr bwMode="auto">
            <a:xfrm>
              <a:off x="6798469" y="2274888"/>
              <a:ext cx="214313" cy="460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5" name="Rectangle 201"/>
            <p:cNvSpPr>
              <a:spLocks noChangeArrowheads="1"/>
            </p:cNvSpPr>
            <p:nvPr/>
          </p:nvSpPr>
          <p:spPr bwMode="auto">
            <a:xfrm>
              <a:off x="6798469" y="1595791"/>
              <a:ext cx="214313" cy="419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6" name="Rectangle 202"/>
            <p:cNvSpPr>
              <a:spLocks noChangeArrowheads="1"/>
            </p:cNvSpPr>
            <p:nvPr/>
          </p:nvSpPr>
          <p:spPr bwMode="auto">
            <a:xfrm>
              <a:off x="6798469" y="1755482"/>
              <a:ext cx="214313" cy="765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7" name="Rectangle 203"/>
            <p:cNvSpPr>
              <a:spLocks noChangeArrowheads="1"/>
            </p:cNvSpPr>
            <p:nvPr/>
          </p:nvSpPr>
          <p:spPr bwMode="auto">
            <a:xfrm>
              <a:off x="6798469" y="1857552"/>
              <a:ext cx="214313" cy="790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8" name="Rectangle 204"/>
            <p:cNvSpPr>
              <a:spLocks noChangeArrowheads="1"/>
            </p:cNvSpPr>
            <p:nvPr/>
          </p:nvSpPr>
          <p:spPr bwMode="auto">
            <a:xfrm>
              <a:off x="6798469" y="2007365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69" name="Rectangle 205"/>
            <p:cNvSpPr>
              <a:spLocks noChangeArrowheads="1"/>
            </p:cNvSpPr>
            <p:nvPr/>
          </p:nvSpPr>
          <p:spPr bwMode="auto">
            <a:xfrm>
              <a:off x="6798469" y="2120959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0" name="Rectangle 206"/>
            <p:cNvSpPr>
              <a:spLocks noChangeArrowheads="1"/>
            </p:cNvSpPr>
            <p:nvPr/>
          </p:nvSpPr>
          <p:spPr bwMode="auto">
            <a:xfrm>
              <a:off x="6798469" y="2495492"/>
              <a:ext cx="214313" cy="806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1" name="Rectangle 207"/>
            <p:cNvSpPr>
              <a:spLocks noChangeArrowheads="1"/>
            </p:cNvSpPr>
            <p:nvPr/>
          </p:nvSpPr>
          <p:spPr bwMode="auto">
            <a:xfrm>
              <a:off x="6798469" y="2607440"/>
              <a:ext cx="214313" cy="1341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2" name="Rectangle 208"/>
            <p:cNvSpPr>
              <a:spLocks noChangeArrowheads="1"/>
            </p:cNvSpPr>
            <p:nvPr/>
          </p:nvSpPr>
          <p:spPr bwMode="auto">
            <a:xfrm>
              <a:off x="6798469" y="2787709"/>
              <a:ext cx="214313" cy="115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3" name="Rectangle 209"/>
            <p:cNvSpPr>
              <a:spLocks noChangeArrowheads="1"/>
            </p:cNvSpPr>
            <p:nvPr/>
          </p:nvSpPr>
          <p:spPr bwMode="auto">
            <a:xfrm>
              <a:off x="6798469" y="2845330"/>
              <a:ext cx="214313" cy="781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4" name="Rectangle 210"/>
            <p:cNvSpPr>
              <a:spLocks noChangeArrowheads="1"/>
            </p:cNvSpPr>
            <p:nvPr/>
          </p:nvSpPr>
          <p:spPr bwMode="auto">
            <a:xfrm>
              <a:off x="6798469" y="2999258"/>
              <a:ext cx="214313" cy="11524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75" name="Rectangle 211"/>
            <p:cNvSpPr>
              <a:spLocks noChangeArrowheads="1"/>
            </p:cNvSpPr>
            <p:nvPr/>
          </p:nvSpPr>
          <p:spPr bwMode="auto">
            <a:xfrm>
              <a:off x="6798469" y="3220685"/>
              <a:ext cx="214313" cy="1119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20" name="Group 212"/>
          <p:cNvGrpSpPr>
            <a:grpSpLocks/>
          </p:cNvGrpSpPr>
          <p:nvPr/>
        </p:nvGrpSpPr>
        <p:grpSpPr bwMode="auto">
          <a:xfrm rot="10800000" flipV="1">
            <a:off x="8515350" y="1497013"/>
            <a:ext cx="215900" cy="1933575"/>
            <a:chOff x="5339" y="1900"/>
            <a:chExt cx="136" cy="2349"/>
          </a:xfrm>
        </p:grpSpPr>
        <p:sp>
          <p:nvSpPr>
            <p:cNvPr id="77044" name="AutoShape 213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5" name="AutoShape 214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6" name="AutoShape 215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7" name="AutoShape 216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8" name="Rectangle 217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9" name="Rectangle 218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0" name="Rectangle 219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1" name="Rectangle 220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2" name="Rectangle 221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3" name="Rectangle 222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4" name="Rectangle 223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5" name="Rectangle 224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6" name="Rectangle 225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7" name="Rectangle 226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8" name="Rectangle 227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59" name="Rectangle 228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6821" name="AutoShape 229"/>
          <p:cNvSpPr>
            <a:spLocks noChangeArrowheads="1"/>
          </p:cNvSpPr>
          <p:nvPr/>
        </p:nvSpPr>
        <p:spPr bwMode="auto">
          <a:xfrm rot="10800000" flipV="1">
            <a:off x="1695450" y="4229100"/>
            <a:ext cx="1200150" cy="209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76822" name="Group 230"/>
          <p:cNvGrpSpPr>
            <a:grpSpLocks/>
          </p:cNvGrpSpPr>
          <p:nvPr/>
        </p:nvGrpSpPr>
        <p:grpSpPr bwMode="auto">
          <a:xfrm>
            <a:off x="1924050" y="4330700"/>
            <a:ext cx="215900" cy="1931988"/>
            <a:chOff x="5339" y="1900"/>
            <a:chExt cx="136" cy="2349"/>
          </a:xfrm>
        </p:grpSpPr>
        <p:sp>
          <p:nvSpPr>
            <p:cNvPr id="77028" name="AutoShape 231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9" name="AutoShape 232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0" name="AutoShape 233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1" name="AutoShape 234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2" name="Rectangle 235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3" name="Rectangle 236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4" name="Rectangle 237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5" name="Rectangle 238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6" name="Rectangle 239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7" name="Rectangle 240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8" name="Rectangle 241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39" name="Rectangle 242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0" name="Rectangle 243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1" name="Rectangle 244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2" name="Rectangle 245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43" name="Rectangle 246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23" name="Group 247"/>
          <p:cNvGrpSpPr>
            <a:grpSpLocks/>
          </p:cNvGrpSpPr>
          <p:nvPr/>
        </p:nvGrpSpPr>
        <p:grpSpPr bwMode="auto">
          <a:xfrm>
            <a:off x="2435225" y="5440363"/>
            <a:ext cx="215900" cy="822325"/>
            <a:chOff x="5580" y="3249"/>
            <a:chExt cx="136" cy="1000"/>
          </a:xfrm>
        </p:grpSpPr>
        <p:sp>
          <p:nvSpPr>
            <p:cNvPr id="77019" name="AutoShape 248"/>
            <p:cNvSpPr>
              <a:spLocks noChangeArrowheads="1"/>
            </p:cNvSpPr>
            <p:nvPr/>
          </p:nvSpPr>
          <p:spPr bwMode="auto">
            <a:xfrm>
              <a:off x="5580" y="3249"/>
              <a:ext cx="136" cy="1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0" name="AutoShape 249"/>
            <p:cNvSpPr>
              <a:spLocks noChangeArrowheads="1"/>
            </p:cNvSpPr>
            <p:nvPr/>
          </p:nvSpPr>
          <p:spPr bwMode="auto">
            <a:xfrm>
              <a:off x="5580" y="3580"/>
              <a:ext cx="136" cy="41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1" name="AutoShape 250"/>
            <p:cNvSpPr>
              <a:spLocks noChangeArrowheads="1"/>
            </p:cNvSpPr>
            <p:nvPr/>
          </p:nvSpPr>
          <p:spPr bwMode="auto">
            <a:xfrm rot="-5400000">
              <a:off x="5630" y="3527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2" name="AutoShape 251"/>
            <p:cNvSpPr>
              <a:spLocks noChangeArrowheads="1"/>
            </p:cNvSpPr>
            <p:nvPr/>
          </p:nvSpPr>
          <p:spPr bwMode="auto">
            <a:xfrm>
              <a:off x="5580" y="3500"/>
              <a:ext cx="136" cy="7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3" name="Rectangle 252"/>
            <p:cNvSpPr>
              <a:spLocks noChangeArrowheads="1"/>
            </p:cNvSpPr>
            <p:nvPr/>
          </p:nvSpPr>
          <p:spPr bwMode="auto">
            <a:xfrm>
              <a:off x="5580" y="3340"/>
              <a:ext cx="136" cy="2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4" name="AutoShape 253"/>
            <p:cNvSpPr>
              <a:spLocks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5" name="Rectangle 254"/>
            <p:cNvSpPr>
              <a:spLocks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6" name="Rectangle 255"/>
            <p:cNvSpPr>
              <a:spLocks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027" name="Rectangle 256"/>
            <p:cNvSpPr>
              <a:spLocks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6824" name="Group 257"/>
          <p:cNvGrpSpPr>
            <a:grpSpLocks/>
          </p:cNvGrpSpPr>
          <p:nvPr/>
        </p:nvGrpSpPr>
        <p:grpSpPr bwMode="auto">
          <a:xfrm>
            <a:off x="2909888" y="4229100"/>
            <a:ext cx="1200150" cy="2095500"/>
            <a:chOff x="2502" y="2690"/>
            <a:chExt cx="756" cy="1630"/>
          </a:xfrm>
        </p:grpSpPr>
        <p:sp>
          <p:nvSpPr>
            <p:cNvPr id="76991" name="AutoShape 258"/>
            <p:cNvSpPr>
              <a:spLocks noChangeArrowheads="1"/>
            </p:cNvSpPr>
            <p:nvPr/>
          </p:nvSpPr>
          <p:spPr bwMode="auto">
            <a:xfrm rot="10800000" flipV="1">
              <a:off x="2502" y="2690"/>
              <a:ext cx="756" cy="16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76992" name="Group 259"/>
            <p:cNvGrpSpPr>
              <a:grpSpLocks/>
            </p:cNvGrpSpPr>
            <p:nvPr/>
          </p:nvGrpSpPr>
          <p:grpSpPr bwMode="auto">
            <a:xfrm>
              <a:off x="2646" y="2769"/>
              <a:ext cx="136" cy="1503"/>
              <a:chOff x="5339" y="1900"/>
              <a:chExt cx="136" cy="2349"/>
            </a:xfrm>
          </p:grpSpPr>
          <p:sp>
            <p:nvSpPr>
              <p:cNvPr id="77003" name="AutoShape 260"/>
              <p:cNvSpPr>
                <a:spLocks noChangeArrowheads="1"/>
              </p:cNvSpPr>
              <p:nvPr/>
            </p:nvSpPr>
            <p:spPr bwMode="auto">
              <a:xfrm>
                <a:off x="5339" y="1900"/>
                <a:ext cx="135" cy="883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4" name="AutoShape 261"/>
              <p:cNvSpPr>
                <a:spLocks noChangeArrowheads="1"/>
              </p:cNvSpPr>
              <p:nvPr/>
            </p:nvSpPr>
            <p:spPr bwMode="auto">
              <a:xfrm>
                <a:off x="5340" y="2781"/>
                <a:ext cx="135" cy="1468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5" name="AutoShape 262"/>
              <p:cNvSpPr>
                <a:spLocks noChangeArrowheads="1"/>
              </p:cNvSpPr>
              <p:nvPr/>
            </p:nvSpPr>
            <p:spPr bwMode="auto">
              <a:xfrm rot="5400000" flipV="1">
                <a:off x="5390" y="2701"/>
                <a:ext cx="35" cy="135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6" name="AutoShape 263"/>
              <p:cNvSpPr>
                <a:spLocks noChangeArrowheads="1"/>
              </p:cNvSpPr>
              <p:nvPr/>
            </p:nvSpPr>
            <p:spPr bwMode="auto">
              <a:xfrm rot="-5400000">
                <a:off x="5390" y="2734"/>
                <a:ext cx="35" cy="135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7" name="Rectangle 264"/>
              <p:cNvSpPr>
                <a:spLocks noChangeArrowheads="1"/>
              </p:cNvSpPr>
              <p:nvPr/>
            </p:nvSpPr>
            <p:spPr bwMode="auto">
              <a:xfrm>
                <a:off x="5340" y="2845"/>
                <a:ext cx="135" cy="5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8" name="Rectangle 265"/>
              <p:cNvSpPr>
                <a:spLocks noChangeArrowheads="1"/>
              </p:cNvSpPr>
              <p:nvPr/>
            </p:nvSpPr>
            <p:spPr bwMode="auto">
              <a:xfrm>
                <a:off x="5340" y="2020"/>
                <a:ext cx="135" cy="5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9" name="Rectangle 266"/>
              <p:cNvSpPr>
                <a:spLocks noChangeArrowheads="1"/>
              </p:cNvSpPr>
              <p:nvPr/>
            </p:nvSpPr>
            <p:spPr bwMode="auto">
              <a:xfrm>
                <a:off x="5340" y="2214"/>
                <a:ext cx="135" cy="93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0" name="Rectangle 267"/>
              <p:cNvSpPr>
                <a:spLocks noChangeArrowheads="1"/>
              </p:cNvSpPr>
              <p:nvPr/>
            </p:nvSpPr>
            <p:spPr bwMode="auto">
              <a:xfrm>
                <a:off x="5339" y="2338"/>
                <a:ext cx="135" cy="9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1" name="Rectangle 268"/>
              <p:cNvSpPr>
                <a:spLocks noChangeArrowheads="1"/>
              </p:cNvSpPr>
              <p:nvPr/>
            </p:nvSpPr>
            <p:spPr bwMode="auto">
              <a:xfrm>
                <a:off x="5340" y="2520"/>
                <a:ext cx="135" cy="4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2" name="Rectangle 269"/>
              <p:cNvSpPr>
                <a:spLocks noChangeArrowheads="1"/>
              </p:cNvSpPr>
              <p:nvPr/>
            </p:nvSpPr>
            <p:spPr bwMode="auto">
              <a:xfrm>
                <a:off x="5340" y="2658"/>
                <a:ext cx="135" cy="4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3" name="Rectangle 270"/>
              <p:cNvSpPr>
                <a:spLocks noChangeArrowheads="1"/>
              </p:cNvSpPr>
              <p:nvPr/>
            </p:nvSpPr>
            <p:spPr bwMode="auto">
              <a:xfrm>
                <a:off x="5339" y="3113"/>
                <a:ext cx="135" cy="9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4" name="Rectangle 271"/>
              <p:cNvSpPr>
                <a:spLocks noChangeArrowheads="1"/>
              </p:cNvSpPr>
              <p:nvPr/>
            </p:nvSpPr>
            <p:spPr bwMode="auto">
              <a:xfrm>
                <a:off x="5340" y="3249"/>
                <a:ext cx="135" cy="163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5" name="Rectangle 272"/>
              <p:cNvSpPr>
                <a:spLocks noChangeArrowheads="1"/>
              </p:cNvSpPr>
              <p:nvPr/>
            </p:nvSpPr>
            <p:spPr bwMode="auto">
              <a:xfrm>
                <a:off x="5339" y="3468"/>
                <a:ext cx="135" cy="14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6" name="Rectangle 273"/>
              <p:cNvSpPr>
                <a:spLocks noChangeArrowheads="1"/>
              </p:cNvSpPr>
              <p:nvPr/>
            </p:nvSpPr>
            <p:spPr bwMode="auto">
              <a:xfrm>
                <a:off x="5339" y="3538"/>
                <a:ext cx="135" cy="95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7" name="Rectangle 274"/>
              <p:cNvSpPr>
                <a:spLocks noChangeArrowheads="1"/>
              </p:cNvSpPr>
              <p:nvPr/>
            </p:nvSpPr>
            <p:spPr bwMode="auto">
              <a:xfrm>
                <a:off x="5340" y="3725"/>
                <a:ext cx="135" cy="14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18" name="Rectangle 275"/>
              <p:cNvSpPr>
                <a:spLocks noChangeArrowheads="1"/>
              </p:cNvSpPr>
              <p:nvPr/>
            </p:nvSpPr>
            <p:spPr bwMode="auto">
              <a:xfrm>
                <a:off x="5340" y="3994"/>
                <a:ext cx="135" cy="13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6993" name="Group 276"/>
            <p:cNvGrpSpPr>
              <a:grpSpLocks/>
            </p:cNvGrpSpPr>
            <p:nvPr/>
          </p:nvGrpSpPr>
          <p:grpSpPr bwMode="auto">
            <a:xfrm>
              <a:off x="2968" y="3632"/>
              <a:ext cx="136" cy="640"/>
              <a:chOff x="5580" y="3249"/>
              <a:chExt cx="136" cy="1000"/>
            </a:xfrm>
          </p:grpSpPr>
          <p:sp>
            <p:nvSpPr>
              <p:cNvPr id="76994" name="AutoShape 277"/>
              <p:cNvSpPr>
                <a:spLocks noChangeArrowheads="1"/>
              </p:cNvSpPr>
              <p:nvPr/>
            </p:nvSpPr>
            <p:spPr bwMode="auto">
              <a:xfrm>
                <a:off x="5580" y="3249"/>
                <a:ext cx="136" cy="163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95" name="AutoShape 278"/>
              <p:cNvSpPr>
                <a:spLocks noChangeArrowheads="1"/>
              </p:cNvSpPr>
              <p:nvPr/>
            </p:nvSpPr>
            <p:spPr bwMode="auto">
              <a:xfrm>
                <a:off x="5580" y="3580"/>
                <a:ext cx="136" cy="417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96" name="AutoShape 279"/>
              <p:cNvSpPr>
                <a:spLocks noChangeArrowheads="1"/>
              </p:cNvSpPr>
              <p:nvPr/>
            </p:nvSpPr>
            <p:spPr bwMode="auto">
              <a:xfrm rot="-5400000">
                <a:off x="5630" y="3527"/>
                <a:ext cx="35" cy="136"/>
              </a:xfrm>
              <a:prstGeom prst="flowChartDelay">
                <a:avLst/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97" name="AutoShape 280"/>
              <p:cNvSpPr>
                <a:spLocks noChangeArrowheads="1"/>
              </p:cNvSpPr>
              <p:nvPr/>
            </p:nvSpPr>
            <p:spPr bwMode="auto">
              <a:xfrm>
                <a:off x="5580" y="3500"/>
                <a:ext cx="136" cy="7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98" name="Rectangle 281"/>
              <p:cNvSpPr>
                <a:spLocks noChangeArrowheads="1"/>
              </p:cNvSpPr>
              <p:nvPr/>
            </p:nvSpPr>
            <p:spPr bwMode="auto">
              <a:xfrm>
                <a:off x="5580" y="3340"/>
                <a:ext cx="136" cy="20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99" name="AutoShape 282"/>
              <p:cNvSpPr>
                <a:spLocks noChangeArrowheads="1"/>
              </p:cNvSpPr>
              <p:nvPr/>
            </p:nvSpPr>
            <p:spPr bwMode="auto">
              <a:xfrm>
                <a:off x="5580" y="3815"/>
                <a:ext cx="136" cy="434"/>
              </a:xfrm>
              <a:prstGeom prst="roundRect">
                <a:avLst>
                  <a:gd name="adj" fmla="val 26042"/>
                </a:avLst>
              </a:prstGeom>
              <a:gradFill rotWithShape="0">
                <a:gsLst>
                  <a:gs pos="0">
                    <a:srgbClr val="333399"/>
                  </a:gs>
                  <a:gs pos="50000">
                    <a:srgbClr val="3366FF"/>
                  </a:gs>
                  <a:gs pos="100000">
                    <a:srgbClr val="333399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0" name="Rectangle 283"/>
              <p:cNvSpPr>
                <a:spLocks noChangeArrowheads="1"/>
              </p:cNvSpPr>
              <p:nvPr/>
            </p:nvSpPr>
            <p:spPr bwMode="auto">
              <a:xfrm>
                <a:off x="5580" y="3645"/>
                <a:ext cx="136" cy="79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1" name="Rectangle 284"/>
              <p:cNvSpPr>
                <a:spLocks noChangeArrowheads="1"/>
              </p:cNvSpPr>
              <p:nvPr/>
            </p:nvSpPr>
            <p:spPr bwMode="auto">
              <a:xfrm>
                <a:off x="5580" y="3821"/>
                <a:ext cx="136" cy="8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7002" name="Rectangle 285"/>
              <p:cNvSpPr>
                <a:spLocks noChangeArrowheads="1"/>
              </p:cNvSpPr>
              <p:nvPr/>
            </p:nvSpPr>
            <p:spPr bwMode="auto">
              <a:xfrm>
                <a:off x="5580" y="3782"/>
                <a:ext cx="136" cy="5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9B2680E-D9DB-4D3A-9044-5251F2611F24}"/>
              </a:ext>
            </a:extLst>
          </p:cNvPr>
          <p:cNvGrpSpPr/>
          <p:nvPr/>
        </p:nvGrpSpPr>
        <p:grpSpPr>
          <a:xfrm>
            <a:off x="4125913" y="4229100"/>
            <a:ext cx="1200150" cy="2095500"/>
            <a:chOff x="4125913" y="4229100"/>
            <a:chExt cx="1200150" cy="2095500"/>
          </a:xfrm>
        </p:grpSpPr>
        <p:sp>
          <p:nvSpPr>
            <p:cNvPr id="76963" name="AutoShape 287"/>
            <p:cNvSpPr>
              <a:spLocks noChangeArrowheads="1"/>
            </p:cNvSpPr>
            <p:nvPr/>
          </p:nvSpPr>
          <p:spPr bwMode="auto">
            <a:xfrm rot="10800000" flipV="1">
              <a:off x="4125913" y="4229100"/>
              <a:ext cx="1200150" cy="2095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F763594-3D78-478E-BE67-FC59C280D84F}"/>
                </a:ext>
              </a:extLst>
            </p:cNvPr>
            <p:cNvGrpSpPr/>
            <p:nvPr/>
          </p:nvGrpSpPr>
          <p:grpSpPr>
            <a:xfrm>
              <a:off x="4355306" y="4330661"/>
              <a:ext cx="214314" cy="1932231"/>
              <a:chOff x="4355306" y="4330661"/>
              <a:chExt cx="214314" cy="1932231"/>
            </a:xfrm>
          </p:grpSpPr>
          <p:sp>
            <p:nvSpPr>
              <p:cNvPr id="76975" name="AutoShape 289"/>
              <p:cNvSpPr>
                <a:spLocks noChangeArrowheads="1"/>
              </p:cNvSpPr>
              <p:nvPr/>
            </p:nvSpPr>
            <p:spPr bwMode="auto">
              <a:xfrm>
                <a:off x="4355307" y="4330661"/>
                <a:ext cx="214313" cy="726335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6" name="AutoShape 290"/>
              <p:cNvSpPr>
                <a:spLocks noChangeArrowheads="1"/>
              </p:cNvSpPr>
              <p:nvPr/>
            </p:nvSpPr>
            <p:spPr bwMode="auto">
              <a:xfrm>
                <a:off x="4355307" y="5055350"/>
                <a:ext cx="214313" cy="1207542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7" name="AutoShape 291"/>
              <p:cNvSpPr>
                <a:spLocks noChangeArrowheads="1"/>
              </p:cNvSpPr>
              <p:nvPr/>
            </p:nvSpPr>
            <p:spPr bwMode="auto">
              <a:xfrm rot="5400000" flipV="1">
                <a:off x="4448068" y="4937912"/>
                <a:ext cx="28790" cy="214313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8" name="AutoShape 292"/>
              <p:cNvSpPr>
                <a:spLocks noChangeArrowheads="1"/>
              </p:cNvSpPr>
              <p:nvPr/>
            </p:nvSpPr>
            <p:spPr bwMode="auto">
              <a:xfrm rot="16200000">
                <a:off x="4448068" y="4965057"/>
                <a:ext cx="28790" cy="214313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9" name="Rectangle 293"/>
              <p:cNvSpPr>
                <a:spLocks noChangeArrowheads="1"/>
              </p:cNvSpPr>
              <p:nvPr/>
            </p:nvSpPr>
            <p:spPr bwMode="auto">
              <a:xfrm>
                <a:off x="4355307" y="5107995"/>
                <a:ext cx="214313" cy="46064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0" name="Rectangle 294"/>
              <p:cNvSpPr>
                <a:spLocks noChangeArrowheads="1"/>
              </p:cNvSpPr>
              <p:nvPr/>
            </p:nvSpPr>
            <p:spPr bwMode="auto">
              <a:xfrm>
                <a:off x="4355307" y="4429370"/>
                <a:ext cx="214313" cy="4195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1" name="Rectangle 295"/>
              <p:cNvSpPr>
                <a:spLocks noChangeArrowheads="1"/>
              </p:cNvSpPr>
              <p:nvPr/>
            </p:nvSpPr>
            <p:spPr bwMode="auto">
              <a:xfrm>
                <a:off x="4355307" y="4588950"/>
                <a:ext cx="214313" cy="7650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2" name="Rectangle 296"/>
              <p:cNvSpPr>
                <a:spLocks noChangeArrowheads="1"/>
              </p:cNvSpPr>
              <p:nvPr/>
            </p:nvSpPr>
            <p:spPr bwMode="auto">
              <a:xfrm>
                <a:off x="4355307" y="4690949"/>
                <a:ext cx="214313" cy="78967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3" name="Rectangle 297"/>
              <p:cNvSpPr>
                <a:spLocks noChangeArrowheads="1"/>
              </p:cNvSpPr>
              <p:nvPr/>
            </p:nvSpPr>
            <p:spPr bwMode="auto">
              <a:xfrm>
                <a:off x="4355307" y="4840658"/>
                <a:ext cx="214313" cy="3783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4" name="Rectangle 298"/>
              <p:cNvSpPr>
                <a:spLocks noChangeArrowheads="1"/>
              </p:cNvSpPr>
              <p:nvPr/>
            </p:nvSpPr>
            <p:spPr bwMode="auto">
              <a:xfrm>
                <a:off x="4355307" y="4954174"/>
                <a:ext cx="214313" cy="3783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5" name="Rectangle 299"/>
              <p:cNvSpPr>
                <a:spLocks noChangeArrowheads="1"/>
              </p:cNvSpPr>
              <p:nvPr/>
            </p:nvSpPr>
            <p:spPr bwMode="auto">
              <a:xfrm>
                <a:off x="4355307" y="5328446"/>
                <a:ext cx="214313" cy="80612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6" name="Rectangle 300"/>
              <p:cNvSpPr>
                <a:spLocks noChangeArrowheads="1"/>
              </p:cNvSpPr>
              <p:nvPr/>
            </p:nvSpPr>
            <p:spPr bwMode="auto">
              <a:xfrm>
                <a:off x="4355307" y="5440316"/>
                <a:ext cx="214313" cy="13408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7" name="Rectangle 301"/>
              <p:cNvSpPr>
                <a:spLocks noChangeArrowheads="1"/>
              </p:cNvSpPr>
              <p:nvPr/>
            </p:nvSpPr>
            <p:spPr bwMode="auto">
              <a:xfrm>
                <a:off x="4355307" y="5620460"/>
                <a:ext cx="214313" cy="1151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8" name="Rectangle 302"/>
              <p:cNvSpPr>
                <a:spLocks noChangeArrowheads="1"/>
              </p:cNvSpPr>
              <p:nvPr/>
            </p:nvSpPr>
            <p:spPr bwMode="auto">
              <a:xfrm>
                <a:off x="4355307" y="5678040"/>
                <a:ext cx="214313" cy="78145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89" name="Rectangle 303"/>
              <p:cNvSpPr>
                <a:spLocks noChangeArrowheads="1"/>
              </p:cNvSpPr>
              <p:nvPr/>
            </p:nvSpPr>
            <p:spPr bwMode="auto">
              <a:xfrm>
                <a:off x="4355307" y="5831862"/>
                <a:ext cx="214313" cy="11516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90" name="Rectangle 304"/>
              <p:cNvSpPr>
                <a:spLocks noChangeArrowheads="1"/>
              </p:cNvSpPr>
              <p:nvPr/>
            </p:nvSpPr>
            <p:spPr bwMode="auto">
              <a:xfrm>
                <a:off x="4355307" y="6053135"/>
                <a:ext cx="214313" cy="11187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6965" name="Group 305"/>
            <p:cNvGrpSpPr>
              <a:grpSpLocks/>
            </p:cNvGrpSpPr>
            <p:nvPr/>
          </p:nvGrpSpPr>
          <p:grpSpPr bwMode="auto">
            <a:xfrm>
              <a:off x="4865688" y="5440119"/>
              <a:ext cx="215900" cy="822773"/>
              <a:chOff x="5580" y="3249"/>
              <a:chExt cx="136" cy="1000"/>
            </a:xfrm>
          </p:grpSpPr>
          <p:sp>
            <p:nvSpPr>
              <p:cNvPr id="76966" name="AutoShape 306"/>
              <p:cNvSpPr>
                <a:spLocks noChangeArrowheads="1"/>
              </p:cNvSpPr>
              <p:nvPr/>
            </p:nvSpPr>
            <p:spPr bwMode="auto">
              <a:xfrm>
                <a:off x="5580" y="3249"/>
                <a:ext cx="136" cy="163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67" name="AutoShape 307"/>
              <p:cNvSpPr>
                <a:spLocks noChangeArrowheads="1"/>
              </p:cNvSpPr>
              <p:nvPr/>
            </p:nvSpPr>
            <p:spPr bwMode="auto">
              <a:xfrm>
                <a:off x="5580" y="3580"/>
                <a:ext cx="136" cy="417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68" name="AutoShape 308"/>
              <p:cNvSpPr>
                <a:spLocks noChangeArrowheads="1"/>
              </p:cNvSpPr>
              <p:nvPr/>
            </p:nvSpPr>
            <p:spPr bwMode="auto">
              <a:xfrm rot="-5400000">
                <a:off x="5630" y="3527"/>
                <a:ext cx="35" cy="136"/>
              </a:xfrm>
              <a:prstGeom prst="flowChartDelay">
                <a:avLst/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69" name="AutoShape 309"/>
              <p:cNvSpPr>
                <a:spLocks noChangeArrowheads="1"/>
              </p:cNvSpPr>
              <p:nvPr/>
            </p:nvSpPr>
            <p:spPr bwMode="auto">
              <a:xfrm>
                <a:off x="5580" y="3500"/>
                <a:ext cx="136" cy="7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0" name="Rectangle 310"/>
              <p:cNvSpPr>
                <a:spLocks noChangeArrowheads="1"/>
              </p:cNvSpPr>
              <p:nvPr/>
            </p:nvSpPr>
            <p:spPr bwMode="auto">
              <a:xfrm>
                <a:off x="5580" y="3340"/>
                <a:ext cx="136" cy="20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1" name="AutoShape 311"/>
              <p:cNvSpPr>
                <a:spLocks noChangeArrowheads="1"/>
              </p:cNvSpPr>
              <p:nvPr/>
            </p:nvSpPr>
            <p:spPr bwMode="auto">
              <a:xfrm>
                <a:off x="5580" y="3815"/>
                <a:ext cx="136" cy="434"/>
              </a:xfrm>
              <a:prstGeom prst="roundRect">
                <a:avLst>
                  <a:gd name="adj" fmla="val 26042"/>
                </a:avLst>
              </a:prstGeom>
              <a:gradFill rotWithShape="0">
                <a:gsLst>
                  <a:gs pos="0">
                    <a:srgbClr val="333399"/>
                  </a:gs>
                  <a:gs pos="50000">
                    <a:srgbClr val="3366FF"/>
                  </a:gs>
                  <a:gs pos="100000">
                    <a:srgbClr val="333399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2" name="Rectangle 312"/>
              <p:cNvSpPr>
                <a:spLocks noChangeArrowheads="1"/>
              </p:cNvSpPr>
              <p:nvPr/>
            </p:nvSpPr>
            <p:spPr bwMode="auto">
              <a:xfrm>
                <a:off x="5580" y="3645"/>
                <a:ext cx="136" cy="79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3" name="Rectangle 313"/>
              <p:cNvSpPr>
                <a:spLocks noChangeArrowheads="1"/>
              </p:cNvSpPr>
              <p:nvPr/>
            </p:nvSpPr>
            <p:spPr bwMode="auto">
              <a:xfrm>
                <a:off x="5580" y="3821"/>
                <a:ext cx="136" cy="8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74" name="Rectangle 314"/>
              <p:cNvSpPr>
                <a:spLocks noChangeArrowheads="1"/>
              </p:cNvSpPr>
              <p:nvPr/>
            </p:nvSpPr>
            <p:spPr bwMode="auto">
              <a:xfrm>
                <a:off x="5580" y="3782"/>
                <a:ext cx="136" cy="5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D18AFF0-746D-4182-9B7B-6FC005674B5B}"/>
              </a:ext>
            </a:extLst>
          </p:cNvPr>
          <p:cNvGrpSpPr/>
          <p:nvPr/>
        </p:nvGrpSpPr>
        <p:grpSpPr>
          <a:xfrm>
            <a:off x="5340350" y="4229100"/>
            <a:ext cx="1200150" cy="2095500"/>
            <a:chOff x="5340350" y="4229100"/>
            <a:chExt cx="1200150" cy="2095500"/>
          </a:xfrm>
        </p:grpSpPr>
        <p:sp>
          <p:nvSpPr>
            <p:cNvPr id="76935" name="AutoShape 316"/>
            <p:cNvSpPr>
              <a:spLocks noChangeArrowheads="1"/>
            </p:cNvSpPr>
            <p:nvPr/>
          </p:nvSpPr>
          <p:spPr bwMode="auto">
            <a:xfrm rot="10800000" flipV="1">
              <a:off x="5340350" y="4229100"/>
              <a:ext cx="1200150" cy="2095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2FD242C-1BD5-478D-BF27-AE7ACE01CAE4}"/>
                </a:ext>
              </a:extLst>
            </p:cNvPr>
            <p:cNvGrpSpPr/>
            <p:nvPr/>
          </p:nvGrpSpPr>
          <p:grpSpPr>
            <a:xfrm>
              <a:off x="5569743" y="4330661"/>
              <a:ext cx="214314" cy="1932231"/>
              <a:chOff x="5569743" y="4330661"/>
              <a:chExt cx="214314" cy="1932231"/>
            </a:xfrm>
          </p:grpSpPr>
          <p:sp>
            <p:nvSpPr>
              <p:cNvPr id="76947" name="AutoShape 318"/>
              <p:cNvSpPr>
                <a:spLocks noChangeArrowheads="1"/>
              </p:cNvSpPr>
              <p:nvPr/>
            </p:nvSpPr>
            <p:spPr bwMode="auto">
              <a:xfrm>
                <a:off x="5569744" y="4330661"/>
                <a:ext cx="214313" cy="726335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8" name="AutoShape 319"/>
              <p:cNvSpPr>
                <a:spLocks noChangeArrowheads="1"/>
              </p:cNvSpPr>
              <p:nvPr/>
            </p:nvSpPr>
            <p:spPr bwMode="auto">
              <a:xfrm>
                <a:off x="5569744" y="5055350"/>
                <a:ext cx="214313" cy="1207542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9" name="AutoShape 320"/>
              <p:cNvSpPr>
                <a:spLocks noChangeArrowheads="1"/>
              </p:cNvSpPr>
              <p:nvPr/>
            </p:nvSpPr>
            <p:spPr bwMode="auto">
              <a:xfrm rot="5400000" flipV="1">
                <a:off x="5662505" y="4937912"/>
                <a:ext cx="28790" cy="214313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0" name="AutoShape 321"/>
              <p:cNvSpPr>
                <a:spLocks noChangeArrowheads="1"/>
              </p:cNvSpPr>
              <p:nvPr/>
            </p:nvSpPr>
            <p:spPr bwMode="auto">
              <a:xfrm rot="16200000">
                <a:off x="5662505" y="4965057"/>
                <a:ext cx="28790" cy="214313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1" name="Rectangle 322"/>
              <p:cNvSpPr>
                <a:spLocks noChangeArrowheads="1"/>
              </p:cNvSpPr>
              <p:nvPr/>
            </p:nvSpPr>
            <p:spPr bwMode="auto">
              <a:xfrm>
                <a:off x="5569744" y="5107995"/>
                <a:ext cx="214313" cy="46064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2" name="Rectangle 323"/>
              <p:cNvSpPr>
                <a:spLocks noChangeArrowheads="1"/>
              </p:cNvSpPr>
              <p:nvPr/>
            </p:nvSpPr>
            <p:spPr bwMode="auto">
              <a:xfrm>
                <a:off x="5569744" y="4429370"/>
                <a:ext cx="214313" cy="4195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3" name="Rectangle 324"/>
              <p:cNvSpPr>
                <a:spLocks noChangeArrowheads="1"/>
              </p:cNvSpPr>
              <p:nvPr/>
            </p:nvSpPr>
            <p:spPr bwMode="auto">
              <a:xfrm>
                <a:off x="5569744" y="4588950"/>
                <a:ext cx="214313" cy="7650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4" name="Rectangle 325"/>
              <p:cNvSpPr>
                <a:spLocks noChangeArrowheads="1"/>
              </p:cNvSpPr>
              <p:nvPr/>
            </p:nvSpPr>
            <p:spPr bwMode="auto">
              <a:xfrm>
                <a:off x="5569744" y="4690949"/>
                <a:ext cx="214313" cy="78967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5" name="Rectangle 326"/>
              <p:cNvSpPr>
                <a:spLocks noChangeArrowheads="1"/>
              </p:cNvSpPr>
              <p:nvPr/>
            </p:nvSpPr>
            <p:spPr bwMode="auto">
              <a:xfrm>
                <a:off x="5569744" y="4840658"/>
                <a:ext cx="214313" cy="3783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6" name="Rectangle 327"/>
              <p:cNvSpPr>
                <a:spLocks noChangeArrowheads="1"/>
              </p:cNvSpPr>
              <p:nvPr/>
            </p:nvSpPr>
            <p:spPr bwMode="auto">
              <a:xfrm>
                <a:off x="5569744" y="4954174"/>
                <a:ext cx="214313" cy="3783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7" name="Rectangle 328"/>
              <p:cNvSpPr>
                <a:spLocks noChangeArrowheads="1"/>
              </p:cNvSpPr>
              <p:nvPr/>
            </p:nvSpPr>
            <p:spPr bwMode="auto">
              <a:xfrm>
                <a:off x="5569744" y="5328446"/>
                <a:ext cx="214313" cy="80612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8" name="Rectangle 329"/>
              <p:cNvSpPr>
                <a:spLocks noChangeArrowheads="1"/>
              </p:cNvSpPr>
              <p:nvPr/>
            </p:nvSpPr>
            <p:spPr bwMode="auto">
              <a:xfrm>
                <a:off x="5569744" y="5440316"/>
                <a:ext cx="214313" cy="13408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59" name="Rectangle 330"/>
              <p:cNvSpPr>
                <a:spLocks noChangeArrowheads="1"/>
              </p:cNvSpPr>
              <p:nvPr/>
            </p:nvSpPr>
            <p:spPr bwMode="auto">
              <a:xfrm>
                <a:off x="5569744" y="5620460"/>
                <a:ext cx="214313" cy="1151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60" name="Rectangle 331"/>
              <p:cNvSpPr>
                <a:spLocks noChangeArrowheads="1"/>
              </p:cNvSpPr>
              <p:nvPr/>
            </p:nvSpPr>
            <p:spPr bwMode="auto">
              <a:xfrm>
                <a:off x="5569744" y="5678040"/>
                <a:ext cx="214313" cy="78145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61" name="Rectangle 332"/>
              <p:cNvSpPr>
                <a:spLocks noChangeArrowheads="1"/>
              </p:cNvSpPr>
              <p:nvPr/>
            </p:nvSpPr>
            <p:spPr bwMode="auto">
              <a:xfrm>
                <a:off x="5569744" y="5831862"/>
                <a:ext cx="214313" cy="11516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62" name="Rectangle 333"/>
              <p:cNvSpPr>
                <a:spLocks noChangeArrowheads="1"/>
              </p:cNvSpPr>
              <p:nvPr/>
            </p:nvSpPr>
            <p:spPr bwMode="auto">
              <a:xfrm>
                <a:off x="5569744" y="6053135"/>
                <a:ext cx="214313" cy="11187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6937" name="Group 334"/>
            <p:cNvGrpSpPr>
              <a:grpSpLocks/>
            </p:cNvGrpSpPr>
            <p:nvPr/>
          </p:nvGrpSpPr>
          <p:grpSpPr bwMode="auto">
            <a:xfrm>
              <a:off x="6080125" y="5440119"/>
              <a:ext cx="215900" cy="822773"/>
              <a:chOff x="5580" y="3249"/>
              <a:chExt cx="136" cy="1000"/>
            </a:xfrm>
          </p:grpSpPr>
          <p:sp>
            <p:nvSpPr>
              <p:cNvPr id="76938" name="AutoShape 335"/>
              <p:cNvSpPr>
                <a:spLocks noChangeArrowheads="1"/>
              </p:cNvSpPr>
              <p:nvPr/>
            </p:nvSpPr>
            <p:spPr bwMode="auto">
              <a:xfrm>
                <a:off x="5580" y="3249"/>
                <a:ext cx="136" cy="163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39" name="AutoShape 336"/>
              <p:cNvSpPr>
                <a:spLocks noChangeArrowheads="1"/>
              </p:cNvSpPr>
              <p:nvPr/>
            </p:nvSpPr>
            <p:spPr bwMode="auto">
              <a:xfrm>
                <a:off x="5580" y="3580"/>
                <a:ext cx="136" cy="417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0" name="AutoShape 337"/>
              <p:cNvSpPr>
                <a:spLocks noChangeArrowheads="1"/>
              </p:cNvSpPr>
              <p:nvPr/>
            </p:nvSpPr>
            <p:spPr bwMode="auto">
              <a:xfrm rot="-5400000">
                <a:off x="5630" y="3527"/>
                <a:ext cx="35" cy="136"/>
              </a:xfrm>
              <a:prstGeom prst="flowChartDelay">
                <a:avLst/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1" name="AutoShape 338"/>
              <p:cNvSpPr>
                <a:spLocks noChangeArrowheads="1"/>
              </p:cNvSpPr>
              <p:nvPr/>
            </p:nvSpPr>
            <p:spPr bwMode="auto">
              <a:xfrm>
                <a:off x="5580" y="3500"/>
                <a:ext cx="136" cy="7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2" name="Rectangle 339"/>
              <p:cNvSpPr>
                <a:spLocks noChangeArrowheads="1"/>
              </p:cNvSpPr>
              <p:nvPr/>
            </p:nvSpPr>
            <p:spPr bwMode="auto">
              <a:xfrm>
                <a:off x="5580" y="3340"/>
                <a:ext cx="136" cy="20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3" name="AutoShape 340"/>
              <p:cNvSpPr>
                <a:spLocks noChangeArrowheads="1"/>
              </p:cNvSpPr>
              <p:nvPr/>
            </p:nvSpPr>
            <p:spPr bwMode="auto">
              <a:xfrm>
                <a:off x="5580" y="3815"/>
                <a:ext cx="136" cy="434"/>
              </a:xfrm>
              <a:prstGeom prst="roundRect">
                <a:avLst>
                  <a:gd name="adj" fmla="val 26042"/>
                </a:avLst>
              </a:prstGeom>
              <a:gradFill rotWithShape="0">
                <a:gsLst>
                  <a:gs pos="0">
                    <a:srgbClr val="333399"/>
                  </a:gs>
                  <a:gs pos="50000">
                    <a:srgbClr val="3366FF"/>
                  </a:gs>
                  <a:gs pos="100000">
                    <a:srgbClr val="333399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4" name="Rectangle 341"/>
              <p:cNvSpPr>
                <a:spLocks noChangeArrowheads="1"/>
              </p:cNvSpPr>
              <p:nvPr/>
            </p:nvSpPr>
            <p:spPr bwMode="auto">
              <a:xfrm>
                <a:off x="5580" y="3645"/>
                <a:ext cx="136" cy="79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5" name="Rectangle 342"/>
              <p:cNvSpPr>
                <a:spLocks noChangeArrowheads="1"/>
              </p:cNvSpPr>
              <p:nvPr/>
            </p:nvSpPr>
            <p:spPr bwMode="auto">
              <a:xfrm>
                <a:off x="5580" y="3821"/>
                <a:ext cx="136" cy="8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46" name="Rectangle 343"/>
              <p:cNvSpPr>
                <a:spLocks noChangeArrowheads="1"/>
              </p:cNvSpPr>
              <p:nvPr/>
            </p:nvSpPr>
            <p:spPr bwMode="auto">
              <a:xfrm>
                <a:off x="5580" y="3782"/>
                <a:ext cx="136" cy="5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4F10922-D5DF-4558-989B-26D132777A97}"/>
              </a:ext>
            </a:extLst>
          </p:cNvPr>
          <p:cNvGrpSpPr/>
          <p:nvPr/>
        </p:nvGrpSpPr>
        <p:grpSpPr>
          <a:xfrm>
            <a:off x="6556375" y="4229100"/>
            <a:ext cx="1200150" cy="2095500"/>
            <a:chOff x="6556375" y="4229100"/>
            <a:chExt cx="1200150" cy="2095500"/>
          </a:xfrm>
        </p:grpSpPr>
        <p:sp>
          <p:nvSpPr>
            <p:cNvPr id="76907" name="AutoShape 345"/>
            <p:cNvSpPr>
              <a:spLocks noChangeArrowheads="1"/>
            </p:cNvSpPr>
            <p:nvPr/>
          </p:nvSpPr>
          <p:spPr bwMode="auto">
            <a:xfrm rot="10800000" flipV="1">
              <a:off x="6556375" y="4229100"/>
              <a:ext cx="1200150" cy="2095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F4253BC-B7B7-4C54-A8E2-0C701B5EA588}"/>
                </a:ext>
              </a:extLst>
            </p:cNvPr>
            <p:cNvGrpSpPr/>
            <p:nvPr/>
          </p:nvGrpSpPr>
          <p:grpSpPr>
            <a:xfrm>
              <a:off x="6785768" y="4330661"/>
              <a:ext cx="214314" cy="1932231"/>
              <a:chOff x="6785768" y="4330661"/>
              <a:chExt cx="214314" cy="1932231"/>
            </a:xfrm>
          </p:grpSpPr>
          <p:sp>
            <p:nvSpPr>
              <p:cNvPr id="76919" name="AutoShape 347"/>
              <p:cNvSpPr>
                <a:spLocks noChangeArrowheads="1"/>
              </p:cNvSpPr>
              <p:nvPr/>
            </p:nvSpPr>
            <p:spPr bwMode="auto">
              <a:xfrm>
                <a:off x="6785769" y="4330661"/>
                <a:ext cx="214313" cy="726335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0" name="AutoShape 348"/>
              <p:cNvSpPr>
                <a:spLocks noChangeArrowheads="1"/>
              </p:cNvSpPr>
              <p:nvPr/>
            </p:nvSpPr>
            <p:spPr bwMode="auto">
              <a:xfrm>
                <a:off x="6785769" y="5055350"/>
                <a:ext cx="214313" cy="1207542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1" name="AutoShape 349"/>
              <p:cNvSpPr>
                <a:spLocks noChangeArrowheads="1"/>
              </p:cNvSpPr>
              <p:nvPr/>
            </p:nvSpPr>
            <p:spPr bwMode="auto">
              <a:xfrm rot="5400000" flipV="1">
                <a:off x="6878530" y="4937912"/>
                <a:ext cx="28790" cy="214313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2" name="AutoShape 350"/>
              <p:cNvSpPr>
                <a:spLocks noChangeArrowheads="1"/>
              </p:cNvSpPr>
              <p:nvPr/>
            </p:nvSpPr>
            <p:spPr bwMode="auto">
              <a:xfrm rot="16200000">
                <a:off x="6878530" y="4965057"/>
                <a:ext cx="28790" cy="214313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3" name="Rectangle 351"/>
              <p:cNvSpPr>
                <a:spLocks noChangeArrowheads="1"/>
              </p:cNvSpPr>
              <p:nvPr/>
            </p:nvSpPr>
            <p:spPr bwMode="auto">
              <a:xfrm>
                <a:off x="6785769" y="5107995"/>
                <a:ext cx="214313" cy="46064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4" name="Rectangle 352"/>
              <p:cNvSpPr>
                <a:spLocks noChangeArrowheads="1"/>
              </p:cNvSpPr>
              <p:nvPr/>
            </p:nvSpPr>
            <p:spPr bwMode="auto">
              <a:xfrm>
                <a:off x="6785769" y="4429370"/>
                <a:ext cx="214313" cy="4195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5" name="Rectangle 353"/>
              <p:cNvSpPr>
                <a:spLocks noChangeArrowheads="1"/>
              </p:cNvSpPr>
              <p:nvPr/>
            </p:nvSpPr>
            <p:spPr bwMode="auto">
              <a:xfrm>
                <a:off x="6785769" y="4588950"/>
                <a:ext cx="214313" cy="7650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6" name="Rectangle 354"/>
              <p:cNvSpPr>
                <a:spLocks noChangeArrowheads="1"/>
              </p:cNvSpPr>
              <p:nvPr/>
            </p:nvSpPr>
            <p:spPr bwMode="auto">
              <a:xfrm>
                <a:off x="6785769" y="4690949"/>
                <a:ext cx="214313" cy="78967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7" name="Rectangle 355"/>
              <p:cNvSpPr>
                <a:spLocks noChangeArrowheads="1"/>
              </p:cNvSpPr>
              <p:nvPr/>
            </p:nvSpPr>
            <p:spPr bwMode="auto">
              <a:xfrm>
                <a:off x="6785769" y="4840658"/>
                <a:ext cx="214313" cy="3783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8" name="Rectangle 356"/>
              <p:cNvSpPr>
                <a:spLocks noChangeArrowheads="1"/>
              </p:cNvSpPr>
              <p:nvPr/>
            </p:nvSpPr>
            <p:spPr bwMode="auto">
              <a:xfrm>
                <a:off x="6785769" y="4954174"/>
                <a:ext cx="214313" cy="3783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29" name="Rectangle 357"/>
              <p:cNvSpPr>
                <a:spLocks noChangeArrowheads="1"/>
              </p:cNvSpPr>
              <p:nvPr/>
            </p:nvSpPr>
            <p:spPr bwMode="auto">
              <a:xfrm>
                <a:off x="6785769" y="5328446"/>
                <a:ext cx="214313" cy="80612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30" name="Rectangle 358"/>
              <p:cNvSpPr>
                <a:spLocks noChangeArrowheads="1"/>
              </p:cNvSpPr>
              <p:nvPr/>
            </p:nvSpPr>
            <p:spPr bwMode="auto">
              <a:xfrm>
                <a:off x="6785769" y="5440316"/>
                <a:ext cx="214313" cy="13408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31" name="Rectangle 359"/>
              <p:cNvSpPr>
                <a:spLocks noChangeArrowheads="1"/>
              </p:cNvSpPr>
              <p:nvPr/>
            </p:nvSpPr>
            <p:spPr bwMode="auto">
              <a:xfrm>
                <a:off x="6785769" y="5620460"/>
                <a:ext cx="214313" cy="1151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32" name="Rectangle 360"/>
              <p:cNvSpPr>
                <a:spLocks noChangeArrowheads="1"/>
              </p:cNvSpPr>
              <p:nvPr/>
            </p:nvSpPr>
            <p:spPr bwMode="auto">
              <a:xfrm>
                <a:off x="6785769" y="5678040"/>
                <a:ext cx="214313" cy="78145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33" name="Rectangle 361"/>
              <p:cNvSpPr>
                <a:spLocks noChangeArrowheads="1"/>
              </p:cNvSpPr>
              <p:nvPr/>
            </p:nvSpPr>
            <p:spPr bwMode="auto">
              <a:xfrm>
                <a:off x="6785769" y="5831862"/>
                <a:ext cx="214313" cy="11516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34" name="Rectangle 362"/>
              <p:cNvSpPr>
                <a:spLocks noChangeArrowheads="1"/>
              </p:cNvSpPr>
              <p:nvPr/>
            </p:nvSpPr>
            <p:spPr bwMode="auto">
              <a:xfrm>
                <a:off x="6785769" y="6053135"/>
                <a:ext cx="214313" cy="11187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6909" name="Group 363"/>
            <p:cNvGrpSpPr>
              <a:grpSpLocks/>
            </p:cNvGrpSpPr>
            <p:nvPr/>
          </p:nvGrpSpPr>
          <p:grpSpPr bwMode="auto">
            <a:xfrm>
              <a:off x="7296150" y="5440119"/>
              <a:ext cx="215900" cy="822773"/>
              <a:chOff x="5580" y="3249"/>
              <a:chExt cx="136" cy="1000"/>
            </a:xfrm>
          </p:grpSpPr>
          <p:sp>
            <p:nvSpPr>
              <p:cNvPr id="76910" name="AutoShape 364"/>
              <p:cNvSpPr>
                <a:spLocks noChangeArrowheads="1"/>
              </p:cNvSpPr>
              <p:nvPr/>
            </p:nvSpPr>
            <p:spPr bwMode="auto">
              <a:xfrm>
                <a:off x="5580" y="3249"/>
                <a:ext cx="136" cy="163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11" name="AutoShape 365"/>
              <p:cNvSpPr>
                <a:spLocks noChangeArrowheads="1"/>
              </p:cNvSpPr>
              <p:nvPr/>
            </p:nvSpPr>
            <p:spPr bwMode="auto">
              <a:xfrm>
                <a:off x="5580" y="3580"/>
                <a:ext cx="136" cy="417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12" name="AutoShape 366"/>
              <p:cNvSpPr>
                <a:spLocks noChangeArrowheads="1"/>
              </p:cNvSpPr>
              <p:nvPr/>
            </p:nvSpPr>
            <p:spPr bwMode="auto">
              <a:xfrm rot="-5400000">
                <a:off x="5630" y="3527"/>
                <a:ext cx="35" cy="136"/>
              </a:xfrm>
              <a:prstGeom prst="flowChartDelay">
                <a:avLst/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13" name="AutoShape 367"/>
              <p:cNvSpPr>
                <a:spLocks noChangeArrowheads="1"/>
              </p:cNvSpPr>
              <p:nvPr/>
            </p:nvSpPr>
            <p:spPr bwMode="auto">
              <a:xfrm>
                <a:off x="5580" y="3500"/>
                <a:ext cx="136" cy="7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14" name="Rectangle 368"/>
              <p:cNvSpPr>
                <a:spLocks noChangeArrowheads="1"/>
              </p:cNvSpPr>
              <p:nvPr/>
            </p:nvSpPr>
            <p:spPr bwMode="auto">
              <a:xfrm>
                <a:off x="5580" y="3340"/>
                <a:ext cx="136" cy="20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15" name="AutoShape 369"/>
              <p:cNvSpPr>
                <a:spLocks noChangeArrowheads="1"/>
              </p:cNvSpPr>
              <p:nvPr/>
            </p:nvSpPr>
            <p:spPr bwMode="auto">
              <a:xfrm>
                <a:off x="5580" y="3815"/>
                <a:ext cx="136" cy="434"/>
              </a:xfrm>
              <a:prstGeom prst="roundRect">
                <a:avLst>
                  <a:gd name="adj" fmla="val 26042"/>
                </a:avLst>
              </a:prstGeom>
              <a:gradFill rotWithShape="0">
                <a:gsLst>
                  <a:gs pos="0">
                    <a:srgbClr val="333399"/>
                  </a:gs>
                  <a:gs pos="50000">
                    <a:srgbClr val="3366FF"/>
                  </a:gs>
                  <a:gs pos="100000">
                    <a:srgbClr val="333399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16" name="Rectangle 370"/>
              <p:cNvSpPr>
                <a:spLocks noChangeArrowheads="1"/>
              </p:cNvSpPr>
              <p:nvPr/>
            </p:nvSpPr>
            <p:spPr bwMode="auto">
              <a:xfrm>
                <a:off x="5580" y="3645"/>
                <a:ext cx="136" cy="79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17" name="Rectangle 371"/>
              <p:cNvSpPr>
                <a:spLocks noChangeArrowheads="1"/>
              </p:cNvSpPr>
              <p:nvPr/>
            </p:nvSpPr>
            <p:spPr bwMode="auto">
              <a:xfrm>
                <a:off x="5580" y="3821"/>
                <a:ext cx="136" cy="8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18" name="Rectangle 372"/>
              <p:cNvSpPr>
                <a:spLocks noChangeArrowheads="1"/>
              </p:cNvSpPr>
              <p:nvPr/>
            </p:nvSpPr>
            <p:spPr bwMode="auto">
              <a:xfrm>
                <a:off x="5580" y="3782"/>
                <a:ext cx="136" cy="5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76828" name="Group 373"/>
          <p:cNvGrpSpPr>
            <a:grpSpLocks/>
          </p:cNvGrpSpPr>
          <p:nvPr/>
        </p:nvGrpSpPr>
        <p:grpSpPr bwMode="auto">
          <a:xfrm>
            <a:off x="7772400" y="4229100"/>
            <a:ext cx="1200150" cy="2095500"/>
            <a:chOff x="2502" y="2690"/>
            <a:chExt cx="756" cy="1630"/>
          </a:xfrm>
        </p:grpSpPr>
        <p:sp>
          <p:nvSpPr>
            <p:cNvPr id="76879" name="AutoShape 374"/>
            <p:cNvSpPr>
              <a:spLocks noChangeArrowheads="1"/>
            </p:cNvSpPr>
            <p:nvPr/>
          </p:nvSpPr>
          <p:spPr bwMode="auto">
            <a:xfrm rot="10800000" flipV="1">
              <a:off x="2502" y="2690"/>
              <a:ext cx="756" cy="16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76880" name="Group 375"/>
            <p:cNvGrpSpPr>
              <a:grpSpLocks/>
            </p:cNvGrpSpPr>
            <p:nvPr/>
          </p:nvGrpSpPr>
          <p:grpSpPr bwMode="auto">
            <a:xfrm>
              <a:off x="2646" y="2769"/>
              <a:ext cx="136" cy="1503"/>
              <a:chOff x="5339" y="1900"/>
              <a:chExt cx="136" cy="2349"/>
            </a:xfrm>
          </p:grpSpPr>
          <p:sp>
            <p:nvSpPr>
              <p:cNvPr id="76891" name="AutoShape 376"/>
              <p:cNvSpPr>
                <a:spLocks noChangeArrowheads="1"/>
              </p:cNvSpPr>
              <p:nvPr/>
            </p:nvSpPr>
            <p:spPr bwMode="auto">
              <a:xfrm>
                <a:off x="5339" y="1900"/>
                <a:ext cx="135" cy="883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2" name="AutoShape 377"/>
              <p:cNvSpPr>
                <a:spLocks noChangeArrowheads="1"/>
              </p:cNvSpPr>
              <p:nvPr/>
            </p:nvSpPr>
            <p:spPr bwMode="auto">
              <a:xfrm>
                <a:off x="5340" y="2781"/>
                <a:ext cx="135" cy="1468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3" name="AutoShape 378"/>
              <p:cNvSpPr>
                <a:spLocks noChangeArrowheads="1"/>
              </p:cNvSpPr>
              <p:nvPr/>
            </p:nvSpPr>
            <p:spPr bwMode="auto">
              <a:xfrm rot="5400000" flipV="1">
                <a:off x="5390" y="2701"/>
                <a:ext cx="35" cy="135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4" name="AutoShape 379"/>
              <p:cNvSpPr>
                <a:spLocks noChangeArrowheads="1"/>
              </p:cNvSpPr>
              <p:nvPr/>
            </p:nvSpPr>
            <p:spPr bwMode="auto">
              <a:xfrm rot="-5400000">
                <a:off x="5390" y="2734"/>
                <a:ext cx="35" cy="135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5" name="Rectangle 380"/>
              <p:cNvSpPr>
                <a:spLocks noChangeArrowheads="1"/>
              </p:cNvSpPr>
              <p:nvPr/>
            </p:nvSpPr>
            <p:spPr bwMode="auto">
              <a:xfrm>
                <a:off x="5340" y="2845"/>
                <a:ext cx="135" cy="5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6" name="Rectangle 381"/>
              <p:cNvSpPr>
                <a:spLocks noChangeArrowheads="1"/>
              </p:cNvSpPr>
              <p:nvPr/>
            </p:nvSpPr>
            <p:spPr bwMode="auto">
              <a:xfrm>
                <a:off x="5340" y="2020"/>
                <a:ext cx="135" cy="5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7" name="Rectangle 382"/>
              <p:cNvSpPr>
                <a:spLocks noChangeArrowheads="1"/>
              </p:cNvSpPr>
              <p:nvPr/>
            </p:nvSpPr>
            <p:spPr bwMode="auto">
              <a:xfrm>
                <a:off x="5340" y="2214"/>
                <a:ext cx="135" cy="93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8" name="Rectangle 383"/>
              <p:cNvSpPr>
                <a:spLocks noChangeArrowheads="1"/>
              </p:cNvSpPr>
              <p:nvPr/>
            </p:nvSpPr>
            <p:spPr bwMode="auto">
              <a:xfrm>
                <a:off x="5339" y="2338"/>
                <a:ext cx="135" cy="9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9" name="Rectangle 384"/>
              <p:cNvSpPr>
                <a:spLocks noChangeArrowheads="1"/>
              </p:cNvSpPr>
              <p:nvPr/>
            </p:nvSpPr>
            <p:spPr bwMode="auto">
              <a:xfrm>
                <a:off x="5340" y="2520"/>
                <a:ext cx="135" cy="4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00" name="Rectangle 385"/>
              <p:cNvSpPr>
                <a:spLocks noChangeArrowheads="1"/>
              </p:cNvSpPr>
              <p:nvPr/>
            </p:nvSpPr>
            <p:spPr bwMode="auto">
              <a:xfrm>
                <a:off x="5340" y="2658"/>
                <a:ext cx="135" cy="4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01" name="Rectangle 386"/>
              <p:cNvSpPr>
                <a:spLocks noChangeArrowheads="1"/>
              </p:cNvSpPr>
              <p:nvPr/>
            </p:nvSpPr>
            <p:spPr bwMode="auto">
              <a:xfrm>
                <a:off x="5339" y="3113"/>
                <a:ext cx="135" cy="9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02" name="Rectangle 387"/>
              <p:cNvSpPr>
                <a:spLocks noChangeArrowheads="1"/>
              </p:cNvSpPr>
              <p:nvPr/>
            </p:nvSpPr>
            <p:spPr bwMode="auto">
              <a:xfrm>
                <a:off x="5340" y="3249"/>
                <a:ext cx="135" cy="163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03" name="Rectangle 388"/>
              <p:cNvSpPr>
                <a:spLocks noChangeArrowheads="1"/>
              </p:cNvSpPr>
              <p:nvPr/>
            </p:nvSpPr>
            <p:spPr bwMode="auto">
              <a:xfrm>
                <a:off x="5339" y="3468"/>
                <a:ext cx="135" cy="14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04" name="Rectangle 389"/>
              <p:cNvSpPr>
                <a:spLocks noChangeArrowheads="1"/>
              </p:cNvSpPr>
              <p:nvPr/>
            </p:nvSpPr>
            <p:spPr bwMode="auto">
              <a:xfrm>
                <a:off x="5339" y="3538"/>
                <a:ext cx="135" cy="95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05" name="Rectangle 390"/>
              <p:cNvSpPr>
                <a:spLocks noChangeArrowheads="1"/>
              </p:cNvSpPr>
              <p:nvPr/>
            </p:nvSpPr>
            <p:spPr bwMode="auto">
              <a:xfrm>
                <a:off x="5340" y="3725"/>
                <a:ext cx="135" cy="14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906" name="Rectangle 391"/>
              <p:cNvSpPr>
                <a:spLocks noChangeArrowheads="1"/>
              </p:cNvSpPr>
              <p:nvPr/>
            </p:nvSpPr>
            <p:spPr bwMode="auto">
              <a:xfrm>
                <a:off x="5340" y="3994"/>
                <a:ext cx="135" cy="13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76881" name="Group 392"/>
            <p:cNvGrpSpPr>
              <a:grpSpLocks/>
            </p:cNvGrpSpPr>
            <p:nvPr/>
          </p:nvGrpSpPr>
          <p:grpSpPr bwMode="auto">
            <a:xfrm>
              <a:off x="2968" y="3632"/>
              <a:ext cx="136" cy="640"/>
              <a:chOff x="5580" y="3249"/>
              <a:chExt cx="136" cy="1000"/>
            </a:xfrm>
          </p:grpSpPr>
          <p:sp>
            <p:nvSpPr>
              <p:cNvPr id="76882" name="AutoShape 393"/>
              <p:cNvSpPr>
                <a:spLocks noChangeArrowheads="1"/>
              </p:cNvSpPr>
              <p:nvPr/>
            </p:nvSpPr>
            <p:spPr bwMode="auto">
              <a:xfrm>
                <a:off x="5580" y="3249"/>
                <a:ext cx="136" cy="163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83" name="AutoShape 394"/>
              <p:cNvSpPr>
                <a:spLocks noChangeArrowheads="1"/>
              </p:cNvSpPr>
              <p:nvPr/>
            </p:nvSpPr>
            <p:spPr bwMode="auto">
              <a:xfrm>
                <a:off x="5580" y="3580"/>
                <a:ext cx="136" cy="417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84" name="AutoShape 395"/>
              <p:cNvSpPr>
                <a:spLocks noChangeArrowheads="1"/>
              </p:cNvSpPr>
              <p:nvPr/>
            </p:nvSpPr>
            <p:spPr bwMode="auto">
              <a:xfrm rot="-5400000">
                <a:off x="5630" y="3527"/>
                <a:ext cx="35" cy="136"/>
              </a:xfrm>
              <a:prstGeom prst="flowChartDelay">
                <a:avLst/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85" name="AutoShape 396"/>
              <p:cNvSpPr>
                <a:spLocks noChangeArrowheads="1"/>
              </p:cNvSpPr>
              <p:nvPr/>
            </p:nvSpPr>
            <p:spPr bwMode="auto">
              <a:xfrm>
                <a:off x="5580" y="3500"/>
                <a:ext cx="136" cy="7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800080"/>
                  </a:gs>
                  <a:gs pos="50000">
                    <a:srgbClr val="CC3399"/>
                  </a:gs>
                  <a:gs pos="100000">
                    <a:srgbClr val="800080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86" name="Rectangle 397"/>
              <p:cNvSpPr>
                <a:spLocks noChangeArrowheads="1"/>
              </p:cNvSpPr>
              <p:nvPr/>
            </p:nvSpPr>
            <p:spPr bwMode="auto">
              <a:xfrm>
                <a:off x="5580" y="3340"/>
                <a:ext cx="136" cy="20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87" name="AutoShape 398"/>
              <p:cNvSpPr>
                <a:spLocks noChangeArrowheads="1"/>
              </p:cNvSpPr>
              <p:nvPr/>
            </p:nvSpPr>
            <p:spPr bwMode="auto">
              <a:xfrm>
                <a:off x="5580" y="3815"/>
                <a:ext cx="136" cy="434"/>
              </a:xfrm>
              <a:prstGeom prst="roundRect">
                <a:avLst>
                  <a:gd name="adj" fmla="val 26042"/>
                </a:avLst>
              </a:prstGeom>
              <a:gradFill rotWithShape="0">
                <a:gsLst>
                  <a:gs pos="0">
                    <a:srgbClr val="333399"/>
                  </a:gs>
                  <a:gs pos="50000">
                    <a:srgbClr val="3366FF"/>
                  </a:gs>
                  <a:gs pos="100000">
                    <a:srgbClr val="333399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88" name="Rectangle 399"/>
              <p:cNvSpPr>
                <a:spLocks noChangeArrowheads="1"/>
              </p:cNvSpPr>
              <p:nvPr/>
            </p:nvSpPr>
            <p:spPr bwMode="auto">
              <a:xfrm>
                <a:off x="5580" y="3645"/>
                <a:ext cx="136" cy="79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89" name="Rectangle 400"/>
              <p:cNvSpPr>
                <a:spLocks noChangeArrowheads="1"/>
              </p:cNvSpPr>
              <p:nvPr/>
            </p:nvSpPr>
            <p:spPr bwMode="auto">
              <a:xfrm>
                <a:off x="5580" y="3821"/>
                <a:ext cx="136" cy="85"/>
              </a:xfrm>
              <a:prstGeom prst="rect">
                <a:avLst/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6890" name="Rectangle 401"/>
              <p:cNvSpPr>
                <a:spLocks noChangeArrowheads="1"/>
              </p:cNvSpPr>
              <p:nvPr/>
            </p:nvSpPr>
            <p:spPr bwMode="auto">
              <a:xfrm>
                <a:off x="5580" y="3782"/>
                <a:ext cx="136" cy="5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76829" name="Group 402"/>
          <p:cNvGrpSpPr>
            <a:grpSpLocks/>
          </p:cNvGrpSpPr>
          <p:nvPr/>
        </p:nvGrpSpPr>
        <p:grpSpPr bwMode="auto">
          <a:xfrm>
            <a:off x="542925" y="1509713"/>
            <a:ext cx="215900" cy="1933575"/>
            <a:chOff x="5339" y="1900"/>
            <a:chExt cx="136" cy="2349"/>
          </a:xfrm>
        </p:grpSpPr>
        <p:sp>
          <p:nvSpPr>
            <p:cNvPr id="76863" name="AutoShape 403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4" name="AutoShape 404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5" name="AutoShape 405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6" name="AutoShape 406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7" name="Rectangle 407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8" name="Rectangle 408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9" name="Rectangle 409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0" name="Rectangle 410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1" name="Rectangle 411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2" name="Rectangle 412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3" name="Rectangle 413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4" name="Rectangle 414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5" name="Rectangle 415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6" name="Rectangle 416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7" name="Rectangle 417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78" name="Rectangle 418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4D1B6C0-65AE-4797-A17B-65C2CF01C417}"/>
              </a:ext>
            </a:extLst>
          </p:cNvPr>
          <p:cNvGrpSpPr/>
          <p:nvPr/>
        </p:nvGrpSpPr>
        <p:grpSpPr>
          <a:xfrm>
            <a:off x="531018" y="4341813"/>
            <a:ext cx="214314" cy="1933575"/>
            <a:chOff x="531018" y="4341813"/>
            <a:chExt cx="214314" cy="1933575"/>
          </a:xfrm>
        </p:grpSpPr>
        <p:sp>
          <p:nvSpPr>
            <p:cNvPr id="76847" name="AutoShape 420"/>
            <p:cNvSpPr>
              <a:spLocks noChangeArrowheads="1"/>
            </p:cNvSpPr>
            <p:nvPr/>
          </p:nvSpPr>
          <p:spPr bwMode="auto">
            <a:xfrm>
              <a:off x="531019" y="4341813"/>
              <a:ext cx="214313" cy="72684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8" name="AutoShape 421"/>
            <p:cNvSpPr>
              <a:spLocks noChangeArrowheads="1"/>
            </p:cNvSpPr>
            <p:nvPr/>
          </p:nvSpPr>
          <p:spPr bwMode="auto">
            <a:xfrm>
              <a:off x="531019" y="5067007"/>
              <a:ext cx="214313" cy="1208381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9" name="AutoShape 422"/>
            <p:cNvSpPr>
              <a:spLocks noChangeArrowheads="1"/>
            </p:cNvSpPr>
            <p:nvPr/>
          </p:nvSpPr>
          <p:spPr bwMode="auto">
            <a:xfrm rot="5400000" flipV="1">
              <a:off x="623770" y="4949561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0" name="AutoShape 423"/>
            <p:cNvSpPr>
              <a:spLocks noChangeArrowheads="1"/>
            </p:cNvSpPr>
            <p:nvPr/>
          </p:nvSpPr>
          <p:spPr bwMode="auto">
            <a:xfrm rot="16200000">
              <a:off x="623770" y="4976725"/>
              <a:ext cx="28810" cy="214313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1" name="Rectangle 424"/>
            <p:cNvSpPr>
              <a:spLocks noChangeArrowheads="1"/>
            </p:cNvSpPr>
            <p:nvPr/>
          </p:nvSpPr>
          <p:spPr bwMode="auto">
            <a:xfrm>
              <a:off x="531019" y="5119688"/>
              <a:ext cx="214313" cy="460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2" name="Rectangle 425"/>
            <p:cNvSpPr>
              <a:spLocks noChangeArrowheads="1"/>
            </p:cNvSpPr>
            <p:nvPr/>
          </p:nvSpPr>
          <p:spPr bwMode="auto">
            <a:xfrm>
              <a:off x="531019" y="4440591"/>
              <a:ext cx="214313" cy="419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3" name="Rectangle 426"/>
            <p:cNvSpPr>
              <a:spLocks noChangeArrowheads="1"/>
            </p:cNvSpPr>
            <p:nvPr/>
          </p:nvSpPr>
          <p:spPr bwMode="auto">
            <a:xfrm>
              <a:off x="531019" y="4600282"/>
              <a:ext cx="214313" cy="7655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4" name="Rectangle 427"/>
            <p:cNvSpPr>
              <a:spLocks noChangeArrowheads="1"/>
            </p:cNvSpPr>
            <p:nvPr/>
          </p:nvSpPr>
          <p:spPr bwMode="auto">
            <a:xfrm>
              <a:off x="531019" y="4702352"/>
              <a:ext cx="214313" cy="790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5" name="Rectangle 428"/>
            <p:cNvSpPr>
              <a:spLocks noChangeArrowheads="1"/>
            </p:cNvSpPr>
            <p:nvPr/>
          </p:nvSpPr>
          <p:spPr bwMode="auto">
            <a:xfrm>
              <a:off x="531019" y="4852165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6" name="Rectangle 429"/>
            <p:cNvSpPr>
              <a:spLocks noChangeArrowheads="1"/>
            </p:cNvSpPr>
            <p:nvPr/>
          </p:nvSpPr>
          <p:spPr bwMode="auto">
            <a:xfrm>
              <a:off x="531019" y="4965759"/>
              <a:ext cx="214313" cy="378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7" name="Rectangle 430"/>
            <p:cNvSpPr>
              <a:spLocks noChangeArrowheads="1"/>
            </p:cNvSpPr>
            <p:nvPr/>
          </p:nvSpPr>
          <p:spPr bwMode="auto">
            <a:xfrm>
              <a:off x="531019" y="5340292"/>
              <a:ext cx="214313" cy="8066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8" name="Rectangle 431"/>
            <p:cNvSpPr>
              <a:spLocks noChangeArrowheads="1"/>
            </p:cNvSpPr>
            <p:nvPr/>
          </p:nvSpPr>
          <p:spPr bwMode="auto">
            <a:xfrm>
              <a:off x="531019" y="5452240"/>
              <a:ext cx="214313" cy="13417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59" name="Rectangle 432"/>
            <p:cNvSpPr>
              <a:spLocks noChangeArrowheads="1"/>
            </p:cNvSpPr>
            <p:nvPr/>
          </p:nvSpPr>
          <p:spPr bwMode="auto">
            <a:xfrm>
              <a:off x="531019" y="5632509"/>
              <a:ext cx="214313" cy="1152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0" name="Rectangle 433"/>
            <p:cNvSpPr>
              <a:spLocks noChangeArrowheads="1"/>
            </p:cNvSpPr>
            <p:nvPr/>
          </p:nvSpPr>
          <p:spPr bwMode="auto">
            <a:xfrm>
              <a:off x="531019" y="5690130"/>
              <a:ext cx="214313" cy="7819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1" name="Rectangle 434"/>
            <p:cNvSpPr>
              <a:spLocks noChangeArrowheads="1"/>
            </p:cNvSpPr>
            <p:nvPr/>
          </p:nvSpPr>
          <p:spPr bwMode="auto">
            <a:xfrm>
              <a:off x="531019" y="5844058"/>
              <a:ext cx="214313" cy="11524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62" name="Rectangle 435"/>
            <p:cNvSpPr>
              <a:spLocks noChangeArrowheads="1"/>
            </p:cNvSpPr>
            <p:nvPr/>
          </p:nvSpPr>
          <p:spPr bwMode="auto">
            <a:xfrm>
              <a:off x="531019" y="6065485"/>
              <a:ext cx="214313" cy="11194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1CDA91E-A9B3-433F-8EA7-4B8FE865B397}"/>
              </a:ext>
            </a:extLst>
          </p:cNvPr>
          <p:cNvGrpSpPr/>
          <p:nvPr/>
        </p:nvGrpSpPr>
        <p:grpSpPr>
          <a:xfrm>
            <a:off x="1041003" y="5451475"/>
            <a:ext cx="215901" cy="822325"/>
            <a:chOff x="1041003" y="5451475"/>
            <a:chExt cx="215901" cy="822325"/>
          </a:xfrm>
        </p:grpSpPr>
        <p:sp>
          <p:nvSpPr>
            <p:cNvPr id="76838" name="AutoShape 437"/>
            <p:cNvSpPr>
              <a:spLocks noChangeArrowheads="1"/>
            </p:cNvSpPr>
            <p:nvPr/>
          </p:nvSpPr>
          <p:spPr bwMode="auto">
            <a:xfrm>
              <a:off x="1041003" y="5451475"/>
              <a:ext cx="215900" cy="134039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39" name="AutoShape 438"/>
            <p:cNvSpPr>
              <a:spLocks noChangeArrowheads="1"/>
            </p:cNvSpPr>
            <p:nvPr/>
          </p:nvSpPr>
          <p:spPr bwMode="auto">
            <a:xfrm>
              <a:off x="1041003" y="5723665"/>
              <a:ext cx="215900" cy="342910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0" name="AutoShape 439"/>
            <p:cNvSpPr>
              <a:spLocks noChangeArrowheads="1"/>
            </p:cNvSpPr>
            <p:nvPr/>
          </p:nvSpPr>
          <p:spPr bwMode="auto">
            <a:xfrm rot="16200000">
              <a:off x="1134563" y="5628049"/>
              <a:ext cx="28781" cy="215900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1" name="AutoShape 440"/>
            <p:cNvSpPr>
              <a:spLocks noChangeArrowheads="1"/>
            </p:cNvSpPr>
            <p:nvPr/>
          </p:nvSpPr>
          <p:spPr bwMode="auto">
            <a:xfrm>
              <a:off x="1041003" y="5657879"/>
              <a:ext cx="215900" cy="5920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2" name="Rectangle 441"/>
            <p:cNvSpPr>
              <a:spLocks noChangeArrowheads="1"/>
            </p:cNvSpPr>
            <p:nvPr/>
          </p:nvSpPr>
          <p:spPr bwMode="auto">
            <a:xfrm>
              <a:off x="1041003" y="5526307"/>
              <a:ext cx="215900" cy="168577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3" name="AutoShape 442"/>
            <p:cNvSpPr>
              <a:spLocks noChangeArrowheads="1"/>
            </p:cNvSpPr>
            <p:nvPr/>
          </p:nvSpPr>
          <p:spPr bwMode="auto">
            <a:xfrm>
              <a:off x="1041003" y="5916911"/>
              <a:ext cx="215900" cy="356889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4" name="Rectangle 443"/>
            <p:cNvSpPr>
              <a:spLocks noChangeArrowheads="1"/>
            </p:cNvSpPr>
            <p:nvPr/>
          </p:nvSpPr>
          <p:spPr bwMode="auto">
            <a:xfrm>
              <a:off x="1041003" y="5777116"/>
              <a:ext cx="215900" cy="6496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5" name="Rectangle 444"/>
            <p:cNvSpPr>
              <a:spLocks noChangeArrowheads="1"/>
            </p:cNvSpPr>
            <p:nvPr/>
          </p:nvSpPr>
          <p:spPr bwMode="auto">
            <a:xfrm>
              <a:off x="1041003" y="5921845"/>
              <a:ext cx="215900" cy="69898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846" name="Rectangle 445"/>
            <p:cNvSpPr>
              <a:spLocks noChangeArrowheads="1"/>
            </p:cNvSpPr>
            <p:nvPr/>
          </p:nvSpPr>
          <p:spPr bwMode="auto">
            <a:xfrm>
              <a:off x="1041003" y="5889774"/>
              <a:ext cx="215900" cy="476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6832" name="Text Box 446"/>
          <p:cNvSpPr txBox="1">
            <a:spLocks noChangeArrowheads="1"/>
          </p:cNvSpPr>
          <p:nvPr/>
        </p:nvSpPr>
        <p:spPr bwMode="auto">
          <a:xfrm>
            <a:off x="57150" y="3441700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HG丸ｺﾞｼｯｸM-PRO" panose="020F0600000000000000" pitchFamily="50" charset="-128"/>
              </a:rPr>
              <a:t>父由来  母由来</a:t>
            </a:r>
          </a:p>
        </p:txBody>
      </p:sp>
      <p:sp>
        <p:nvSpPr>
          <p:cNvPr id="76833" name="Text Box 447"/>
          <p:cNvSpPr txBox="1">
            <a:spLocks noChangeArrowheads="1"/>
          </p:cNvSpPr>
          <p:nvPr/>
        </p:nvSpPr>
        <p:spPr bwMode="auto">
          <a:xfrm>
            <a:off x="419100" y="6238875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HG丸ｺﾞｼｯｸM-PRO" panose="020F0600000000000000" pitchFamily="50" charset="-128"/>
              </a:rPr>
              <a:t>Ｘ    Ｙ</a:t>
            </a:r>
          </a:p>
        </p:txBody>
      </p:sp>
      <p:sp>
        <p:nvSpPr>
          <p:cNvPr id="76834" name="Text Box 448"/>
          <p:cNvSpPr txBox="1">
            <a:spLocks noChangeArrowheads="1"/>
          </p:cNvSpPr>
          <p:nvPr/>
        </p:nvSpPr>
        <p:spPr bwMode="auto">
          <a:xfrm>
            <a:off x="2590800" y="3779838"/>
            <a:ext cx="520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 panose="02020404030301010803" pitchFamily="18" charset="0"/>
                <a:ea typeface="HG丸ｺﾞｼｯｸM-PRO" panose="020F0600000000000000" pitchFamily="50" charset="-128"/>
              </a:rPr>
              <a:t>男性の体細胞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 panose="02020404030301010803" pitchFamily="18" charset="0"/>
                <a:ea typeface="HG丸ｺﾞｼｯｸM-PRO" panose="020F0600000000000000" pitchFamily="50" charset="-128"/>
              </a:rPr>
              <a:t>: 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aramond" panose="02020404030301010803" pitchFamily="18" charset="0"/>
                <a:ea typeface="HG丸ｺﾞｼｯｸM-PRO" panose="020F0600000000000000" pitchFamily="50" charset="-128"/>
              </a:rPr>
              <a:t>常にＸ染色体は活性化</a:t>
            </a:r>
          </a:p>
        </p:txBody>
      </p:sp>
      <p:sp>
        <p:nvSpPr>
          <p:cNvPr id="76835" name="Text Box 449"/>
          <p:cNvSpPr txBox="1">
            <a:spLocks noChangeArrowheads="1"/>
          </p:cNvSpPr>
          <p:nvPr/>
        </p:nvSpPr>
        <p:spPr bwMode="auto">
          <a:xfrm>
            <a:off x="1520825" y="944563"/>
            <a:ext cx="733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aramond" panose="02020404030301010803" pitchFamily="18" charset="0"/>
                <a:ea typeface="HG丸ｺﾞｼｯｸM-PRO" panose="020F0600000000000000" pitchFamily="50" charset="-128"/>
              </a:rPr>
              <a:t>女性の体細胞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aramond" panose="02020404030301010803" pitchFamily="18" charset="0"/>
                <a:ea typeface="HG丸ｺﾞｼｯｸM-PRO" panose="020F0600000000000000" pitchFamily="50" charset="-128"/>
              </a:rPr>
              <a:t>: 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Garamond" panose="02020404030301010803" pitchFamily="18" charset="0"/>
                <a:ea typeface="HG丸ｺﾞｼｯｸM-PRO" panose="020F0600000000000000" pitchFamily="50" charset="-128"/>
              </a:rPr>
              <a:t>一方のＸ染色体がランダムに不活性化</a:t>
            </a:r>
          </a:p>
        </p:txBody>
      </p:sp>
      <p:sp>
        <p:nvSpPr>
          <p:cNvPr id="76836" name="Text Box 450"/>
          <p:cNvSpPr txBox="1">
            <a:spLocks noChangeArrowheads="1"/>
          </p:cNvSpPr>
          <p:nvPr/>
        </p:nvSpPr>
        <p:spPr bwMode="auto">
          <a:xfrm>
            <a:off x="53975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837" name="Rectangle 451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" y="179388"/>
            <a:ext cx="8695690" cy="719137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642100"/>
                </a:solidFill>
              </a:rPr>
              <a:t>X染色体の不活化</a:t>
            </a:r>
            <a:r>
              <a:rPr lang="en-US" altLang="en-US" dirty="0">
                <a:solidFill>
                  <a:srgbClr val="642100"/>
                </a:solidFill>
              </a:rPr>
              <a:t> (</a:t>
            </a:r>
            <a:r>
              <a:rPr lang="en-US" altLang="en-US" b="0" dirty="0" err="1">
                <a:solidFill>
                  <a:srgbClr val="642100"/>
                </a:solidFill>
                <a:latin typeface="Trebuchet MS" panose="020B0603020202020204" pitchFamily="34" charset="0"/>
              </a:rPr>
              <a:t>Lyon</a:t>
            </a:r>
            <a:r>
              <a:rPr lang="en-US" altLang="en-US" dirty="0" err="1">
                <a:solidFill>
                  <a:srgbClr val="642100"/>
                </a:solidFill>
              </a:rPr>
              <a:t>の仮説</a:t>
            </a:r>
            <a:r>
              <a:rPr lang="en-US" altLang="en-US" dirty="0">
                <a:solidFill>
                  <a:srgbClr val="642100"/>
                </a:solidFill>
              </a:rPr>
              <a:t>)</a:t>
            </a:r>
            <a:endParaRPr lang="en-US" altLang="ja-JP" dirty="0">
              <a:solidFill>
                <a:srgbClr val="642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6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D55E0A-1747-4A7B-9DF0-3EF19C73092F}"/>
              </a:ext>
            </a:extLst>
          </p:cNvPr>
          <p:cNvGrpSpPr/>
          <p:nvPr/>
        </p:nvGrpSpPr>
        <p:grpSpPr>
          <a:xfrm>
            <a:off x="2499519" y="2536825"/>
            <a:ext cx="214313" cy="3729038"/>
            <a:chOff x="2499519" y="2536825"/>
            <a:chExt cx="214313" cy="3729038"/>
          </a:xfrm>
        </p:grpSpPr>
        <p:sp>
          <p:nvSpPr>
            <p:cNvPr id="80015" name="AutoShape 3"/>
            <p:cNvSpPr>
              <a:spLocks noChangeArrowheads="1"/>
            </p:cNvSpPr>
            <p:nvPr/>
          </p:nvSpPr>
          <p:spPr bwMode="auto">
            <a:xfrm>
              <a:off x="2499519" y="2536825"/>
              <a:ext cx="214313" cy="1401763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16" name="AutoShape 4"/>
            <p:cNvSpPr>
              <a:spLocks noChangeArrowheads="1"/>
            </p:cNvSpPr>
            <p:nvPr/>
          </p:nvSpPr>
          <p:spPr bwMode="auto">
            <a:xfrm>
              <a:off x="2499519" y="3944938"/>
              <a:ext cx="214313" cy="2320925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80017" name="Group 5"/>
            <p:cNvGrpSpPr>
              <a:grpSpLocks/>
            </p:cNvGrpSpPr>
            <p:nvPr/>
          </p:nvGrpSpPr>
          <p:grpSpPr bwMode="auto">
            <a:xfrm>
              <a:off x="2499519" y="3887788"/>
              <a:ext cx="214313" cy="107950"/>
              <a:chOff x="6214" y="11"/>
              <a:chExt cx="204" cy="76"/>
            </a:xfrm>
          </p:grpSpPr>
          <p:sp>
            <p:nvSpPr>
              <p:cNvPr id="80030" name="AutoShape 6" descr="右上がり対角線 (太)"/>
              <p:cNvSpPr>
                <a:spLocks noChangeArrowheads="1"/>
              </p:cNvSpPr>
              <p:nvPr/>
            </p:nvSpPr>
            <p:spPr bwMode="auto">
              <a:xfrm rot="5400000" flipV="1">
                <a:off x="6296" y="-71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0031" name="AutoShape 7" descr="右上がり対角線 (太)"/>
              <p:cNvSpPr>
                <a:spLocks noChangeArrowheads="1"/>
              </p:cNvSpPr>
              <p:nvPr/>
            </p:nvSpPr>
            <p:spPr bwMode="auto">
              <a:xfrm rot="-5400000">
                <a:off x="6296" y="-34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80018" name="Rectangle 8"/>
            <p:cNvSpPr>
              <a:spLocks noChangeArrowheads="1"/>
            </p:cNvSpPr>
            <p:nvPr/>
          </p:nvSpPr>
          <p:spPr bwMode="auto">
            <a:xfrm>
              <a:off x="2499519" y="4037013"/>
              <a:ext cx="214313" cy="88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19" name="Rectangle 9"/>
            <p:cNvSpPr>
              <a:spLocks noChangeArrowheads="1"/>
            </p:cNvSpPr>
            <p:nvPr/>
          </p:nvSpPr>
          <p:spPr bwMode="auto">
            <a:xfrm>
              <a:off x="2499519" y="2727325"/>
              <a:ext cx="214313" cy="809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0" name="Rectangle 10"/>
            <p:cNvSpPr>
              <a:spLocks noChangeArrowheads="1"/>
            </p:cNvSpPr>
            <p:nvPr/>
          </p:nvSpPr>
          <p:spPr bwMode="auto">
            <a:xfrm>
              <a:off x="2499519" y="3035300"/>
              <a:ext cx="214313" cy="1476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1" name="Rectangle 11"/>
            <p:cNvSpPr>
              <a:spLocks noChangeArrowheads="1"/>
            </p:cNvSpPr>
            <p:nvPr/>
          </p:nvSpPr>
          <p:spPr bwMode="auto">
            <a:xfrm>
              <a:off x="2499519" y="3232150"/>
              <a:ext cx="214313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2" name="Rectangle 12"/>
            <p:cNvSpPr>
              <a:spLocks noChangeArrowheads="1"/>
            </p:cNvSpPr>
            <p:nvPr/>
          </p:nvSpPr>
          <p:spPr bwMode="auto">
            <a:xfrm>
              <a:off x="2499519" y="3521075"/>
              <a:ext cx="214313" cy="7302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3" name="Rectangle 13"/>
            <p:cNvSpPr>
              <a:spLocks noChangeArrowheads="1"/>
            </p:cNvSpPr>
            <p:nvPr/>
          </p:nvSpPr>
          <p:spPr bwMode="auto">
            <a:xfrm>
              <a:off x="2499519" y="3740150"/>
              <a:ext cx="214313" cy="7302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4" name="Rectangle 14"/>
            <p:cNvSpPr>
              <a:spLocks noChangeArrowheads="1"/>
            </p:cNvSpPr>
            <p:nvPr/>
          </p:nvSpPr>
          <p:spPr bwMode="auto">
            <a:xfrm>
              <a:off x="2499519" y="4462463"/>
              <a:ext cx="214313" cy="15557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5" name="Rectangle 15"/>
            <p:cNvSpPr>
              <a:spLocks noChangeArrowheads="1"/>
            </p:cNvSpPr>
            <p:nvPr/>
          </p:nvSpPr>
          <p:spPr bwMode="auto">
            <a:xfrm>
              <a:off x="2499519" y="4678363"/>
              <a:ext cx="214313" cy="2587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6" name="Rectangle 16"/>
            <p:cNvSpPr>
              <a:spLocks noChangeArrowheads="1"/>
            </p:cNvSpPr>
            <p:nvPr/>
          </p:nvSpPr>
          <p:spPr bwMode="auto">
            <a:xfrm>
              <a:off x="2499519" y="5026025"/>
              <a:ext cx="214313" cy="2222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7" name="Rectangle 17"/>
            <p:cNvSpPr>
              <a:spLocks noChangeArrowheads="1"/>
            </p:cNvSpPr>
            <p:nvPr/>
          </p:nvSpPr>
          <p:spPr bwMode="auto">
            <a:xfrm>
              <a:off x="2499519" y="5137150"/>
              <a:ext cx="214313" cy="1508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8" name="Rectangle 18"/>
            <p:cNvSpPr>
              <a:spLocks noChangeArrowheads="1"/>
            </p:cNvSpPr>
            <p:nvPr/>
          </p:nvSpPr>
          <p:spPr bwMode="auto">
            <a:xfrm>
              <a:off x="2499519" y="5434013"/>
              <a:ext cx="214313" cy="22225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29" name="Rectangle 19"/>
            <p:cNvSpPr>
              <a:spLocks noChangeArrowheads="1"/>
            </p:cNvSpPr>
            <p:nvPr/>
          </p:nvSpPr>
          <p:spPr bwMode="auto">
            <a:xfrm>
              <a:off x="2499519" y="5861050"/>
              <a:ext cx="214313" cy="215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9875" name="Group 20"/>
          <p:cNvGrpSpPr>
            <a:grpSpLocks/>
          </p:cNvGrpSpPr>
          <p:nvPr/>
        </p:nvGrpSpPr>
        <p:grpSpPr bwMode="auto">
          <a:xfrm>
            <a:off x="2984500" y="2536825"/>
            <a:ext cx="215900" cy="3729038"/>
            <a:chOff x="5339" y="1900"/>
            <a:chExt cx="136" cy="2349"/>
          </a:xfrm>
        </p:grpSpPr>
        <p:sp>
          <p:nvSpPr>
            <p:cNvPr id="79998" name="AutoShape 21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9" name="AutoShape 22"/>
            <p:cNvSpPr>
              <a:spLocks noChangeArrowheads="1"/>
            </p:cNvSpPr>
            <p:nvPr/>
          </p:nvSpPr>
          <p:spPr bwMode="auto">
            <a:xfrm>
              <a:off x="5340" y="2787"/>
              <a:ext cx="135" cy="1462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80000" name="Group 23"/>
            <p:cNvGrpSpPr>
              <a:grpSpLocks/>
            </p:cNvGrpSpPr>
            <p:nvPr/>
          </p:nvGrpSpPr>
          <p:grpSpPr bwMode="auto">
            <a:xfrm>
              <a:off x="5340" y="2751"/>
              <a:ext cx="135" cy="68"/>
              <a:chOff x="6214" y="11"/>
              <a:chExt cx="204" cy="76"/>
            </a:xfrm>
          </p:grpSpPr>
          <p:sp>
            <p:nvSpPr>
              <p:cNvPr id="80013" name="AutoShape 24" descr="右上がり対角線 (太)"/>
              <p:cNvSpPr>
                <a:spLocks noChangeArrowheads="1"/>
              </p:cNvSpPr>
              <p:nvPr/>
            </p:nvSpPr>
            <p:spPr bwMode="auto">
              <a:xfrm rot="5400000" flipV="1">
                <a:off x="6296" y="-71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0014" name="AutoShape 25" descr="右上がり対角線 (太)"/>
              <p:cNvSpPr>
                <a:spLocks noChangeArrowheads="1"/>
              </p:cNvSpPr>
              <p:nvPr/>
            </p:nvSpPr>
            <p:spPr bwMode="auto">
              <a:xfrm rot="-5400000">
                <a:off x="6296" y="-34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80001" name="Rectangle 26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02" name="Rectangle 27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03" name="Rectangle 28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04" name="Rectangle 29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05" name="Rectangle 30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06" name="Rectangle 31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07" name="Rectangle 32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08" name="Rectangle 33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09" name="Rectangle 34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10" name="Rectangle 35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11" name="Rectangle 36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012" name="Rectangle 37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9876" name="Group 38"/>
          <p:cNvGrpSpPr>
            <a:grpSpLocks/>
          </p:cNvGrpSpPr>
          <p:nvPr/>
        </p:nvGrpSpPr>
        <p:grpSpPr bwMode="auto">
          <a:xfrm>
            <a:off x="3995738" y="2536825"/>
            <a:ext cx="215900" cy="3729038"/>
            <a:chOff x="5339" y="1900"/>
            <a:chExt cx="136" cy="2349"/>
          </a:xfrm>
        </p:grpSpPr>
        <p:sp>
          <p:nvSpPr>
            <p:cNvPr id="79982" name="AutoShape 39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3" name="AutoShape 40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4" name="AutoShape 41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5" name="AutoShape 42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6" name="Rectangle 43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7" name="Rectangle 44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8" name="Rectangle 45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9" name="Rectangle 46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0" name="Rectangle 47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1" name="Rectangle 48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2" name="Rectangle 49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3" name="Rectangle 50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4" name="Rectangle 51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5" name="Rectangle 52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6" name="Rectangle 53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97" name="Rectangle 54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9877" name="Group 55"/>
          <p:cNvGrpSpPr>
            <a:grpSpLocks/>
          </p:cNvGrpSpPr>
          <p:nvPr/>
        </p:nvGrpSpPr>
        <p:grpSpPr bwMode="auto">
          <a:xfrm>
            <a:off x="4521200" y="2536825"/>
            <a:ext cx="215900" cy="3729038"/>
            <a:chOff x="5339" y="1900"/>
            <a:chExt cx="136" cy="2349"/>
          </a:xfrm>
        </p:grpSpPr>
        <p:sp>
          <p:nvSpPr>
            <p:cNvPr id="79966" name="AutoShape 56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7" name="AutoShape 57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8" name="AutoShape 58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9" name="AutoShape 59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0" name="Rectangle 60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1" name="Rectangle 61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2" name="Rectangle 62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3" name="Rectangle 63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4" name="Rectangle 64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5" name="Rectangle 65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6" name="Rectangle 66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7" name="Rectangle 67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8" name="Rectangle 68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79" name="Rectangle 69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0" name="Rectangle 70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81" name="Rectangle 71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9878" name="Text Box 72"/>
          <p:cNvSpPr txBox="1">
            <a:spLocks noChangeArrowheads="1"/>
          </p:cNvSpPr>
          <p:nvPr/>
        </p:nvSpPr>
        <p:spPr bwMode="auto">
          <a:xfrm>
            <a:off x="1995488" y="251618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</p:txBody>
      </p:sp>
      <p:sp>
        <p:nvSpPr>
          <p:cNvPr id="79879" name="Text Box 73"/>
          <p:cNvSpPr txBox="1">
            <a:spLocks noChangeArrowheads="1"/>
          </p:cNvSpPr>
          <p:nvPr/>
        </p:nvSpPr>
        <p:spPr bwMode="auto">
          <a:xfrm>
            <a:off x="1995488" y="27908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79880" name="Text Box 74"/>
          <p:cNvSpPr txBox="1">
            <a:spLocks noChangeArrowheads="1"/>
          </p:cNvSpPr>
          <p:nvPr/>
        </p:nvSpPr>
        <p:spPr bwMode="auto">
          <a:xfrm>
            <a:off x="1995488" y="309245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</p:txBody>
      </p:sp>
      <p:sp>
        <p:nvSpPr>
          <p:cNvPr id="79881" name="Text Box 75"/>
          <p:cNvSpPr txBox="1">
            <a:spLocks noChangeArrowheads="1"/>
          </p:cNvSpPr>
          <p:nvPr/>
        </p:nvSpPr>
        <p:spPr bwMode="auto">
          <a:xfrm>
            <a:off x="1995488" y="34401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79882" name="Text Box 76"/>
          <p:cNvSpPr txBox="1">
            <a:spLocks noChangeArrowheads="1"/>
          </p:cNvSpPr>
          <p:nvPr/>
        </p:nvSpPr>
        <p:spPr bwMode="auto">
          <a:xfrm>
            <a:off x="1995488" y="3706813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11.21</a:t>
            </a:r>
          </a:p>
        </p:txBody>
      </p:sp>
      <p:sp>
        <p:nvSpPr>
          <p:cNvPr id="79883" name="Text Box 77"/>
          <p:cNvSpPr txBox="1">
            <a:spLocks noChangeArrowheads="1"/>
          </p:cNvSpPr>
          <p:nvPr/>
        </p:nvSpPr>
        <p:spPr bwMode="auto">
          <a:xfrm>
            <a:off x="1995488" y="38592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79884" name="Text Box 78"/>
          <p:cNvSpPr txBox="1">
            <a:spLocks noChangeArrowheads="1"/>
          </p:cNvSpPr>
          <p:nvPr/>
        </p:nvSpPr>
        <p:spPr bwMode="auto">
          <a:xfrm>
            <a:off x="1995488" y="44116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</p:txBody>
      </p:sp>
      <p:sp>
        <p:nvSpPr>
          <p:cNvPr id="79885" name="Text Box 79"/>
          <p:cNvSpPr txBox="1">
            <a:spLocks noChangeArrowheads="1"/>
          </p:cNvSpPr>
          <p:nvPr/>
        </p:nvSpPr>
        <p:spPr bwMode="auto">
          <a:xfrm>
            <a:off x="1995488" y="46990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79886" name="Text Box 80"/>
          <p:cNvSpPr txBox="1">
            <a:spLocks noChangeArrowheads="1"/>
          </p:cNvSpPr>
          <p:nvPr/>
        </p:nvSpPr>
        <p:spPr bwMode="auto">
          <a:xfrm>
            <a:off x="1995488" y="48561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79887" name="Text Box 81"/>
          <p:cNvSpPr txBox="1">
            <a:spLocks noChangeArrowheads="1"/>
          </p:cNvSpPr>
          <p:nvPr/>
        </p:nvSpPr>
        <p:spPr bwMode="auto">
          <a:xfrm>
            <a:off x="1995488" y="49276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</p:txBody>
      </p:sp>
      <p:sp>
        <p:nvSpPr>
          <p:cNvPr id="79888" name="Text Box 82"/>
          <p:cNvSpPr txBox="1">
            <a:spLocks noChangeArrowheads="1"/>
          </p:cNvSpPr>
          <p:nvPr/>
        </p:nvSpPr>
        <p:spPr bwMode="auto">
          <a:xfrm>
            <a:off x="1995488" y="52530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9889" name="Text Box 83"/>
          <p:cNvSpPr txBox="1">
            <a:spLocks noChangeArrowheads="1"/>
          </p:cNvSpPr>
          <p:nvPr/>
        </p:nvSpPr>
        <p:spPr bwMode="auto">
          <a:xfrm>
            <a:off x="1706563" y="30845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</a:p>
        </p:txBody>
      </p:sp>
      <p:sp>
        <p:nvSpPr>
          <p:cNvPr id="79890" name="Text Box 84"/>
          <p:cNvSpPr txBox="1">
            <a:spLocks noChangeArrowheads="1"/>
          </p:cNvSpPr>
          <p:nvPr/>
        </p:nvSpPr>
        <p:spPr bwMode="auto">
          <a:xfrm>
            <a:off x="1706563" y="49482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79891" name="Text Box 85"/>
          <p:cNvSpPr txBox="1">
            <a:spLocks noChangeArrowheads="1"/>
          </p:cNvSpPr>
          <p:nvPr/>
        </p:nvSpPr>
        <p:spPr bwMode="auto">
          <a:xfrm>
            <a:off x="1995488" y="29845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79892" name="Text Box 86"/>
          <p:cNvSpPr txBox="1">
            <a:spLocks noChangeArrowheads="1"/>
          </p:cNvSpPr>
          <p:nvPr/>
        </p:nvSpPr>
        <p:spPr bwMode="auto">
          <a:xfrm>
            <a:off x="1995488" y="33321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11.4</a:t>
            </a:r>
          </a:p>
        </p:txBody>
      </p:sp>
      <p:sp>
        <p:nvSpPr>
          <p:cNvPr id="79893" name="Text Box 87"/>
          <p:cNvSpPr txBox="1">
            <a:spLocks noChangeArrowheads="1"/>
          </p:cNvSpPr>
          <p:nvPr/>
        </p:nvSpPr>
        <p:spPr bwMode="auto">
          <a:xfrm>
            <a:off x="1995488" y="510857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79894" name="Text Box 88"/>
          <p:cNvSpPr txBox="1">
            <a:spLocks noChangeArrowheads="1"/>
          </p:cNvSpPr>
          <p:nvPr/>
        </p:nvSpPr>
        <p:spPr bwMode="auto">
          <a:xfrm>
            <a:off x="1995488" y="50006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</p:txBody>
      </p:sp>
      <p:sp>
        <p:nvSpPr>
          <p:cNvPr id="79895" name="Text Box 89"/>
          <p:cNvSpPr txBox="1">
            <a:spLocks noChangeArrowheads="1"/>
          </p:cNvSpPr>
          <p:nvPr/>
        </p:nvSpPr>
        <p:spPr bwMode="auto">
          <a:xfrm>
            <a:off x="1995488" y="264795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</p:txBody>
      </p:sp>
      <p:sp>
        <p:nvSpPr>
          <p:cNvPr id="79896" name="Text Box 90"/>
          <p:cNvSpPr txBox="1">
            <a:spLocks noChangeArrowheads="1"/>
          </p:cNvSpPr>
          <p:nvPr/>
        </p:nvSpPr>
        <p:spPr bwMode="auto">
          <a:xfrm>
            <a:off x="1995488" y="45323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</p:txBody>
      </p:sp>
      <p:sp>
        <p:nvSpPr>
          <p:cNvPr id="79897" name="Text Box 91"/>
          <p:cNvSpPr txBox="1">
            <a:spLocks noChangeArrowheads="1"/>
          </p:cNvSpPr>
          <p:nvPr/>
        </p:nvSpPr>
        <p:spPr bwMode="auto">
          <a:xfrm>
            <a:off x="1995488" y="543242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79898" name="Text Box 92"/>
          <p:cNvSpPr txBox="1">
            <a:spLocks noChangeArrowheads="1"/>
          </p:cNvSpPr>
          <p:nvPr/>
        </p:nvSpPr>
        <p:spPr bwMode="auto">
          <a:xfrm>
            <a:off x="1995488" y="56721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79899" name="Text Box 93"/>
          <p:cNvSpPr txBox="1">
            <a:spLocks noChangeArrowheads="1"/>
          </p:cNvSpPr>
          <p:nvPr/>
        </p:nvSpPr>
        <p:spPr bwMode="auto">
          <a:xfrm>
            <a:off x="1995488" y="3635375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</a:t>
            </a:r>
          </a:p>
        </p:txBody>
      </p:sp>
      <p:sp>
        <p:nvSpPr>
          <p:cNvPr id="79900" name="Text Box 94"/>
          <p:cNvSpPr txBox="1">
            <a:spLocks noChangeArrowheads="1"/>
          </p:cNvSpPr>
          <p:nvPr/>
        </p:nvSpPr>
        <p:spPr bwMode="auto">
          <a:xfrm>
            <a:off x="1995488" y="377983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79901" name="Text Box 95"/>
          <p:cNvSpPr txBox="1">
            <a:spLocks noChangeArrowheads="1"/>
          </p:cNvSpPr>
          <p:nvPr/>
        </p:nvSpPr>
        <p:spPr bwMode="auto">
          <a:xfrm>
            <a:off x="1995488" y="4171950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9902" name="Text Box 96"/>
          <p:cNvSpPr txBox="1">
            <a:spLocks noChangeArrowheads="1"/>
          </p:cNvSpPr>
          <p:nvPr/>
        </p:nvSpPr>
        <p:spPr bwMode="auto">
          <a:xfrm>
            <a:off x="1995488" y="3200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</p:txBody>
      </p:sp>
      <p:sp>
        <p:nvSpPr>
          <p:cNvPr id="79903" name="Text Box 97"/>
          <p:cNvSpPr txBox="1">
            <a:spLocks noChangeArrowheads="1"/>
          </p:cNvSpPr>
          <p:nvPr/>
        </p:nvSpPr>
        <p:spPr bwMode="auto">
          <a:xfrm>
            <a:off x="1995488" y="3548063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11.23</a:t>
            </a:r>
          </a:p>
        </p:txBody>
      </p:sp>
      <p:sp>
        <p:nvSpPr>
          <p:cNvPr id="79904" name="Text Box 98"/>
          <p:cNvSpPr txBox="1">
            <a:spLocks noChangeArrowheads="1"/>
          </p:cNvSpPr>
          <p:nvPr/>
        </p:nvSpPr>
        <p:spPr bwMode="auto">
          <a:xfrm>
            <a:off x="1995488" y="39163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79905" name="Text Box 99"/>
          <p:cNvSpPr txBox="1">
            <a:spLocks noChangeArrowheads="1"/>
          </p:cNvSpPr>
          <p:nvPr/>
        </p:nvSpPr>
        <p:spPr bwMode="auto">
          <a:xfrm>
            <a:off x="1995488" y="39798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9906" name="Text Box 100"/>
          <p:cNvSpPr txBox="1">
            <a:spLocks noChangeArrowheads="1"/>
          </p:cNvSpPr>
          <p:nvPr/>
        </p:nvSpPr>
        <p:spPr bwMode="auto">
          <a:xfrm>
            <a:off x="1995488" y="586422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79907" name="Text Box 101"/>
          <p:cNvSpPr txBox="1">
            <a:spLocks noChangeArrowheads="1"/>
          </p:cNvSpPr>
          <p:nvPr/>
        </p:nvSpPr>
        <p:spPr bwMode="auto">
          <a:xfrm>
            <a:off x="1995488" y="604361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79908" name="Line 102"/>
          <p:cNvSpPr>
            <a:spLocks noChangeShapeType="1"/>
          </p:cNvSpPr>
          <p:nvPr/>
        </p:nvSpPr>
        <p:spPr bwMode="auto">
          <a:xfrm flipH="1">
            <a:off x="1781175" y="3941763"/>
            <a:ext cx="7921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909" name="Line 103"/>
          <p:cNvSpPr>
            <a:spLocks noChangeShapeType="1"/>
          </p:cNvSpPr>
          <p:nvPr/>
        </p:nvSpPr>
        <p:spPr bwMode="auto">
          <a:xfrm flipH="1">
            <a:off x="1781175" y="2538413"/>
            <a:ext cx="7921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910" name="Line 104"/>
          <p:cNvSpPr>
            <a:spLocks noChangeShapeType="1"/>
          </p:cNvSpPr>
          <p:nvPr/>
        </p:nvSpPr>
        <p:spPr bwMode="auto">
          <a:xfrm flipH="1">
            <a:off x="1781175" y="6265863"/>
            <a:ext cx="7921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911" name="Rectangle 105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471488"/>
            <a:ext cx="8637587" cy="1427162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accent2"/>
                </a:solidFill>
              </a:rPr>
              <a:t>一方のＸ染色体全体が</a:t>
            </a:r>
            <a:br>
              <a:rPr lang="ja-JP" altLang="en-US" dirty="0">
                <a:solidFill>
                  <a:schemeClr val="accent2"/>
                </a:solidFill>
              </a:rPr>
            </a:br>
            <a:r>
              <a:rPr lang="ja-JP" altLang="en-US" dirty="0">
                <a:solidFill>
                  <a:schemeClr val="accent2"/>
                </a:solidFill>
              </a:rPr>
              <a:t>　　不活化されるわけではない</a:t>
            </a:r>
          </a:p>
        </p:txBody>
      </p:sp>
      <p:sp>
        <p:nvSpPr>
          <p:cNvPr id="79912" name="Line 106"/>
          <p:cNvSpPr>
            <a:spLocks noChangeShapeType="1"/>
          </p:cNvSpPr>
          <p:nvPr/>
        </p:nvSpPr>
        <p:spPr bwMode="auto">
          <a:xfrm>
            <a:off x="4938713" y="3302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913" name="Line 107"/>
          <p:cNvSpPr>
            <a:spLocks noChangeShapeType="1"/>
          </p:cNvSpPr>
          <p:nvPr/>
        </p:nvSpPr>
        <p:spPr bwMode="auto">
          <a:xfrm>
            <a:off x="4938713" y="5105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914" name="Text Box 108"/>
          <p:cNvSpPr txBox="1">
            <a:spLocks noChangeArrowheads="1"/>
          </p:cNvSpPr>
          <p:nvPr/>
        </p:nvSpPr>
        <p:spPr bwMode="auto">
          <a:xfrm>
            <a:off x="5481638" y="3095625"/>
            <a:ext cx="3486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短腕の一部は不活化を免れる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　不活化を免れる遺伝子の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　９割は短腕に存在する</a:t>
            </a:r>
          </a:p>
        </p:txBody>
      </p:sp>
      <p:sp>
        <p:nvSpPr>
          <p:cNvPr id="79915" name="Text Box 109"/>
          <p:cNvSpPr txBox="1">
            <a:spLocks noChangeArrowheads="1"/>
          </p:cNvSpPr>
          <p:nvPr/>
        </p:nvSpPr>
        <p:spPr bwMode="auto">
          <a:xfrm>
            <a:off x="5481638" y="4899025"/>
            <a:ext cx="348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</a:rPr>
              <a:t>長腕は殆んどが不活化される</a:t>
            </a:r>
          </a:p>
        </p:txBody>
      </p:sp>
      <p:sp>
        <p:nvSpPr>
          <p:cNvPr id="79916" name="Rectangle 110"/>
          <p:cNvSpPr>
            <a:spLocks noChangeArrowheads="1"/>
          </p:cNvSpPr>
          <p:nvPr/>
        </p:nvSpPr>
        <p:spPr bwMode="auto">
          <a:xfrm>
            <a:off x="4368800" y="2505075"/>
            <a:ext cx="504825" cy="1428750"/>
          </a:xfrm>
          <a:prstGeom prst="rect">
            <a:avLst/>
          </a:prstGeom>
          <a:solidFill>
            <a:schemeClr val="bg1">
              <a:alpha val="50195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917" name="Rectangle 111"/>
          <p:cNvSpPr>
            <a:spLocks noChangeArrowheads="1"/>
          </p:cNvSpPr>
          <p:nvPr/>
        </p:nvSpPr>
        <p:spPr bwMode="auto">
          <a:xfrm>
            <a:off x="4406900" y="3938588"/>
            <a:ext cx="504825" cy="2662237"/>
          </a:xfrm>
          <a:prstGeom prst="rect">
            <a:avLst/>
          </a:prstGeom>
          <a:solidFill>
            <a:schemeClr val="bg1">
              <a:alpha val="79999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918" name="Rectangle 112"/>
          <p:cNvSpPr>
            <a:spLocks noChangeArrowheads="1"/>
          </p:cNvSpPr>
          <p:nvPr/>
        </p:nvSpPr>
        <p:spPr bwMode="auto">
          <a:xfrm>
            <a:off x="2768600" y="2511425"/>
            <a:ext cx="504825" cy="1428750"/>
          </a:xfrm>
          <a:prstGeom prst="rect">
            <a:avLst/>
          </a:prstGeom>
          <a:solidFill>
            <a:schemeClr val="bg1">
              <a:alpha val="50195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9919" name="Rectangle 113"/>
          <p:cNvSpPr>
            <a:spLocks noChangeArrowheads="1"/>
          </p:cNvSpPr>
          <p:nvPr/>
        </p:nvSpPr>
        <p:spPr bwMode="auto">
          <a:xfrm>
            <a:off x="2806700" y="3944938"/>
            <a:ext cx="504825" cy="2662237"/>
          </a:xfrm>
          <a:prstGeom prst="rect">
            <a:avLst/>
          </a:prstGeom>
          <a:solidFill>
            <a:schemeClr val="bg1">
              <a:alpha val="79999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79920" name="Group 73"/>
          <p:cNvGrpSpPr>
            <a:grpSpLocks/>
          </p:cNvGrpSpPr>
          <p:nvPr/>
        </p:nvGrpSpPr>
        <p:grpSpPr bwMode="auto">
          <a:xfrm>
            <a:off x="838200" y="638180"/>
            <a:ext cx="227013" cy="5930930"/>
            <a:chOff x="2625" y="335"/>
            <a:chExt cx="143" cy="3736"/>
          </a:xfrm>
        </p:grpSpPr>
        <p:sp>
          <p:nvSpPr>
            <p:cNvPr id="79923" name="Oval 74"/>
            <p:cNvSpPr>
              <a:spLocks noChangeAspect="1" noChangeArrowheads="1"/>
            </p:cNvSpPr>
            <p:nvPr/>
          </p:nvSpPr>
          <p:spPr bwMode="auto">
            <a:xfrm flipV="1">
              <a:off x="2625" y="3928"/>
              <a:ext cx="143" cy="14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2A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24" name="Rectangle 75"/>
            <p:cNvSpPr>
              <a:spLocks noChangeAspect="1" noChangeArrowheads="1"/>
            </p:cNvSpPr>
            <p:nvPr/>
          </p:nvSpPr>
          <p:spPr bwMode="auto">
            <a:xfrm flipV="1">
              <a:off x="2625" y="3824"/>
              <a:ext cx="143" cy="174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25" name="Line 76"/>
            <p:cNvSpPr>
              <a:spLocks noChangeAspect="1" noChangeShapeType="1"/>
            </p:cNvSpPr>
            <p:nvPr/>
          </p:nvSpPr>
          <p:spPr bwMode="auto">
            <a:xfrm flipV="1">
              <a:off x="2768" y="3825"/>
              <a:ext cx="0" cy="174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26" name="Line 77"/>
            <p:cNvSpPr>
              <a:spLocks noChangeAspect="1" noChangeShapeType="1"/>
            </p:cNvSpPr>
            <p:nvPr/>
          </p:nvSpPr>
          <p:spPr bwMode="auto">
            <a:xfrm flipV="1">
              <a:off x="2625" y="3825"/>
              <a:ext cx="0" cy="176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27" name="Oval 78"/>
            <p:cNvSpPr>
              <a:spLocks noChangeAspect="1" noChangeArrowheads="1"/>
            </p:cNvSpPr>
            <p:nvPr/>
          </p:nvSpPr>
          <p:spPr bwMode="auto">
            <a:xfrm>
              <a:off x="2625" y="1624"/>
              <a:ext cx="143" cy="11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28" name="Oval 79"/>
            <p:cNvSpPr>
              <a:spLocks noChangeAspect="1" noChangeArrowheads="1"/>
            </p:cNvSpPr>
            <p:nvPr/>
          </p:nvSpPr>
          <p:spPr bwMode="auto">
            <a:xfrm>
              <a:off x="2625" y="335"/>
              <a:ext cx="143" cy="1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2A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29" name="Rectangle 80"/>
            <p:cNvSpPr>
              <a:spLocks noChangeAspect="1" noChangeArrowheads="1"/>
            </p:cNvSpPr>
            <p:nvPr/>
          </p:nvSpPr>
          <p:spPr bwMode="auto">
            <a:xfrm>
              <a:off x="2625" y="408"/>
              <a:ext cx="143" cy="122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0" name="Rectangle 81"/>
            <p:cNvSpPr>
              <a:spLocks noChangeAspect="1" noChangeArrowheads="1"/>
            </p:cNvSpPr>
            <p:nvPr/>
          </p:nvSpPr>
          <p:spPr bwMode="auto">
            <a:xfrm>
              <a:off x="2625" y="531"/>
              <a:ext cx="143" cy="7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1" name="Rectangle 82"/>
            <p:cNvSpPr>
              <a:spLocks noChangeAspect="1" noChangeArrowheads="1"/>
            </p:cNvSpPr>
            <p:nvPr/>
          </p:nvSpPr>
          <p:spPr bwMode="auto">
            <a:xfrm>
              <a:off x="2625" y="408"/>
              <a:ext cx="143" cy="48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2" name="Rectangle 83"/>
            <p:cNvSpPr>
              <a:spLocks noChangeAspect="1" noChangeArrowheads="1"/>
            </p:cNvSpPr>
            <p:nvPr/>
          </p:nvSpPr>
          <p:spPr bwMode="auto">
            <a:xfrm>
              <a:off x="2625" y="607"/>
              <a:ext cx="143" cy="119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3" name="Rectangle 84"/>
            <p:cNvSpPr>
              <a:spLocks noChangeAspect="1" noChangeArrowheads="1"/>
            </p:cNvSpPr>
            <p:nvPr/>
          </p:nvSpPr>
          <p:spPr bwMode="auto">
            <a:xfrm>
              <a:off x="2625" y="726"/>
              <a:ext cx="143" cy="42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4" name="Rectangle 85"/>
            <p:cNvSpPr>
              <a:spLocks noChangeAspect="1" noChangeArrowheads="1"/>
            </p:cNvSpPr>
            <p:nvPr/>
          </p:nvSpPr>
          <p:spPr bwMode="auto">
            <a:xfrm>
              <a:off x="2625" y="767"/>
              <a:ext cx="143" cy="82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5" name="Rectangle 86"/>
            <p:cNvSpPr>
              <a:spLocks noChangeAspect="1" noChangeArrowheads="1"/>
            </p:cNvSpPr>
            <p:nvPr/>
          </p:nvSpPr>
          <p:spPr bwMode="auto">
            <a:xfrm>
              <a:off x="2625" y="845"/>
              <a:ext cx="143" cy="135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6" name="Rectangle 87"/>
            <p:cNvSpPr>
              <a:spLocks noChangeAspect="1" noChangeArrowheads="1"/>
            </p:cNvSpPr>
            <p:nvPr/>
          </p:nvSpPr>
          <p:spPr bwMode="auto">
            <a:xfrm>
              <a:off x="2625" y="979"/>
              <a:ext cx="143" cy="57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7" name="Rectangle 88"/>
            <p:cNvSpPr>
              <a:spLocks noChangeAspect="1" noChangeArrowheads="1"/>
            </p:cNvSpPr>
            <p:nvPr/>
          </p:nvSpPr>
          <p:spPr bwMode="auto">
            <a:xfrm>
              <a:off x="2625" y="1036"/>
              <a:ext cx="143" cy="14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8" name="Rectangle 89"/>
            <p:cNvSpPr>
              <a:spLocks noChangeAspect="1" noChangeArrowheads="1"/>
            </p:cNvSpPr>
            <p:nvPr/>
          </p:nvSpPr>
          <p:spPr bwMode="auto">
            <a:xfrm>
              <a:off x="2625" y="1183"/>
              <a:ext cx="143" cy="139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39" name="Rectangle 90"/>
            <p:cNvSpPr>
              <a:spLocks noChangeAspect="1" noChangeArrowheads="1"/>
            </p:cNvSpPr>
            <p:nvPr/>
          </p:nvSpPr>
          <p:spPr bwMode="auto">
            <a:xfrm>
              <a:off x="2625" y="1321"/>
              <a:ext cx="143" cy="59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0" name="Rectangle 91"/>
            <p:cNvSpPr>
              <a:spLocks noChangeAspect="1" noChangeArrowheads="1"/>
            </p:cNvSpPr>
            <p:nvPr/>
          </p:nvSpPr>
          <p:spPr bwMode="auto">
            <a:xfrm>
              <a:off x="2625" y="1380"/>
              <a:ext cx="143" cy="150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1" name="Rectangle 92"/>
            <p:cNvSpPr>
              <a:spLocks noChangeAspect="1" noChangeArrowheads="1"/>
            </p:cNvSpPr>
            <p:nvPr/>
          </p:nvSpPr>
          <p:spPr bwMode="auto">
            <a:xfrm>
              <a:off x="2625" y="1530"/>
              <a:ext cx="143" cy="72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2" name="Rectangle 93"/>
            <p:cNvSpPr>
              <a:spLocks noChangeAspect="1" noChangeArrowheads="1"/>
            </p:cNvSpPr>
            <p:nvPr/>
          </p:nvSpPr>
          <p:spPr bwMode="auto">
            <a:xfrm>
              <a:off x="2625" y="1599"/>
              <a:ext cx="143" cy="83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3" name="Oval 94"/>
            <p:cNvSpPr>
              <a:spLocks noChangeAspect="1" noChangeArrowheads="1"/>
            </p:cNvSpPr>
            <p:nvPr/>
          </p:nvSpPr>
          <p:spPr bwMode="auto">
            <a:xfrm>
              <a:off x="2625" y="1736"/>
              <a:ext cx="143" cy="11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4" name="Rectangle 95"/>
            <p:cNvSpPr>
              <a:spLocks noChangeAspect="1" noChangeArrowheads="1"/>
            </p:cNvSpPr>
            <p:nvPr/>
          </p:nvSpPr>
          <p:spPr bwMode="auto">
            <a:xfrm>
              <a:off x="2625" y="1792"/>
              <a:ext cx="143" cy="43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5" name="Rectangle 96"/>
            <p:cNvSpPr>
              <a:spLocks noChangeAspect="1" noChangeArrowheads="1"/>
            </p:cNvSpPr>
            <p:nvPr/>
          </p:nvSpPr>
          <p:spPr bwMode="auto">
            <a:xfrm>
              <a:off x="2625" y="1835"/>
              <a:ext cx="143" cy="9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6" name="Rectangle 97"/>
            <p:cNvSpPr>
              <a:spLocks noChangeAspect="1" noChangeArrowheads="1"/>
            </p:cNvSpPr>
            <p:nvPr/>
          </p:nvSpPr>
          <p:spPr bwMode="auto">
            <a:xfrm>
              <a:off x="2625" y="1920"/>
              <a:ext cx="143" cy="217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7" name="Rectangle 98"/>
            <p:cNvSpPr>
              <a:spLocks noChangeAspect="1" noChangeArrowheads="1"/>
            </p:cNvSpPr>
            <p:nvPr/>
          </p:nvSpPr>
          <p:spPr bwMode="auto">
            <a:xfrm>
              <a:off x="2625" y="2123"/>
              <a:ext cx="143" cy="3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8" name="Rectangle 99"/>
            <p:cNvSpPr>
              <a:spLocks noChangeAspect="1" noChangeArrowheads="1"/>
            </p:cNvSpPr>
            <p:nvPr/>
          </p:nvSpPr>
          <p:spPr bwMode="auto">
            <a:xfrm>
              <a:off x="2625" y="2150"/>
              <a:ext cx="143" cy="116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49" name="Rectangle 100"/>
            <p:cNvSpPr>
              <a:spLocks noChangeAspect="1" noChangeArrowheads="1"/>
            </p:cNvSpPr>
            <p:nvPr/>
          </p:nvSpPr>
          <p:spPr bwMode="auto">
            <a:xfrm>
              <a:off x="2625" y="2262"/>
              <a:ext cx="143" cy="163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0" name="Rectangle 101"/>
            <p:cNvSpPr>
              <a:spLocks noChangeAspect="1" noChangeArrowheads="1"/>
            </p:cNvSpPr>
            <p:nvPr/>
          </p:nvSpPr>
          <p:spPr bwMode="auto">
            <a:xfrm>
              <a:off x="2625" y="2415"/>
              <a:ext cx="143" cy="60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1" name="Rectangle 102"/>
            <p:cNvSpPr>
              <a:spLocks noChangeAspect="1" noChangeArrowheads="1"/>
            </p:cNvSpPr>
            <p:nvPr/>
          </p:nvSpPr>
          <p:spPr bwMode="auto">
            <a:xfrm>
              <a:off x="2625" y="2471"/>
              <a:ext cx="143" cy="115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2" name="Rectangle 103"/>
            <p:cNvSpPr>
              <a:spLocks noChangeAspect="1" noChangeArrowheads="1"/>
            </p:cNvSpPr>
            <p:nvPr/>
          </p:nvSpPr>
          <p:spPr bwMode="auto">
            <a:xfrm>
              <a:off x="2625" y="2578"/>
              <a:ext cx="143" cy="60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3" name="Rectangle 104"/>
            <p:cNvSpPr>
              <a:spLocks noChangeAspect="1" noChangeArrowheads="1"/>
            </p:cNvSpPr>
            <p:nvPr/>
          </p:nvSpPr>
          <p:spPr bwMode="auto">
            <a:xfrm>
              <a:off x="2625" y="2613"/>
              <a:ext cx="143" cy="12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4" name="Rectangle 105"/>
            <p:cNvSpPr>
              <a:spLocks noChangeAspect="1" noChangeArrowheads="1"/>
            </p:cNvSpPr>
            <p:nvPr/>
          </p:nvSpPr>
          <p:spPr bwMode="auto">
            <a:xfrm>
              <a:off x="2625" y="2733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5" name="Rectangle 106"/>
            <p:cNvSpPr>
              <a:spLocks noChangeAspect="1" noChangeArrowheads="1"/>
            </p:cNvSpPr>
            <p:nvPr/>
          </p:nvSpPr>
          <p:spPr bwMode="auto">
            <a:xfrm>
              <a:off x="2625" y="2821"/>
              <a:ext cx="143" cy="51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6" name="Rectangle 107"/>
            <p:cNvSpPr>
              <a:spLocks noChangeAspect="1" noChangeArrowheads="1"/>
            </p:cNvSpPr>
            <p:nvPr/>
          </p:nvSpPr>
          <p:spPr bwMode="auto">
            <a:xfrm>
              <a:off x="2625" y="2851"/>
              <a:ext cx="143" cy="94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7" name="Rectangle 108"/>
            <p:cNvSpPr>
              <a:spLocks noChangeAspect="1" noChangeArrowheads="1"/>
            </p:cNvSpPr>
            <p:nvPr/>
          </p:nvSpPr>
          <p:spPr bwMode="auto">
            <a:xfrm>
              <a:off x="2625" y="2935"/>
              <a:ext cx="143" cy="157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8" name="Rectangle 109"/>
            <p:cNvSpPr>
              <a:spLocks noChangeAspect="1" noChangeArrowheads="1"/>
            </p:cNvSpPr>
            <p:nvPr/>
          </p:nvSpPr>
          <p:spPr bwMode="auto">
            <a:xfrm>
              <a:off x="2625" y="3080"/>
              <a:ext cx="143" cy="168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59" name="Rectangle 110"/>
            <p:cNvSpPr>
              <a:spLocks noChangeAspect="1" noChangeArrowheads="1"/>
            </p:cNvSpPr>
            <p:nvPr/>
          </p:nvSpPr>
          <p:spPr bwMode="auto">
            <a:xfrm>
              <a:off x="2625" y="3236"/>
              <a:ext cx="143" cy="230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0" name="Rectangle 111"/>
            <p:cNvSpPr>
              <a:spLocks noChangeAspect="1" noChangeArrowheads="1"/>
            </p:cNvSpPr>
            <p:nvPr/>
          </p:nvSpPr>
          <p:spPr bwMode="auto">
            <a:xfrm>
              <a:off x="2625" y="3457"/>
              <a:ext cx="143" cy="101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1" name="Rectangle 112"/>
            <p:cNvSpPr>
              <a:spLocks noChangeAspect="1" noChangeArrowheads="1"/>
            </p:cNvSpPr>
            <p:nvPr/>
          </p:nvSpPr>
          <p:spPr bwMode="auto">
            <a:xfrm>
              <a:off x="2625" y="3549"/>
              <a:ext cx="143" cy="24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2" name="Rectangle 113"/>
            <p:cNvSpPr>
              <a:spLocks noChangeAspect="1" noChangeArrowheads="1"/>
            </p:cNvSpPr>
            <p:nvPr/>
          </p:nvSpPr>
          <p:spPr bwMode="auto">
            <a:xfrm>
              <a:off x="2625" y="3574"/>
              <a:ext cx="143" cy="100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3" name="Rectangle 114"/>
            <p:cNvSpPr>
              <a:spLocks noChangeAspect="1" noChangeArrowheads="1"/>
            </p:cNvSpPr>
            <p:nvPr/>
          </p:nvSpPr>
          <p:spPr bwMode="auto">
            <a:xfrm>
              <a:off x="2625" y="3673"/>
              <a:ext cx="143" cy="99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4" name="Rectangle 115"/>
            <p:cNvSpPr>
              <a:spLocks noChangeAspect="1" noChangeArrowheads="1"/>
            </p:cNvSpPr>
            <p:nvPr/>
          </p:nvSpPr>
          <p:spPr bwMode="auto">
            <a:xfrm>
              <a:off x="2625" y="3758"/>
              <a:ext cx="143" cy="47"/>
            </a:xfrm>
            <a:prstGeom prst="rect">
              <a:avLst/>
            </a:prstGeom>
            <a:gradFill rotWithShape="1">
              <a:gsLst>
                <a:gs pos="0">
                  <a:srgbClr val="E2A9FF"/>
                </a:gs>
                <a:gs pos="50000">
                  <a:srgbClr val="FFFFFF"/>
                </a:gs>
                <a:gs pos="100000">
                  <a:srgbClr val="E2A9FF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965" name="Rectangle 116"/>
            <p:cNvSpPr>
              <a:spLocks noChangeAspect="1" noChangeArrowheads="1"/>
            </p:cNvSpPr>
            <p:nvPr/>
          </p:nvSpPr>
          <p:spPr bwMode="auto">
            <a:xfrm>
              <a:off x="2625" y="3797"/>
              <a:ext cx="143" cy="91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9900FF"/>
                </a:gs>
                <a:gs pos="100000">
                  <a:srgbClr val="660066"/>
                </a:gs>
              </a:gsLst>
              <a:lin ang="0" scaled="1"/>
            </a:gradFill>
            <a:ln w="1905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24021" name="Text Box 117"/>
          <p:cNvSpPr txBox="1">
            <a:spLocks noChangeArrowheads="1"/>
          </p:cNvSpPr>
          <p:nvPr/>
        </p:nvSpPr>
        <p:spPr bwMode="auto">
          <a:xfrm>
            <a:off x="1027113" y="550863"/>
            <a:ext cx="574675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22.32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21.3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21.2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21.1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11.4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11.3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11.23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11.22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11.21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11.1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11.1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11.2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13.1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13.2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13.3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21.1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21.2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21.31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21.32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21.33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22.3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26.1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26.2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26.3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27.1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27.2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27.3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28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　</a:t>
            </a:r>
          </a:p>
        </p:txBody>
      </p:sp>
      <p:sp>
        <p:nvSpPr>
          <p:cNvPr id="124023" name="Text Box 119"/>
          <p:cNvSpPr txBox="1">
            <a:spLocks noChangeArrowheads="1"/>
          </p:cNvSpPr>
          <p:nvPr/>
        </p:nvSpPr>
        <p:spPr bwMode="auto">
          <a:xfrm>
            <a:off x="217488" y="3346450"/>
            <a:ext cx="708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 XIC―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XIST</a:t>
            </a:r>
          </a:p>
        </p:txBody>
      </p:sp>
    </p:spTree>
    <p:extLst>
      <p:ext uri="{BB962C8B-B14F-4D97-AF65-F5344CB8AC3E}">
        <p14:creationId xmlns:p14="http://schemas.microsoft.com/office/powerpoint/2010/main" val="2313217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5894388" y="2536825"/>
            <a:ext cx="215900" cy="3729038"/>
            <a:chOff x="5339" y="1900"/>
            <a:chExt cx="136" cy="2349"/>
          </a:xfrm>
        </p:grpSpPr>
        <p:sp>
          <p:nvSpPr>
            <p:cNvPr id="75938" name="AutoShape 3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39" name="AutoShape 4"/>
            <p:cNvSpPr>
              <a:spLocks noChangeArrowheads="1"/>
            </p:cNvSpPr>
            <p:nvPr/>
          </p:nvSpPr>
          <p:spPr bwMode="auto">
            <a:xfrm>
              <a:off x="5340" y="2787"/>
              <a:ext cx="135" cy="1462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75940" name="Group 5"/>
            <p:cNvGrpSpPr>
              <a:grpSpLocks/>
            </p:cNvGrpSpPr>
            <p:nvPr/>
          </p:nvGrpSpPr>
          <p:grpSpPr bwMode="auto">
            <a:xfrm>
              <a:off x="5340" y="2751"/>
              <a:ext cx="135" cy="68"/>
              <a:chOff x="6214" y="11"/>
              <a:chExt cx="204" cy="76"/>
            </a:xfrm>
          </p:grpSpPr>
          <p:sp>
            <p:nvSpPr>
              <p:cNvPr id="75953" name="AutoShape 6" descr="右上がり対角線 (太)"/>
              <p:cNvSpPr>
                <a:spLocks noChangeArrowheads="1"/>
              </p:cNvSpPr>
              <p:nvPr/>
            </p:nvSpPr>
            <p:spPr bwMode="auto">
              <a:xfrm rot="5400000" flipV="1">
                <a:off x="6296" y="-71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5954" name="AutoShape 7" descr="右上がり対角線 (太)"/>
              <p:cNvSpPr>
                <a:spLocks noChangeArrowheads="1"/>
              </p:cNvSpPr>
              <p:nvPr/>
            </p:nvSpPr>
            <p:spPr bwMode="auto">
              <a:xfrm rot="-5400000">
                <a:off x="6296" y="-34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75941" name="Rectangle 8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42" name="Rectangle 9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43" name="Rectangle 10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44" name="Rectangle 11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45" name="Rectangle 12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46" name="Rectangle 13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47" name="Rectangle 14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48" name="Rectangle 15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49" name="Rectangle 16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50" name="Rectangle 17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51" name="Rectangle 18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52" name="Rectangle 19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5780" name="Group 38"/>
          <p:cNvGrpSpPr>
            <a:grpSpLocks/>
          </p:cNvGrpSpPr>
          <p:nvPr/>
        </p:nvGrpSpPr>
        <p:grpSpPr bwMode="auto">
          <a:xfrm>
            <a:off x="7840663" y="2536825"/>
            <a:ext cx="215900" cy="3729038"/>
            <a:chOff x="5339" y="1900"/>
            <a:chExt cx="136" cy="2349"/>
          </a:xfrm>
        </p:grpSpPr>
        <p:sp>
          <p:nvSpPr>
            <p:cNvPr id="75905" name="AutoShape 39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06" name="AutoShape 40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07" name="AutoShape 41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08" name="AutoShape 42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09" name="Rectangle 43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0" name="Rectangle 44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1" name="Rectangle 45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2" name="Rectangle 46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3" name="Rectangle 47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4" name="Rectangle 48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5" name="Rectangle 49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6" name="Rectangle 50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7" name="Rectangle 51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8" name="Rectangle 52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19" name="Rectangle 53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920" name="Rectangle 54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5782" name="Text Box 72"/>
          <p:cNvSpPr txBox="1">
            <a:spLocks noChangeArrowheads="1"/>
          </p:cNvSpPr>
          <p:nvPr/>
        </p:nvSpPr>
        <p:spPr bwMode="auto">
          <a:xfrm>
            <a:off x="5391150" y="251618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</p:txBody>
      </p:sp>
      <p:sp>
        <p:nvSpPr>
          <p:cNvPr id="75783" name="Text Box 73"/>
          <p:cNvSpPr txBox="1">
            <a:spLocks noChangeArrowheads="1"/>
          </p:cNvSpPr>
          <p:nvPr/>
        </p:nvSpPr>
        <p:spPr bwMode="auto">
          <a:xfrm>
            <a:off x="5391150" y="27908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75784" name="Text Box 74"/>
          <p:cNvSpPr txBox="1">
            <a:spLocks noChangeArrowheads="1"/>
          </p:cNvSpPr>
          <p:nvPr/>
        </p:nvSpPr>
        <p:spPr bwMode="auto">
          <a:xfrm>
            <a:off x="5391150" y="309245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</p:txBody>
      </p:sp>
      <p:sp>
        <p:nvSpPr>
          <p:cNvPr id="75785" name="Text Box 75"/>
          <p:cNvSpPr txBox="1">
            <a:spLocks noChangeArrowheads="1"/>
          </p:cNvSpPr>
          <p:nvPr/>
        </p:nvSpPr>
        <p:spPr bwMode="auto">
          <a:xfrm>
            <a:off x="5391150" y="34401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75786" name="Text Box 76"/>
          <p:cNvSpPr txBox="1">
            <a:spLocks noChangeArrowheads="1"/>
          </p:cNvSpPr>
          <p:nvPr/>
        </p:nvSpPr>
        <p:spPr bwMode="auto">
          <a:xfrm>
            <a:off x="5391150" y="3706813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11.21</a:t>
            </a:r>
          </a:p>
        </p:txBody>
      </p:sp>
      <p:sp>
        <p:nvSpPr>
          <p:cNvPr id="75787" name="Text Box 77"/>
          <p:cNvSpPr txBox="1">
            <a:spLocks noChangeArrowheads="1"/>
          </p:cNvSpPr>
          <p:nvPr/>
        </p:nvSpPr>
        <p:spPr bwMode="auto">
          <a:xfrm>
            <a:off x="5391150" y="38592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75788" name="Text Box 78"/>
          <p:cNvSpPr txBox="1">
            <a:spLocks noChangeArrowheads="1"/>
          </p:cNvSpPr>
          <p:nvPr/>
        </p:nvSpPr>
        <p:spPr bwMode="auto">
          <a:xfrm>
            <a:off x="5391150" y="44116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</p:txBody>
      </p:sp>
      <p:sp>
        <p:nvSpPr>
          <p:cNvPr id="75789" name="Text Box 79"/>
          <p:cNvSpPr txBox="1">
            <a:spLocks noChangeArrowheads="1"/>
          </p:cNvSpPr>
          <p:nvPr/>
        </p:nvSpPr>
        <p:spPr bwMode="auto">
          <a:xfrm>
            <a:off x="5391150" y="46990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75790" name="Text Box 80"/>
          <p:cNvSpPr txBox="1">
            <a:spLocks noChangeArrowheads="1"/>
          </p:cNvSpPr>
          <p:nvPr/>
        </p:nvSpPr>
        <p:spPr bwMode="auto">
          <a:xfrm>
            <a:off x="5391150" y="48561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75791" name="Text Box 81"/>
          <p:cNvSpPr txBox="1">
            <a:spLocks noChangeArrowheads="1"/>
          </p:cNvSpPr>
          <p:nvPr/>
        </p:nvSpPr>
        <p:spPr bwMode="auto">
          <a:xfrm>
            <a:off x="5391150" y="49276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</p:txBody>
      </p:sp>
      <p:sp>
        <p:nvSpPr>
          <p:cNvPr id="75792" name="Text Box 82"/>
          <p:cNvSpPr txBox="1">
            <a:spLocks noChangeArrowheads="1"/>
          </p:cNvSpPr>
          <p:nvPr/>
        </p:nvSpPr>
        <p:spPr bwMode="auto">
          <a:xfrm>
            <a:off x="5391150" y="52530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5793" name="Text Box 83"/>
          <p:cNvSpPr txBox="1">
            <a:spLocks noChangeArrowheads="1"/>
          </p:cNvSpPr>
          <p:nvPr/>
        </p:nvSpPr>
        <p:spPr bwMode="auto">
          <a:xfrm>
            <a:off x="5102225" y="30845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</a:p>
        </p:txBody>
      </p:sp>
      <p:sp>
        <p:nvSpPr>
          <p:cNvPr id="75794" name="Text Box 84"/>
          <p:cNvSpPr txBox="1">
            <a:spLocks noChangeArrowheads="1"/>
          </p:cNvSpPr>
          <p:nvPr/>
        </p:nvSpPr>
        <p:spPr bwMode="auto">
          <a:xfrm>
            <a:off x="5102225" y="49482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75795" name="Text Box 85"/>
          <p:cNvSpPr txBox="1">
            <a:spLocks noChangeArrowheads="1"/>
          </p:cNvSpPr>
          <p:nvPr/>
        </p:nvSpPr>
        <p:spPr bwMode="auto">
          <a:xfrm>
            <a:off x="5391150" y="29845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21.3</a:t>
            </a:r>
          </a:p>
        </p:txBody>
      </p:sp>
      <p:sp>
        <p:nvSpPr>
          <p:cNvPr id="75796" name="Text Box 86"/>
          <p:cNvSpPr txBox="1">
            <a:spLocks noChangeArrowheads="1"/>
          </p:cNvSpPr>
          <p:nvPr/>
        </p:nvSpPr>
        <p:spPr bwMode="auto">
          <a:xfrm>
            <a:off x="5391150" y="33321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11.4</a:t>
            </a:r>
          </a:p>
        </p:txBody>
      </p:sp>
      <p:sp>
        <p:nvSpPr>
          <p:cNvPr id="75797" name="Text Box 87"/>
          <p:cNvSpPr txBox="1">
            <a:spLocks noChangeArrowheads="1"/>
          </p:cNvSpPr>
          <p:nvPr/>
        </p:nvSpPr>
        <p:spPr bwMode="auto">
          <a:xfrm>
            <a:off x="5391150" y="510857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75798" name="Text Box 88"/>
          <p:cNvSpPr txBox="1">
            <a:spLocks noChangeArrowheads="1"/>
          </p:cNvSpPr>
          <p:nvPr/>
        </p:nvSpPr>
        <p:spPr bwMode="auto">
          <a:xfrm>
            <a:off x="5391150" y="5000625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22.3</a:t>
            </a:r>
          </a:p>
        </p:txBody>
      </p:sp>
      <p:sp>
        <p:nvSpPr>
          <p:cNvPr id="75799" name="Text Box 89"/>
          <p:cNvSpPr txBox="1">
            <a:spLocks noChangeArrowheads="1"/>
          </p:cNvSpPr>
          <p:nvPr/>
        </p:nvSpPr>
        <p:spPr bwMode="auto">
          <a:xfrm>
            <a:off x="5391150" y="264795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22.2</a:t>
            </a:r>
          </a:p>
        </p:txBody>
      </p:sp>
      <p:sp>
        <p:nvSpPr>
          <p:cNvPr id="75800" name="Text Box 90"/>
          <p:cNvSpPr txBox="1">
            <a:spLocks noChangeArrowheads="1"/>
          </p:cNvSpPr>
          <p:nvPr/>
        </p:nvSpPr>
        <p:spPr bwMode="auto">
          <a:xfrm>
            <a:off x="5391150" y="45323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21.2</a:t>
            </a:r>
          </a:p>
        </p:txBody>
      </p:sp>
      <p:sp>
        <p:nvSpPr>
          <p:cNvPr id="75801" name="Text Box 91"/>
          <p:cNvSpPr txBox="1">
            <a:spLocks noChangeArrowheads="1"/>
          </p:cNvSpPr>
          <p:nvPr/>
        </p:nvSpPr>
        <p:spPr bwMode="auto">
          <a:xfrm>
            <a:off x="5391150" y="543242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75802" name="Text Box 92"/>
          <p:cNvSpPr txBox="1">
            <a:spLocks noChangeArrowheads="1"/>
          </p:cNvSpPr>
          <p:nvPr/>
        </p:nvSpPr>
        <p:spPr bwMode="auto">
          <a:xfrm>
            <a:off x="5391150" y="5672138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75803" name="Text Box 93"/>
          <p:cNvSpPr txBox="1">
            <a:spLocks noChangeArrowheads="1"/>
          </p:cNvSpPr>
          <p:nvPr/>
        </p:nvSpPr>
        <p:spPr bwMode="auto">
          <a:xfrm>
            <a:off x="5391150" y="3635375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</a:t>
            </a:r>
          </a:p>
        </p:txBody>
      </p:sp>
      <p:sp>
        <p:nvSpPr>
          <p:cNvPr id="75804" name="Text Box 94"/>
          <p:cNvSpPr txBox="1">
            <a:spLocks noChangeArrowheads="1"/>
          </p:cNvSpPr>
          <p:nvPr/>
        </p:nvSpPr>
        <p:spPr bwMode="auto">
          <a:xfrm>
            <a:off x="5391150" y="377983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75805" name="Text Box 95"/>
          <p:cNvSpPr txBox="1">
            <a:spLocks noChangeArrowheads="1"/>
          </p:cNvSpPr>
          <p:nvPr/>
        </p:nvSpPr>
        <p:spPr bwMode="auto">
          <a:xfrm>
            <a:off x="5391150" y="4171950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75806" name="Text Box 96"/>
          <p:cNvSpPr txBox="1">
            <a:spLocks noChangeArrowheads="1"/>
          </p:cNvSpPr>
          <p:nvPr/>
        </p:nvSpPr>
        <p:spPr bwMode="auto">
          <a:xfrm>
            <a:off x="5391150" y="3200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21.1</a:t>
            </a:r>
          </a:p>
        </p:txBody>
      </p:sp>
      <p:sp>
        <p:nvSpPr>
          <p:cNvPr id="75807" name="Text Box 97"/>
          <p:cNvSpPr txBox="1">
            <a:spLocks noChangeArrowheads="1"/>
          </p:cNvSpPr>
          <p:nvPr/>
        </p:nvSpPr>
        <p:spPr bwMode="auto">
          <a:xfrm>
            <a:off x="5391150" y="3548063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11.23</a:t>
            </a:r>
          </a:p>
        </p:txBody>
      </p:sp>
      <p:sp>
        <p:nvSpPr>
          <p:cNvPr id="75808" name="Text Box 98"/>
          <p:cNvSpPr txBox="1">
            <a:spLocks noChangeArrowheads="1"/>
          </p:cNvSpPr>
          <p:nvPr/>
        </p:nvSpPr>
        <p:spPr bwMode="auto">
          <a:xfrm>
            <a:off x="5391150" y="391636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75809" name="Text Box 99"/>
          <p:cNvSpPr txBox="1">
            <a:spLocks noChangeArrowheads="1"/>
          </p:cNvSpPr>
          <p:nvPr/>
        </p:nvSpPr>
        <p:spPr bwMode="auto">
          <a:xfrm>
            <a:off x="5391150" y="39798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810" name="Text Box 100"/>
          <p:cNvSpPr txBox="1">
            <a:spLocks noChangeArrowheads="1"/>
          </p:cNvSpPr>
          <p:nvPr/>
        </p:nvSpPr>
        <p:spPr bwMode="auto">
          <a:xfrm>
            <a:off x="5391150" y="5864225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75811" name="Text Box 101"/>
          <p:cNvSpPr txBox="1">
            <a:spLocks noChangeArrowheads="1"/>
          </p:cNvSpPr>
          <p:nvPr/>
        </p:nvSpPr>
        <p:spPr bwMode="auto">
          <a:xfrm>
            <a:off x="5391150" y="604361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 flipH="1">
            <a:off x="5176838" y="3941763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 flipH="1">
            <a:off x="5176838" y="2538413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5176838" y="6265863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75815" name="Group 105"/>
          <p:cNvGrpSpPr>
            <a:grpSpLocks/>
          </p:cNvGrpSpPr>
          <p:nvPr/>
        </p:nvGrpSpPr>
        <p:grpSpPr bwMode="auto">
          <a:xfrm>
            <a:off x="1179513" y="4670425"/>
            <a:ext cx="219075" cy="1590675"/>
            <a:chOff x="5580" y="3247"/>
            <a:chExt cx="138" cy="1002"/>
          </a:xfrm>
        </p:grpSpPr>
        <p:sp>
          <p:nvSpPr>
            <p:cNvPr id="75880" name="AutoShape 106"/>
            <p:cNvSpPr>
              <a:spLocks noChangeArrowheads="1"/>
            </p:cNvSpPr>
            <p:nvPr/>
          </p:nvSpPr>
          <p:spPr bwMode="auto">
            <a:xfrm>
              <a:off x="5580" y="3247"/>
              <a:ext cx="136" cy="163"/>
            </a:xfrm>
            <a:prstGeom prst="roundRect">
              <a:avLst>
                <a:gd name="adj" fmla="val 26042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81" name="AutoShape 107"/>
            <p:cNvSpPr>
              <a:spLocks noChangeArrowheads="1"/>
            </p:cNvSpPr>
            <p:nvPr/>
          </p:nvSpPr>
          <p:spPr bwMode="auto">
            <a:xfrm>
              <a:off x="5580" y="3577"/>
              <a:ext cx="136" cy="420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82" name="AutoShape 108" descr="20%"/>
            <p:cNvSpPr>
              <a:spLocks noChangeArrowheads="1"/>
            </p:cNvSpPr>
            <p:nvPr/>
          </p:nvSpPr>
          <p:spPr bwMode="auto">
            <a:xfrm rot="-5400000">
              <a:off x="5631" y="3524"/>
              <a:ext cx="35" cy="138"/>
            </a:xfrm>
            <a:prstGeom prst="flowChartDelay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83" name="AutoShape 109" descr="20%"/>
            <p:cNvSpPr>
              <a:spLocks noChangeArrowheads="1"/>
            </p:cNvSpPr>
            <p:nvPr/>
          </p:nvSpPr>
          <p:spPr bwMode="auto">
            <a:xfrm>
              <a:off x="5580" y="3498"/>
              <a:ext cx="136" cy="72"/>
            </a:xfrm>
            <a:prstGeom prst="roundRect">
              <a:avLst>
                <a:gd name="adj" fmla="val 50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84" name="Rectangle 110"/>
            <p:cNvSpPr>
              <a:spLocks noChangeArrowheads="1"/>
            </p:cNvSpPr>
            <p:nvPr/>
          </p:nvSpPr>
          <p:spPr bwMode="auto">
            <a:xfrm>
              <a:off x="5580" y="3338"/>
              <a:ext cx="136" cy="2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85" name="AutoShape 111" descr="20%"/>
            <p:cNvSpPr>
              <a:spLocks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86" name="Rectangle 112"/>
            <p:cNvSpPr>
              <a:spLocks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87" name="Rectangle 113"/>
            <p:cNvSpPr>
              <a:spLocks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88" name="Rectangle 114"/>
            <p:cNvSpPr>
              <a:spLocks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5816" name="Group 115"/>
          <p:cNvGrpSpPr>
            <a:grpSpLocks/>
          </p:cNvGrpSpPr>
          <p:nvPr/>
        </p:nvGrpSpPr>
        <p:grpSpPr bwMode="auto">
          <a:xfrm>
            <a:off x="1901825" y="2532063"/>
            <a:ext cx="215900" cy="3729037"/>
            <a:chOff x="5339" y="1900"/>
            <a:chExt cx="136" cy="2349"/>
          </a:xfrm>
        </p:grpSpPr>
        <p:sp>
          <p:nvSpPr>
            <p:cNvPr id="75863" name="AutoShape 116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64" name="AutoShape 117"/>
            <p:cNvSpPr>
              <a:spLocks noChangeArrowheads="1"/>
            </p:cNvSpPr>
            <p:nvPr/>
          </p:nvSpPr>
          <p:spPr bwMode="auto">
            <a:xfrm>
              <a:off x="5340" y="2787"/>
              <a:ext cx="135" cy="1462"/>
            </a:xfrm>
            <a:prstGeom prst="roundRect">
              <a:avLst>
                <a:gd name="adj" fmla="val 2604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75865" name="Group 118"/>
            <p:cNvGrpSpPr>
              <a:grpSpLocks/>
            </p:cNvGrpSpPr>
            <p:nvPr/>
          </p:nvGrpSpPr>
          <p:grpSpPr bwMode="auto">
            <a:xfrm>
              <a:off x="5340" y="2751"/>
              <a:ext cx="135" cy="68"/>
              <a:chOff x="6214" y="11"/>
              <a:chExt cx="204" cy="76"/>
            </a:xfrm>
          </p:grpSpPr>
          <p:sp>
            <p:nvSpPr>
              <p:cNvPr id="75878" name="AutoShape 119" descr="右上がり対角線 (太)"/>
              <p:cNvSpPr>
                <a:spLocks noChangeArrowheads="1"/>
              </p:cNvSpPr>
              <p:nvPr/>
            </p:nvSpPr>
            <p:spPr bwMode="auto">
              <a:xfrm rot="5400000" flipV="1">
                <a:off x="6296" y="-71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5879" name="AutoShape 120" descr="右上がり対角線 (太)"/>
              <p:cNvSpPr>
                <a:spLocks noChangeArrowheads="1"/>
              </p:cNvSpPr>
              <p:nvPr/>
            </p:nvSpPr>
            <p:spPr bwMode="auto">
              <a:xfrm rot="-5400000">
                <a:off x="6296" y="-34"/>
                <a:ext cx="39" cy="204"/>
              </a:xfrm>
              <a:prstGeom prst="flowChartDelay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75866" name="Rectangle 121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67" name="Rectangle 122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68" name="Rectangle 123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69" name="Rectangle 124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70" name="Rectangle 125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71" name="Rectangle 126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72" name="Rectangle 127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73" name="Rectangle 128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74" name="Rectangle 129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75" name="Rectangle 130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76" name="Rectangle 131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77" name="Rectangle 132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5817" name="Group 133"/>
          <p:cNvGrpSpPr>
            <a:grpSpLocks/>
          </p:cNvGrpSpPr>
          <p:nvPr/>
        </p:nvGrpSpPr>
        <p:grpSpPr bwMode="auto">
          <a:xfrm>
            <a:off x="3160713" y="4673600"/>
            <a:ext cx="215900" cy="1587500"/>
            <a:chOff x="5580" y="3249"/>
            <a:chExt cx="136" cy="1000"/>
          </a:xfrm>
        </p:grpSpPr>
        <p:sp>
          <p:nvSpPr>
            <p:cNvPr id="75854" name="AutoShape 134"/>
            <p:cNvSpPr>
              <a:spLocks noChangeArrowheads="1"/>
            </p:cNvSpPr>
            <p:nvPr/>
          </p:nvSpPr>
          <p:spPr bwMode="auto">
            <a:xfrm>
              <a:off x="5580" y="3249"/>
              <a:ext cx="136" cy="1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5" name="AutoShape 135"/>
            <p:cNvSpPr>
              <a:spLocks noChangeArrowheads="1"/>
            </p:cNvSpPr>
            <p:nvPr/>
          </p:nvSpPr>
          <p:spPr bwMode="auto">
            <a:xfrm>
              <a:off x="5580" y="3580"/>
              <a:ext cx="136" cy="41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6" name="AutoShape 136"/>
            <p:cNvSpPr>
              <a:spLocks noChangeArrowheads="1"/>
            </p:cNvSpPr>
            <p:nvPr/>
          </p:nvSpPr>
          <p:spPr bwMode="auto">
            <a:xfrm rot="-5400000">
              <a:off x="5630" y="3527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7" name="AutoShape 137"/>
            <p:cNvSpPr>
              <a:spLocks noChangeArrowheads="1"/>
            </p:cNvSpPr>
            <p:nvPr/>
          </p:nvSpPr>
          <p:spPr bwMode="auto">
            <a:xfrm>
              <a:off x="5580" y="3500"/>
              <a:ext cx="136" cy="7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8" name="Rectangle 138"/>
            <p:cNvSpPr>
              <a:spLocks noChangeArrowheads="1"/>
            </p:cNvSpPr>
            <p:nvPr/>
          </p:nvSpPr>
          <p:spPr bwMode="auto">
            <a:xfrm>
              <a:off x="5580" y="3340"/>
              <a:ext cx="136" cy="2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9" name="AutoShape 139"/>
            <p:cNvSpPr>
              <a:spLocks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60" name="Rectangle 140"/>
            <p:cNvSpPr>
              <a:spLocks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61" name="Rectangle 141"/>
            <p:cNvSpPr>
              <a:spLocks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62" name="Rectangle 142"/>
            <p:cNvSpPr>
              <a:spLocks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5818" name="Group 143"/>
          <p:cNvGrpSpPr>
            <a:grpSpLocks/>
          </p:cNvGrpSpPr>
          <p:nvPr/>
        </p:nvGrpSpPr>
        <p:grpSpPr bwMode="auto">
          <a:xfrm>
            <a:off x="3881438" y="2532063"/>
            <a:ext cx="215900" cy="3729037"/>
            <a:chOff x="5339" y="1900"/>
            <a:chExt cx="136" cy="2349"/>
          </a:xfrm>
        </p:grpSpPr>
        <p:sp>
          <p:nvSpPr>
            <p:cNvPr id="75838" name="AutoShape 144"/>
            <p:cNvSpPr>
              <a:spLocks noChangeArrowheads="1"/>
            </p:cNvSpPr>
            <p:nvPr/>
          </p:nvSpPr>
          <p:spPr bwMode="auto">
            <a:xfrm>
              <a:off x="5339" y="1900"/>
              <a:ext cx="135" cy="88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39" name="AutoShape 145"/>
            <p:cNvSpPr>
              <a:spLocks noChangeArrowheads="1"/>
            </p:cNvSpPr>
            <p:nvPr/>
          </p:nvSpPr>
          <p:spPr bwMode="auto">
            <a:xfrm>
              <a:off x="5340" y="2781"/>
              <a:ext cx="135" cy="1468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0" name="AutoShape 146"/>
            <p:cNvSpPr>
              <a:spLocks noChangeArrowheads="1"/>
            </p:cNvSpPr>
            <p:nvPr/>
          </p:nvSpPr>
          <p:spPr bwMode="auto">
            <a:xfrm rot="5400000" flipV="1">
              <a:off x="5390" y="2701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1" name="AutoShape 147"/>
            <p:cNvSpPr>
              <a:spLocks noChangeArrowheads="1"/>
            </p:cNvSpPr>
            <p:nvPr/>
          </p:nvSpPr>
          <p:spPr bwMode="auto">
            <a:xfrm rot="-5400000">
              <a:off x="5390" y="2734"/>
              <a:ext cx="35" cy="135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2" name="Rectangle 148"/>
            <p:cNvSpPr>
              <a:spLocks noChangeArrowheads="1"/>
            </p:cNvSpPr>
            <p:nvPr/>
          </p:nvSpPr>
          <p:spPr bwMode="auto">
            <a:xfrm>
              <a:off x="5340" y="2845"/>
              <a:ext cx="135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3" name="Rectangle 149"/>
            <p:cNvSpPr>
              <a:spLocks noChangeArrowheads="1"/>
            </p:cNvSpPr>
            <p:nvPr/>
          </p:nvSpPr>
          <p:spPr bwMode="auto">
            <a:xfrm>
              <a:off x="5340" y="2020"/>
              <a:ext cx="135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4" name="Rectangle 150"/>
            <p:cNvSpPr>
              <a:spLocks noChangeArrowheads="1"/>
            </p:cNvSpPr>
            <p:nvPr/>
          </p:nvSpPr>
          <p:spPr bwMode="auto">
            <a:xfrm>
              <a:off x="5340" y="2214"/>
              <a:ext cx="135" cy="9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5" name="Rectangle 151"/>
            <p:cNvSpPr>
              <a:spLocks noChangeArrowheads="1"/>
            </p:cNvSpPr>
            <p:nvPr/>
          </p:nvSpPr>
          <p:spPr bwMode="auto">
            <a:xfrm>
              <a:off x="5339" y="2338"/>
              <a:ext cx="135" cy="9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6" name="Rectangle 152"/>
            <p:cNvSpPr>
              <a:spLocks noChangeArrowheads="1"/>
            </p:cNvSpPr>
            <p:nvPr/>
          </p:nvSpPr>
          <p:spPr bwMode="auto">
            <a:xfrm>
              <a:off x="5340" y="2520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7" name="Rectangle 153"/>
            <p:cNvSpPr>
              <a:spLocks noChangeArrowheads="1"/>
            </p:cNvSpPr>
            <p:nvPr/>
          </p:nvSpPr>
          <p:spPr bwMode="auto">
            <a:xfrm>
              <a:off x="5340" y="2658"/>
              <a:ext cx="135" cy="4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8" name="Rectangle 154"/>
            <p:cNvSpPr>
              <a:spLocks noChangeArrowheads="1"/>
            </p:cNvSpPr>
            <p:nvPr/>
          </p:nvSpPr>
          <p:spPr bwMode="auto">
            <a:xfrm>
              <a:off x="5339" y="3113"/>
              <a:ext cx="135" cy="9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49" name="Rectangle 155"/>
            <p:cNvSpPr>
              <a:spLocks noChangeArrowheads="1"/>
            </p:cNvSpPr>
            <p:nvPr/>
          </p:nvSpPr>
          <p:spPr bwMode="auto">
            <a:xfrm>
              <a:off x="5340" y="3249"/>
              <a:ext cx="135" cy="16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0" name="Rectangle 156"/>
            <p:cNvSpPr>
              <a:spLocks noChangeArrowheads="1"/>
            </p:cNvSpPr>
            <p:nvPr/>
          </p:nvSpPr>
          <p:spPr bwMode="auto">
            <a:xfrm>
              <a:off x="5339" y="3468"/>
              <a:ext cx="135" cy="1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1" name="Rectangle 157"/>
            <p:cNvSpPr>
              <a:spLocks noChangeArrowheads="1"/>
            </p:cNvSpPr>
            <p:nvPr/>
          </p:nvSpPr>
          <p:spPr bwMode="auto">
            <a:xfrm>
              <a:off x="5339" y="3538"/>
              <a:ext cx="135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2" name="Rectangle 158"/>
            <p:cNvSpPr>
              <a:spLocks noChangeArrowheads="1"/>
            </p:cNvSpPr>
            <p:nvPr/>
          </p:nvSpPr>
          <p:spPr bwMode="auto">
            <a:xfrm>
              <a:off x="5340" y="3725"/>
              <a:ext cx="135" cy="1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853" name="Rectangle 159"/>
            <p:cNvSpPr>
              <a:spLocks noChangeArrowheads="1"/>
            </p:cNvSpPr>
            <p:nvPr/>
          </p:nvSpPr>
          <p:spPr bwMode="auto">
            <a:xfrm>
              <a:off x="5340" y="3994"/>
              <a:ext cx="135" cy="13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5819" name="Text Box 160"/>
          <p:cNvSpPr txBox="1">
            <a:spLocks noChangeArrowheads="1"/>
          </p:cNvSpPr>
          <p:nvPr/>
        </p:nvSpPr>
        <p:spPr bwMode="auto">
          <a:xfrm>
            <a:off x="676275" y="4875213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75820" name="Text Box 161"/>
          <p:cNvSpPr txBox="1">
            <a:spLocks noChangeArrowheads="1"/>
          </p:cNvSpPr>
          <p:nvPr/>
        </p:nvSpPr>
        <p:spPr bwMode="auto">
          <a:xfrm>
            <a:off x="676275" y="5548313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11.23</a:t>
            </a:r>
          </a:p>
        </p:txBody>
      </p:sp>
      <p:sp>
        <p:nvSpPr>
          <p:cNvPr id="75821" name="Text Box 162"/>
          <p:cNvSpPr txBox="1">
            <a:spLocks noChangeArrowheads="1"/>
          </p:cNvSpPr>
          <p:nvPr/>
        </p:nvSpPr>
        <p:spPr bwMode="auto">
          <a:xfrm>
            <a:off x="387350" y="4775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</a:p>
        </p:txBody>
      </p:sp>
      <p:sp>
        <p:nvSpPr>
          <p:cNvPr id="75822" name="Text Box 163"/>
          <p:cNvSpPr txBox="1">
            <a:spLocks noChangeArrowheads="1"/>
          </p:cNvSpPr>
          <p:nvPr/>
        </p:nvSpPr>
        <p:spPr bwMode="auto">
          <a:xfrm>
            <a:off x="387350" y="55705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75823" name="Text Box 164"/>
          <p:cNvSpPr txBox="1">
            <a:spLocks noChangeArrowheads="1"/>
          </p:cNvSpPr>
          <p:nvPr/>
        </p:nvSpPr>
        <p:spPr bwMode="auto">
          <a:xfrm>
            <a:off x="676275" y="5170488"/>
            <a:ext cx="469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11.21</a:t>
            </a:r>
          </a:p>
        </p:txBody>
      </p:sp>
      <p:sp>
        <p:nvSpPr>
          <p:cNvPr id="75824" name="Text Box 165"/>
          <p:cNvSpPr txBox="1">
            <a:spLocks noChangeArrowheads="1"/>
          </p:cNvSpPr>
          <p:nvPr/>
        </p:nvSpPr>
        <p:spPr bwMode="auto">
          <a:xfrm>
            <a:off x="676275" y="5859463"/>
            <a:ext cx="311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5825" name="Text Box 166"/>
          <p:cNvSpPr txBox="1">
            <a:spLocks noChangeArrowheads="1"/>
          </p:cNvSpPr>
          <p:nvPr/>
        </p:nvSpPr>
        <p:spPr bwMode="auto">
          <a:xfrm>
            <a:off x="676275" y="5030788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75826" name="Text Box 167"/>
          <p:cNvSpPr txBox="1">
            <a:spLocks noChangeArrowheads="1"/>
          </p:cNvSpPr>
          <p:nvPr/>
        </p:nvSpPr>
        <p:spPr bwMode="auto">
          <a:xfrm>
            <a:off x="676275" y="5105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75827" name="Text Box 168"/>
          <p:cNvSpPr txBox="1">
            <a:spLocks noChangeArrowheads="1"/>
          </p:cNvSpPr>
          <p:nvPr/>
        </p:nvSpPr>
        <p:spPr bwMode="auto">
          <a:xfrm>
            <a:off x="676275" y="46355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75828" name="Text Box 169"/>
          <p:cNvSpPr txBox="1">
            <a:spLocks noChangeArrowheads="1"/>
          </p:cNvSpPr>
          <p:nvPr/>
        </p:nvSpPr>
        <p:spPr bwMode="auto">
          <a:xfrm>
            <a:off x="676275" y="5356225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11.222</a:t>
            </a:r>
          </a:p>
        </p:txBody>
      </p:sp>
      <p:sp>
        <p:nvSpPr>
          <p:cNvPr id="75829" name="Text Box 170"/>
          <p:cNvSpPr txBox="1">
            <a:spLocks noChangeArrowheads="1"/>
          </p:cNvSpPr>
          <p:nvPr/>
        </p:nvSpPr>
        <p:spPr bwMode="auto">
          <a:xfrm>
            <a:off x="676275" y="5451475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11.223</a:t>
            </a:r>
          </a:p>
        </p:txBody>
      </p:sp>
      <p:sp>
        <p:nvSpPr>
          <p:cNvPr id="75830" name="Text Box 171"/>
          <p:cNvSpPr txBox="1">
            <a:spLocks noChangeArrowheads="1"/>
          </p:cNvSpPr>
          <p:nvPr/>
        </p:nvSpPr>
        <p:spPr bwMode="auto">
          <a:xfrm>
            <a:off x="676275" y="5248275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11.221</a:t>
            </a:r>
          </a:p>
        </p:txBody>
      </p:sp>
      <p:sp>
        <p:nvSpPr>
          <p:cNvPr id="75831" name="Line 172"/>
          <p:cNvSpPr>
            <a:spLocks noChangeShapeType="1"/>
          </p:cNvSpPr>
          <p:nvPr/>
        </p:nvSpPr>
        <p:spPr bwMode="auto">
          <a:xfrm flipH="1">
            <a:off x="461963" y="5189538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5832" name="Line 173"/>
          <p:cNvSpPr>
            <a:spLocks noChangeShapeType="1"/>
          </p:cNvSpPr>
          <p:nvPr/>
        </p:nvSpPr>
        <p:spPr bwMode="auto">
          <a:xfrm flipH="1">
            <a:off x="461963" y="4670425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5833" name="Line 174"/>
          <p:cNvSpPr>
            <a:spLocks noChangeShapeType="1"/>
          </p:cNvSpPr>
          <p:nvPr/>
        </p:nvSpPr>
        <p:spPr bwMode="auto">
          <a:xfrm flipH="1">
            <a:off x="461963" y="6261100"/>
            <a:ext cx="7921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5834" name="Text Box 175"/>
          <p:cNvSpPr txBox="1">
            <a:spLocks noChangeArrowheads="1"/>
          </p:cNvSpPr>
          <p:nvPr/>
        </p:nvSpPr>
        <p:spPr bwMode="auto">
          <a:xfrm>
            <a:off x="327025" y="1760538"/>
            <a:ext cx="454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男性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染色体　＋　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染色体</a:t>
            </a:r>
          </a:p>
        </p:txBody>
      </p:sp>
      <p:sp>
        <p:nvSpPr>
          <p:cNvPr id="75835" name="Text Box 176"/>
          <p:cNvSpPr txBox="1">
            <a:spLocks noChangeArrowheads="1"/>
          </p:cNvSpPr>
          <p:nvPr/>
        </p:nvSpPr>
        <p:spPr bwMode="auto">
          <a:xfrm>
            <a:off x="5421313" y="1754188"/>
            <a:ext cx="3567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X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染色体 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 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２本</a:t>
            </a:r>
          </a:p>
        </p:txBody>
      </p:sp>
      <p:sp>
        <p:nvSpPr>
          <p:cNvPr id="75836" name="Text Box 177"/>
          <p:cNvSpPr txBox="1">
            <a:spLocks noChangeArrowheads="1"/>
          </p:cNvSpPr>
          <p:nvPr/>
        </p:nvSpPr>
        <p:spPr bwMode="auto">
          <a:xfrm>
            <a:off x="53975" y="142875"/>
            <a:ext cx="901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AutoNum type="arabicPeriod"/>
              <a:defRPr kumimoji="1" sz="3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AutoNum type="circleNumDbPlain"/>
              <a:defRPr kumimoji="1" sz="28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AutoNum type="alphaLcPeriod"/>
              <a:defRPr kumimoji="1" sz="2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romanLcPeriod"/>
              <a:defRPr kumimoji="1" sz="20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000" b="1" i="0" u="none" strike="noStrike" kern="120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837" name="Rectangle 17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660066"/>
                </a:solidFill>
              </a:rPr>
              <a:t>男性と女性の性染色体構成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31999FC-9305-4A1F-A684-2A053F1699B6}"/>
              </a:ext>
            </a:extLst>
          </p:cNvPr>
          <p:cNvGrpSpPr/>
          <p:nvPr/>
        </p:nvGrpSpPr>
        <p:grpSpPr>
          <a:xfrm>
            <a:off x="6392938" y="2510993"/>
            <a:ext cx="542925" cy="4095750"/>
            <a:chOff x="2768600" y="2511425"/>
            <a:chExt cx="542925" cy="4095750"/>
          </a:xfrm>
        </p:grpSpPr>
        <p:grpSp>
          <p:nvGrpSpPr>
            <p:cNvPr id="198" name="Group 20">
              <a:extLst>
                <a:ext uri="{FF2B5EF4-FFF2-40B4-BE49-F238E27FC236}">
                  <a16:creationId xmlns:a16="http://schemas.microsoft.com/office/drawing/2014/main" id="{B453B2C7-C364-420B-9D9A-83AF6013F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4500" y="2536825"/>
              <a:ext cx="215900" cy="3729038"/>
              <a:chOff x="5339" y="1900"/>
              <a:chExt cx="136" cy="2349"/>
            </a:xfrm>
          </p:grpSpPr>
          <p:sp>
            <p:nvSpPr>
              <p:cNvPr id="199" name="AutoShape 21">
                <a:extLst>
                  <a:ext uri="{FF2B5EF4-FFF2-40B4-BE49-F238E27FC236}">
                    <a16:creationId xmlns:a16="http://schemas.microsoft.com/office/drawing/2014/main" id="{A6094006-C9A8-4191-9E0C-DA10B3F68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1900"/>
                <a:ext cx="135" cy="883"/>
              </a:xfrm>
              <a:prstGeom prst="roundRect">
                <a:avLst>
                  <a:gd name="adj" fmla="val 26042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0" name="AutoShape 22">
                <a:extLst>
                  <a:ext uri="{FF2B5EF4-FFF2-40B4-BE49-F238E27FC236}">
                    <a16:creationId xmlns:a16="http://schemas.microsoft.com/office/drawing/2014/main" id="{A9A48A9F-263B-4FC7-85A4-D91090A3F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787"/>
                <a:ext cx="135" cy="1462"/>
              </a:xfrm>
              <a:prstGeom prst="roundRect">
                <a:avLst>
                  <a:gd name="adj" fmla="val 26042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01" name="Group 23">
                <a:extLst>
                  <a:ext uri="{FF2B5EF4-FFF2-40B4-BE49-F238E27FC236}">
                    <a16:creationId xmlns:a16="http://schemas.microsoft.com/office/drawing/2014/main" id="{6DB81A50-C3BA-4865-8A21-CD043B960C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40" y="2751"/>
                <a:ext cx="135" cy="68"/>
                <a:chOff x="6214" y="11"/>
                <a:chExt cx="204" cy="76"/>
              </a:xfrm>
            </p:grpSpPr>
            <p:sp>
              <p:nvSpPr>
                <p:cNvPr id="214" name="AutoShape 24" descr="右上がり対角線 (太)">
                  <a:extLst>
                    <a:ext uri="{FF2B5EF4-FFF2-40B4-BE49-F238E27FC236}">
                      <a16:creationId xmlns:a16="http://schemas.microsoft.com/office/drawing/2014/main" id="{A1EEEC58-0118-4D97-AD9D-5B15292B2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V="1">
                  <a:off x="6296" y="-71"/>
                  <a:ext cx="39" cy="204"/>
                </a:xfrm>
                <a:prstGeom prst="flowChartDelay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AutoNum type="arabicPeriod"/>
                    <a:defRPr kumimoji="1" sz="32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AutoNum type="circleNumDbPlain"/>
                    <a:defRPr kumimoji="1" sz="28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AutoNum type="alphaLcPeriod"/>
                    <a:defRPr kumimoji="1" sz="24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15" name="AutoShape 25" descr="右上がり対角線 (太)">
                  <a:extLst>
                    <a:ext uri="{FF2B5EF4-FFF2-40B4-BE49-F238E27FC236}">
                      <a16:creationId xmlns:a16="http://schemas.microsoft.com/office/drawing/2014/main" id="{CF5A7FB8-85E0-4D86-95A5-46F41BB91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296" y="-34"/>
                  <a:ext cx="39" cy="204"/>
                </a:xfrm>
                <a:prstGeom prst="flowChartDelay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AutoNum type="arabicPeriod"/>
                    <a:defRPr kumimoji="1" sz="32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AutoNum type="circleNumDbPlain"/>
                    <a:defRPr kumimoji="1" sz="28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AutoNum type="alphaLcPeriod"/>
                    <a:defRPr kumimoji="1" sz="24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AutoNum type="romanLcPeriod"/>
                    <a:defRPr kumimoji="1" sz="2000">
                      <a:solidFill>
                        <a:schemeClr val="tx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202" name="Rectangle 26">
                <a:extLst>
                  <a:ext uri="{FF2B5EF4-FFF2-40B4-BE49-F238E27FC236}">
                    <a16:creationId xmlns:a16="http://schemas.microsoft.com/office/drawing/2014/main" id="{678475B2-D9A6-4D6B-B67C-35EA5F878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845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3" name="Rectangle 27">
                <a:extLst>
                  <a:ext uri="{FF2B5EF4-FFF2-40B4-BE49-F238E27FC236}">
                    <a16:creationId xmlns:a16="http://schemas.microsoft.com/office/drawing/2014/main" id="{12646C1A-B1D2-4814-93CB-76562268F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020"/>
                <a:ext cx="135" cy="5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4" name="Rectangle 28">
                <a:extLst>
                  <a:ext uri="{FF2B5EF4-FFF2-40B4-BE49-F238E27FC236}">
                    <a16:creationId xmlns:a16="http://schemas.microsoft.com/office/drawing/2014/main" id="{F3BF6E13-CFE4-4CDA-871A-E4AB5E182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214"/>
                <a:ext cx="135" cy="9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5" name="Rectangle 29">
                <a:extLst>
                  <a:ext uri="{FF2B5EF4-FFF2-40B4-BE49-F238E27FC236}">
                    <a16:creationId xmlns:a16="http://schemas.microsoft.com/office/drawing/2014/main" id="{E963AF5B-7D1D-40B4-8772-6285BB67B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2338"/>
                <a:ext cx="135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6" name="Rectangle 30">
                <a:extLst>
                  <a:ext uri="{FF2B5EF4-FFF2-40B4-BE49-F238E27FC236}">
                    <a16:creationId xmlns:a16="http://schemas.microsoft.com/office/drawing/2014/main" id="{DD5F81FF-9137-4ABF-BF4F-6C9FE593D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520"/>
                <a:ext cx="135" cy="4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7" name="Rectangle 31">
                <a:extLst>
                  <a:ext uri="{FF2B5EF4-FFF2-40B4-BE49-F238E27FC236}">
                    <a16:creationId xmlns:a16="http://schemas.microsoft.com/office/drawing/2014/main" id="{57C914F3-FE0B-4297-ACFD-23AD84921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658"/>
                <a:ext cx="135" cy="4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8" name="Rectangle 32">
                <a:extLst>
                  <a:ext uri="{FF2B5EF4-FFF2-40B4-BE49-F238E27FC236}">
                    <a16:creationId xmlns:a16="http://schemas.microsoft.com/office/drawing/2014/main" id="{C38B7D70-85C7-451C-8482-54A82BBC1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3113"/>
                <a:ext cx="135" cy="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09" name="Rectangle 33">
                <a:extLst>
                  <a:ext uri="{FF2B5EF4-FFF2-40B4-BE49-F238E27FC236}">
                    <a16:creationId xmlns:a16="http://schemas.microsoft.com/office/drawing/2014/main" id="{A46A78AE-81E1-4F11-8B66-46CBECC18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3249"/>
                <a:ext cx="135" cy="163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0" name="Rectangle 34">
                <a:extLst>
                  <a:ext uri="{FF2B5EF4-FFF2-40B4-BE49-F238E27FC236}">
                    <a16:creationId xmlns:a16="http://schemas.microsoft.com/office/drawing/2014/main" id="{D43876C3-C1DB-461B-8E64-B60E30E93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3468"/>
                <a:ext cx="135" cy="1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1" name="Rectangle 35">
                <a:extLst>
                  <a:ext uri="{FF2B5EF4-FFF2-40B4-BE49-F238E27FC236}">
                    <a16:creationId xmlns:a16="http://schemas.microsoft.com/office/drawing/2014/main" id="{1A864FD9-326D-4094-BD32-A5869BAB3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3538"/>
                <a:ext cx="135" cy="9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2" name="Rectangle 36">
                <a:extLst>
                  <a:ext uri="{FF2B5EF4-FFF2-40B4-BE49-F238E27FC236}">
                    <a16:creationId xmlns:a16="http://schemas.microsoft.com/office/drawing/2014/main" id="{6AE2C86C-6B8F-4281-AF6D-DE2C03251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3725"/>
                <a:ext cx="135" cy="1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13" name="Rectangle 37">
                <a:extLst>
                  <a:ext uri="{FF2B5EF4-FFF2-40B4-BE49-F238E27FC236}">
                    <a16:creationId xmlns:a16="http://schemas.microsoft.com/office/drawing/2014/main" id="{D4697B22-3745-419E-BDE8-534C1AF55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3994"/>
                <a:ext cx="135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16" name="Rectangle 112">
              <a:extLst>
                <a:ext uri="{FF2B5EF4-FFF2-40B4-BE49-F238E27FC236}">
                  <a16:creationId xmlns:a16="http://schemas.microsoft.com/office/drawing/2014/main" id="{7353A8D8-7476-45DF-BB4A-E7D096648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600" y="2511425"/>
              <a:ext cx="504825" cy="142875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7" name="Rectangle 113">
              <a:extLst>
                <a:ext uri="{FF2B5EF4-FFF2-40B4-BE49-F238E27FC236}">
                  <a16:creationId xmlns:a16="http://schemas.microsoft.com/office/drawing/2014/main" id="{96C8388E-2926-45A9-88E2-3C966A31F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700" y="3944938"/>
              <a:ext cx="504825" cy="266223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14EC2BC-5A72-475D-BA21-6FF01FADAA85}"/>
              </a:ext>
            </a:extLst>
          </p:cNvPr>
          <p:cNvGrpSpPr/>
          <p:nvPr/>
        </p:nvGrpSpPr>
        <p:grpSpPr>
          <a:xfrm>
            <a:off x="8407383" y="2510333"/>
            <a:ext cx="542925" cy="4095750"/>
            <a:chOff x="4368800" y="2505075"/>
            <a:chExt cx="542925" cy="4095750"/>
          </a:xfrm>
        </p:grpSpPr>
        <p:grpSp>
          <p:nvGrpSpPr>
            <p:cNvPr id="219" name="Group 55">
              <a:extLst>
                <a:ext uri="{FF2B5EF4-FFF2-40B4-BE49-F238E27FC236}">
                  <a16:creationId xmlns:a16="http://schemas.microsoft.com/office/drawing/2014/main" id="{D2009FE8-E6A6-453D-AC7C-819ADDC00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1200" y="2536825"/>
              <a:ext cx="215900" cy="3729038"/>
              <a:chOff x="5339" y="1900"/>
              <a:chExt cx="136" cy="2349"/>
            </a:xfrm>
          </p:grpSpPr>
          <p:sp>
            <p:nvSpPr>
              <p:cNvPr id="220" name="AutoShape 56">
                <a:extLst>
                  <a:ext uri="{FF2B5EF4-FFF2-40B4-BE49-F238E27FC236}">
                    <a16:creationId xmlns:a16="http://schemas.microsoft.com/office/drawing/2014/main" id="{06A6399B-2454-47FD-8038-E160BC443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1900"/>
                <a:ext cx="135" cy="883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1" name="AutoShape 57">
                <a:extLst>
                  <a:ext uri="{FF2B5EF4-FFF2-40B4-BE49-F238E27FC236}">
                    <a16:creationId xmlns:a16="http://schemas.microsoft.com/office/drawing/2014/main" id="{F3441628-4A45-40A3-9C82-69B07115D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781"/>
                <a:ext cx="135" cy="1468"/>
              </a:xfrm>
              <a:prstGeom prst="roundRect">
                <a:avLst>
                  <a:gd name="adj" fmla="val 26042"/>
                </a:avLst>
              </a:prstGeom>
              <a:gradFill rotWithShape="1">
                <a:gsLst>
                  <a:gs pos="0">
                    <a:srgbClr val="6600CC"/>
                  </a:gs>
                  <a:gs pos="50000">
                    <a:srgbClr val="FFFFFF"/>
                  </a:gs>
                  <a:gs pos="100000">
                    <a:srgbClr val="6600C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2" name="AutoShape 58">
                <a:extLst>
                  <a:ext uri="{FF2B5EF4-FFF2-40B4-BE49-F238E27FC236}">
                    <a16:creationId xmlns:a16="http://schemas.microsoft.com/office/drawing/2014/main" id="{C1EFFB50-3185-48F5-B12D-6ED87937A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5390" y="2701"/>
                <a:ext cx="35" cy="135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3" name="AutoShape 59">
                <a:extLst>
                  <a:ext uri="{FF2B5EF4-FFF2-40B4-BE49-F238E27FC236}">
                    <a16:creationId xmlns:a16="http://schemas.microsoft.com/office/drawing/2014/main" id="{76A3B008-A979-4A2E-B3F0-83BFCAD39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390" y="2734"/>
                <a:ext cx="35" cy="135"/>
              </a:xfrm>
              <a:prstGeom prst="flowChartDelay">
                <a:avLst/>
              </a:prstGeom>
              <a:gradFill rotWithShape="0">
                <a:gsLst>
                  <a:gs pos="0">
                    <a:srgbClr val="660066"/>
                  </a:gs>
                  <a:gs pos="50000">
                    <a:srgbClr val="CC00CC"/>
                  </a:gs>
                  <a:gs pos="100000">
                    <a:srgbClr val="660066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4" name="Rectangle 60">
                <a:extLst>
                  <a:ext uri="{FF2B5EF4-FFF2-40B4-BE49-F238E27FC236}">
                    <a16:creationId xmlns:a16="http://schemas.microsoft.com/office/drawing/2014/main" id="{3ADE6F36-9E17-44DC-AB03-65E440726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845"/>
                <a:ext cx="135" cy="5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5" name="Rectangle 61">
                <a:extLst>
                  <a:ext uri="{FF2B5EF4-FFF2-40B4-BE49-F238E27FC236}">
                    <a16:creationId xmlns:a16="http://schemas.microsoft.com/office/drawing/2014/main" id="{DA1EAFD2-E4C4-4D52-891F-895C3D195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020"/>
                <a:ext cx="135" cy="51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6" name="Rectangle 62">
                <a:extLst>
                  <a:ext uri="{FF2B5EF4-FFF2-40B4-BE49-F238E27FC236}">
                    <a16:creationId xmlns:a16="http://schemas.microsoft.com/office/drawing/2014/main" id="{EE3A4551-3826-4AC9-8E3F-EC560DEDC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214"/>
                <a:ext cx="135" cy="93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7" name="Rectangle 63">
                <a:extLst>
                  <a:ext uri="{FF2B5EF4-FFF2-40B4-BE49-F238E27FC236}">
                    <a16:creationId xmlns:a16="http://schemas.microsoft.com/office/drawing/2014/main" id="{AC6F94DD-3D7C-4800-8A1E-475503A55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2338"/>
                <a:ext cx="135" cy="9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8" name="Rectangle 64">
                <a:extLst>
                  <a:ext uri="{FF2B5EF4-FFF2-40B4-BE49-F238E27FC236}">
                    <a16:creationId xmlns:a16="http://schemas.microsoft.com/office/drawing/2014/main" id="{458C82A0-29AB-470E-95D9-204B36B52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520"/>
                <a:ext cx="135" cy="4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29" name="Rectangle 65">
                <a:extLst>
                  <a:ext uri="{FF2B5EF4-FFF2-40B4-BE49-F238E27FC236}">
                    <a16:creationId xmlns:a16="http://schemas.microsoft.com/office/drawing/2014/main" id="{A0DFB7BF-9062-46E6-8856-30BB1A52E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2658"/>
                <a:ext cx="135" cy="4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0" name="Rectangle 66">
                <a:extLst>
                  <a:ext uri="{FF2B5EF4-FFF2-40B4-BE49-F238E27FC236}">
                    <a16:creationId xmlns:a16="http://schemas.microsoft.com/office/drawing/2014/main" id="{11D61BE4-D6FD-42DF-8D48-B98BD5E6E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3113"/>
                <a:ext cx="135" cy="98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1" name="Rectangle 67">
                <a:extLst>
                  <a:ext uri="{FF2B5EF4-FFF2-40B4-BE49-F238E27FC236}">
                    <a16:creationId xmlns:a16="http://schemas.microsoft.com/office/drawing/2014/main" id="{CE97754A-55E1-4BA5-9241-C9B615F0B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3249"/>
                <a:ext cx="135" cy="163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2" name="Rectangle 68">
                <a:extLst>
                  <a:ext uri="{FF2B5EF4-FFF2-40B4-BE49-F238E27FC236}">
                    <a16:creationId xmlns:a16="http://schemas.microsoft.com/office/drawing/2014/main" id="{54DE350A-A036-4B9C-9B10-97FF4D157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3468"/>
                <a:ext cx="135" cy="14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3" name="Rectangle 69">
                <a:extLst>
                  <a:ext uri="{FF2B5EF4-FFF2-40B4-BE49-F238E27FC236}">
                    <a16:creationId xmlns:a16="http://schemas.microsoft.com/office/drawing/2014/main" id="{3D085B6B-695B-4870-818E-D275877E9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" y="3538"/>
                <a:ext cx="135" cy="95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4" name="Rectangle 70">
                <a:extLst>
                  <a:ext uri="{FF2B5EF4-FFF2-40B4-BE49-F238E27FC236}">
                    <a16:creationId xmlns:a16="http://schemas.microsoft.com/office/drawing/2014/main" id="{F4C22047-D2BA-44C5-ACE0-FD31D14E4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3725"/>
                <a:ext cx="135" cy="140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5" name="Rectangle 71">
                <a:extLst>
                  <a:ext uri="{FF2B5EF4-FFF2-40B4-BE49-F238E27FC236}">
                    <a16:creationId xmlns:a16="http://schemas.microsoft.com/office/drawing/2014/main" id="{8BE318AF-8C14-4D67-99F7-333F53564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0" y="3994"/>
                <a:ext cx="135" cy="136"/>
              </a:xfrm>
              <a:prstGeom prst="rect">
                <a:avLst/>
              </a:prstGeom>
              <a:gradFill rotWithShape="1">
                <a:gsLst>
                  <a:gs pos="0">
                    <a:srgbClr val="1E003C"/>
                  </a:gs>
                  <a:gs pos="50000">
                    <a:srgbClr val="6600CC"/>
                  </a:gs>
                  <a:gs pos="100000">
                    <a:srgbClr val="1E003C"/>
                  </a:gs>
                </a:gsLst>
                <a:lin ang="0" scaled="1"/>
              </a:gradFill>
              <a:ln w="12700">
                <a:solidFill>
                  <a:srgbClr val="1E003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AutoNum type="arabicPeriod"/>
                  <a:defRPr kumimoji="1" sz="32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AutoNum type="circleNumDbPlain"/>
                  <a:defRPr kumimoji="1" sz="28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AutoNum type="alphaLcPeriod"/>
                  <a:defRPr kumimoji="1" sz="24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AutoNum type="romanLcPeriod"/>
                  <a:defRPr kumimoji="1" sz="200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36" name="Rectangle 110">
              <a:extLst>
                <a:ext uri="{FF2B5EF4-FFF2-40B4-BE49-F238E27FC236}">
                  <a16:creationId xmlns:a16="http://schemas.microsoft.com/office/drawing/2014/main" id="{69AAF3FE-8244-4807-A8E8-278A173C1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800" y="2505075"/>
              <a:ext cx="504825" cy="142875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37" name="Rectangle 111">
              <a:extLst>
                <a:ext uri="{FF2B5EF4-FFF2-40B4-BE49-F238E27FC236}">
                  <a16:creationId xmlns:a16="http://schemas.microsoft.com/office/drawing/2014/main" id="{4D75F466-FD92-4245-AFA2-CB53554CA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900" y="3938588"/>
              <a:ext cx="504825" cy="266223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AutoNum type="arabicPeriod"/>
                <a:defRPr kumimoji="1" sz="3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AutoNum type="circleNumDbPlain"/>
                <a:defRPr kumimoji="1" sz="28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AutoNum type="alphaLcPeriod"/>
                <a:defRPr kumimoji="1" sz="24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AutoNum type="romanLcPeriod"/>
                <a:defRPr kumimoji="1" sz="20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6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性染色体の数的変化</a:t>
            </a:r>
            <a:endParaRPr lang="ja-JP" alt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47100" cy="5638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女性正常性染色体構成 </a:t>
            </a:r>
            <a:r>
              <a:rPr lang="en-US" altLang="ja-JP" dirty="0">
                <a:latin typeface="HG丸ｺﾞｼｯｸM-PRO" panose="020F0600000000000000" pitchFamily="50" charset="-128"/>
              </a:rPr>
              <a:t>X</a:t>
            </a:r>
            <a:r>
              <a:rPr lang="ja-JP" altLang="en-US" dirty="0">
                <a:latin typeface="HG丸ｺﾞｼｯｸM-PRO" panose="020F0600000000000000" pitchFamily="50" charset="-128"/>
              </a:rPr>
              <a:t>＋</a:t>
            </a:r>
            <a:r>
              <a:rPr lang="en-US" altLang="ja-JP" dirty="0">
                <a:latin typeface="HG丸ｺﾞｼｯｸM-PRO" panose="020F0600000000000000" pitchFamily="50" charset="-128"/>
              </a:rPr>
              <a:t>X</a:t>
            </a:r>
            <a:r>
              <a:rPr lang="ja-JP" altLang="en-US" dirty="0">
                <a:latin typeface="HG丸ｺﾞｼｯｸM-PRO" panose="020F0600000000000000" pitchFamily="50" charset="-128"/>
              </a:rPr>
              <a:t>　</a:t>
            </a:r>
            <a:r>
              <a:rPr lang="en-US" altLang="ja-JP" dirty="0">
                <a:latin typeface="HG丸ｺﾞｼｯｸM-PRO" panose="020F0600000000000000" pitchFamily="50" charset="-128"/>
              </a:rPr>
              <a:t>46,XX </a:t>
            </a:r>
            <a:r>
              <a:rPr lang="ja-JP" altLang="en-US" dirty="0">
                <a:latin typeface="HG丸ｺﾞｼｯｸM-PRO" panose="020F0600000000000000" pitchFamily="50" charset="-128"/>
              </a:rPr>
              <a:t>と表記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1200" dirty="0">
              <a:latin typeface="HG丸ｺﾞｼｯｸM-PRO" panose="020F0600000000000000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dirty="0">
                <a:latin typeface="HG丸ｺﾞｼｯｸM-PRO" panose="020F0600000000000000" pitchFamily="50" charset="-128"/>
              </a:rPr>
              <a:t>X</a:t>
            </a:r>
            <a:r>
              <a:rPr lang="ja-JP" altLang="en-US" dirty="0">
                <a:latin typeface="HG丸ｺﾞｼｯｸM-PRO" panose="020F0600000000000000" pitchFamily="50" charset="-128"/>
              </a:rPr>
              <a:t>染色体が１本のみ→</a:t>
            </a:r>
            <a:r>
              <a:rPr lang="en-US" altLang="ja-JP" dirty="0">
                <a:latin typeface="HG丸ｺﾞｼｯｸM-PRO" panose="020F0600000000000000" pitchFamily="50" charset="-128"/>
              </a:rPr>
              <a:t>Turner</a:t>
            </a:r>
            <a:r>
              <a:rPr lang="ja-JP" altLang="en-US" dirty="0">
                <a:latin typeface="HG丸ｺﾞｼｯｸM-PRO" panose="020F0600000000000000" pitchFamily="50" charset="-128"/>
              </a:rPr>
              <a:t>女性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	</a:t>
            </a:r>
            <a:r>
              <a:rPr lang="en-US" altLang="ja-JP" dirty="0">
                <a:latin typeface="HG丸ｺﾞｼｯｸM-PRO" panose="020F0600000000000000" pitchFamily="50" charset="-128"/>
              </a:rPr>
              <a:t>45,X </a:t>
            </a:r>
            <a:r>
              <a:rPr lang="ja-JP" altLang="en-US" dirty="0">
                <a:latin typeface="HG丸ｺﾞｼｯｸM-PRO" panose="020F0600000000000000" pitchFamily="50" charset="-128"/>
              </a:rPr>
              <a:t>と表記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2400" dirty="0">
              <a:latin typeface="HG丸ｺﾞｼｯｸM-PRO" panose="020F0600000000000000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男性正常性染色体構成 </a:t>
            </a:r>
            <a:r>
              <a:rPr lang="en-US" altLang="ja-JP" dirty="0">
                <a:latin typeface="HG丸ｺﾞｼｯｸM-PRO" panose="020F0600000000000000" pitchFamily="50" charset="-128"/>
              </a:rPr>
              <a:t>X</a:t>
            </a:r>
            <a:r>
              <a:rPr lang="ja-JP" altLang="en-US" dirty="0">
                <a:latin typeface="HG丸ｺﾞｼｯｸM-PRO" panose="020F0600000000000000" pitchFamily="50" charset="-128"/>
              </a:rPr>
              <a:t>＋</a:t>
            </a:r>
            <a:r>
              <a:rPr lang="en-US" altLang="ja-JP" dirty="0">
                <a:latin typeface="HG丸ｺﾞｼｯｸM-PRO" panose="020F0600000000000000" pitchFamily="50" charset="-128"/>
              </a:rPr>
              <a:t>Y</a:t>
            </a:r>
            <a:r>
              <a:rPr lang="ja-JP" altLang="en-US" dirty="0">
                <a:latin typeface="HG丸ｺﾞｼｯｸM-PRO" panose="020F0600000000000000" pitchFamily="50" charset="-128"/>
              </a:rPr>
              <a:t>　</a:t>
            </a:r>
            <a:r>
              <a:rPr lang="en-US" altLang="ja-JP" dirty="0">
                <a:latin typeface="HG丸ｺﾞｼｯｸM-PRO" panose="020F0600000000000000" pitchFamily="50" charset="-128"/>
              </a:rPr>
              <a:t>46,XY </a:t>
            </a:r>
            <a:r>
              <a:rPr lang="ja-JP" altLang="en-US" dirty="0">
                <a:latin typeface="HG丸ｺﾞｼｯｸM-PRO" panose="020F0600000000000000" pitchFamily="50" charset="-128"/>
              </a:rPr>
              <a:t>と表記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1200" dirty="0">
              <a:latin typeface="HG丸ｺﾞｼｯｸM-PRO" panose="020F0600000000000000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dirty="0">
                <a:latin typeface="HG丸ｺﾞｼｯｸM-PRO" panose="020F0600000000000000" pitchFamily="50" charset="-128"/>
              </a:rPr>
              <a:t>X</a:t>
            </a:r>
            <a:r>
              <a:rPr lang="ja-JP" altLang="en-US" dirty="0">
                <a:latin typeface="HG丸ｺﾞｼｯｸM-PRO" panose="020F0600000000000000" pitchFamily="50" charset="-128"/>
              </a:rPr>
              <a:t>染色体が２本＋</a:t>
            </a:r>
            <a:r>
              <a:rPr lang="en-US" altLang="ja-JP" dirty="0">
                <a:latin typeface="HG丸ｺﾞｼｯｸM-PRO" panose="020F0600000000000000" pitchFamily="50" charset="-128"/>
              </a:rPr>
              <a:t>Y</a:t>
            </a:r>
            <a:r>
              <a:rPr lang="ja-JP" altLang="en-US" dirty="0">
                <a:latin typeface="HG丸ｺﾞｼｯｸM-PRO" panose="020F0600000000000000" pitchFamily="50" charset="-128"/>
              </a:rPr>
              <a:t>染色体→</a:t>
            </a:r>
            <a:r>
              <a:rPr lang="en-US" altLang="ja-JP" dirty="0">
                <a:latin typeface="HG丸ｺﾞｼｯｸM-PRO" panose="020F0600000000000000" pitchFamily="50" charset="-128"/>
              </a:rPr>
              <a:t>Klinefelter</a:t>
            </a:r>
            <a:r>
              <a:rPr lang="ja-JP" altLang="en-US" dirty="0">
                <a:latin typeface="HG丸ｺﾞｼｯｸM-PRO" panose="020F0600000000000000" pitchFamily="50" charset="-128"/>
              </a:rPr>
              <a:t>男性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dirty="0">
                <a:latin typeface="HG丸ｺﾞｼｯｸM-PRO" panose="020F0600000000000000" pitchFamily="50" charset="-128"/>
              </a:rPr>
              <a:t>	</a:t>
            </a:r>
            <a:r>
              <a:rPr lang="en-US" altLang="ja-JP" dirty="0">
                <a:latin typeface="HG丸ｺﾞｼｯｸM-PRO" panose="020F0600000000000000" pitchFamily="50" charset="-128"/>
              </a:rPr>
              <a:t>47,XXY </a:t>
            </a:r>
            <a:r>
              <a:rPr lang="ja-JP" altLang="en-US" dirty="0">
                <a:latin typeface="HG丸ｺﾞｼｯｸM-PRO" panose="020F0600000000000000" pitchFamily="50" charset="-128"/>
              </a:rPr>
              <a:t>と表記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2400" dirty="0">
              <a:latin typeface="HG丸ｺﾞｼｯｸM-PRO" panose="020F0600000000000000" pitchFamily="50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b="1" dirty="0">
                <a:solidFill>
                  <a:srgbClr val="FF0066"/>
                </a:solidFill>
                <a:latin typeface="HG丸ｺﾞｼｯｸM-PRO" panose="020F0600000000000000" pitchFamily="50" charset="-128"/>
              </a:rPr>
              <a:t>X</a:t>
            </a:r>
            <a:r>
              <a:rPr lang="ja-JP" altLang="en-US" b="1" dirty="0">
                <a:solidFill>
                  <a:srgbClr val="FF0066"/>
                </a:solidFill>
                <a:latin typeface="HG丸ｺﾞｼｯｸM-PRO" panose="020F0600000000000000" pitchFamily="50" charset="-128"/>
              </a:rPr>
              <a:t>染色体が何本あっても，</a:t>
            </a:r>
            <a:r>
              <a:rPr lang="en-US" altLang="ja-JP" b="1" dirty="0">
                <a:solidFill>
                  <a:srgbClr val="FF0066"/>
                </a:solidFill>
                <a:latin typeface="HG丸ｺﾞｼｯｸM-PRO" panose="020F0600000000000000" pitchFamily="50" charset="-128"/>
              </a:rPr>
              <a:t>Y</a:t>
            </a:r>
            <a:r>
              <a:rPr lang="ja-JP" altLang="en-US" b="1" dirty="0">
                <a:solidFill>
                  <a:srgbClr val="FF0066"/>
                </a:solidFill>
                <a:latin typeface="HG丸ｺﾞｼｯｸM-PRO" panose="020F0600000000000000" pitchFamily="50" charset="-128"/>
              </a:rPr>
              <a:t>染色体が最低１本あれば表現型（外性器など）は男性となる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b="0" dirty="0">
                <a:latin typeface="Trebuchet MS" panose="020B0603020202020204" pitchFamily="34" charset="0"/>
              </a:rPr>
              <a:t>Turner</a:t>
            </a:r>
            <a:r>
              <a:rPr lang="ja-JP" altLang="en-US" dirty="0"/>
              <a:t>女性</a:t>
            </a: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5334000" y="2755900"/>
            <a:ext cx="1066800" cy="111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05" name="Oval 2"/>
          <p:cNvSpPr>
            <a:spLocks noChangeAspect="1" noChangeArrowheads="1"/>
          </p:cNvSpPr>
          <p:nvPr/>
        </p:nvSpPr>
        <p:spPr bwMode="auto">
          <a:xfrm>
            <a:off x="465138" y="2108200"/>
            <a:ext cx="3600450" cy="3598863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2406" name="Group 2"/>
          <p:cNvGrpSpPr>
            <a:grpSpLocks/>
          </p:cNvGrpSpPr>
          <p:nvPr/>
        </p:nvGrpSpPr>
        <p:grpSpPr bwMode="auto">
          <a:xfrm>
            <a:off x="1262063" y="2563813"/>
            <a:ext cx="107950" cy="2622550"/>
            <a:chOff x="45" y="119"/>
            <a:chExt cx="136" cy="4130"/>
          </a:xfrm>
        </p:grpSpPr>
        <p:sp>
          <p:nvSpPr>
            <p:cNvPr id="102511" name="AutoShape 3"/>
            <p:cNvSpPr>
              <a:spLocks noChangeArrowheads="1"/>
            </p:cNvSpPr>
            <p:nvPr/>
          </p:nvSpPr>
          <p:spPr bwMode="auto">
            <a:xfrm>
              <a:off x="45" y="119"/>
              <a:ext cx="136" cy="20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2" name="Rectangle 4"/>
            <p:cNvSpPr>
              <a:spLocks noChangeArrowheads="1"/>
            </p:cNvSpPr>
            <p:nvPr/>
          </p:nvSpPr>
          <p:spPr bwMode="auto">
            <a:xfrm>
              <a:off x="45" y="247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3" name="Rectangle 5"/>
            <p:cNvSpPr>
              <a:spLocks noChangeArrowheads="1"/>
            </p:cNvSpPr>
            <p:nvPr/>
          </p:nvSpPr>
          <p:spPr bwMode="auto">
            <a:xfrm>
              <a:off x="45" y="474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4" name="Rectangle 6"/>
            <p:cNvSpPr>
              <a:spLocks noChangeArrowheads="1"/>
            </p:cNvSpPr>
            <p:nvPr/>
          </p:nvSpPr>
          <p:spPr bwMode="auto">
            <a:xfrm>
              <a:off x="45" y="622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5" name="Rectangle 7"/>
            <p:cNvSpPr>
              <a:spLocks noChangeArrowheads="1"/>
            </p:cNvSpPr>
            <p:nvPr/>
          </p:nvSpPr>
          <p:spPr bwMode="auto">
            <a:xfrm>
              <a:off x="45" y="72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6" name="Rectangle 8"/>
            <p:cNvSpPr>
              <a:spLocks noChangeArrowheads="1"/>
            </p:cNvSpPr>
            <p:nvPr/>
          </p:nvSpPr>
          <p:spPr bwMode="auto">
            <a:xfrm flipV="1">
              <a:off x="45" y="901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7" name="Rectangle 9"/>
            <p:cNvSpPr>
              <a:spLocks noChangeArrowheads="1"/>
            </p:cNvSpPr>
            <p:nvPr/>
          </p:nvSpPr>
          <p:spPr bwMode="auto">
            <a:xfrm>
              <a:off x="45" y="966"/>
              <a:ext cx="136" cy="1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8" name="Rectangle 10"/>
            <p:cNvSpPr>
              <a:spLocks noChangeArrowheads="1"/>
            </p:cNvSpPr>
            <p:nvPr/>
          </p:nvSpPr>
          <p:spPr bwMode="auto">
            <a:xfrm>
              <a:off x="45" y="1126"/>
              <a:ext cx="136" cy="2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9" name="Rectangle 11"/>
            <p:cNvSpPr>
              <a:spLocks noChangeArrowheads="1"/>
            </p:cNvSpPr>
            <p:nvPr/>
          </p:nvSpPr>
          <p:spPr bwMode="auto">
            <a:xfrm>
              <a:off x="45" y="1479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0" name="Rectangle 12"/>
            <p:cNvSpPr>
              <a:spLocks noChangeArrowheads="1"/>
            </p:cNvSpPr>
            <p:nvPr/>
          </p:nvSpPr>
          <p:spPr bwMode="auto">
            <a:xfrm>
              <a:off x="45" y="1613"/>
              <a:ext cx="136" cy="2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1" name="Rectangle 13"/>
            <p:cNvSpPr>
              <a:spLocks noChangeArrowheads="1"/>
            </p:cNvSpPr>
            <p:nvPr/>
          </p:nvSpPr>
          <p:spPr bwMode="auto">
            <a:xfrm>
              <a:off x="45" y="1961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2" name="Rectangle 14"/>
            <p:cNvSpPr>
              <a:spLocks noChangeArrowheads="1"/>
            </p:cNvSpPr>
            <p:nvPr/>
          </p:nvSpPr>
          <p:spPr bwMode="auto">
            <a:xfrm>
              <a:off x="45" y="2069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3" name="AutoShape 15"/>
            <p:cNvSpPr>
              <a:spLocks noChangeArrowheads="1"/>
            </p:cNvSpPr>
            <p:nvPr/>
          </p:nvSpPr>
          <p:spPr bwMode="auto">
            <a:xfrm>
              <a:off x="45" y="2155"/>
              <a:ext cx="136" cy="209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4" name="Rectangle 16"/>
            <p:cNvSpPr>
              <a:spLocks noChangeArrowheads="1"/>
            </p:cNvSpPr>
            <p:nvPr/>
          </p:nvSpPr>
          <p:spPr bwMode="auto">
            <a:xfrm>
              <a:off x="45" y="2189"/>
              <a:ext cx="136" cy="30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5" name="Rectangle 17"/>
            <p:cNvSpPr>
              <a:spLocks noChangeArrowheads="1"/>
            </p:cNvSpPr>
            <p:nvPr/>
          </p:nvSpPr>
          <p:spPr bwMode="auto">
            <a:xfrm>
              <a:off x="45" y="2555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6" name="Rectangle 18"/>
            <p:cNvSpPr>
              <a:spLocks noChangeArrowheads="1"/>
            </p:cNvSpPr>
            <p:nvPr/>
          </p:nvSpPr>
          <p:spPr bwMode="auto">
            <a:xfrm>
              <a:off x="45" y="2684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7" name="Rectangle 19"/>
            <p:cNvSpPr>
              <a:spLocks noChangeArrowheads="1"/>
            </p:cNvSpPr>
            <p:nvPr/>
          </p:nvSpPr>
          <p:spPr bwMode="auto">
            <a:xfrm>
              <a:off x="45" y="290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8" name="Rectangle 20"/>
            <p:cNvSpPr>
              <a:spLocks noChangeArrowheads="1"/>
            </p:cNvSpPr>
            <p:nvPr/>
          </p:nvSpPr>
          <p:spPr bwMode="auto">
            <a:xfrm>
              <a:off x="45" y="3128"/>
              <a:ext cx="136" cy="3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29" name="Rectangle 21"/>
            <p:cNvSpPr>
              <a:spLocks noChangeArrowheads="1"/>
            </p:cNvSpPr>
            <p:nvPr/>
          </p:nvSpPr>
          <p:spPr bwMode="auto">
            <a:xfrm>
              <a:off x="45" y="3651"/>
              <a:ext cx="136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30" name="Rectangle 22"/>
            <p:cNvSpPr>
              <a:spLocks noChangeArrowheads="1"/>
            </p:cNvSpPr>
            <p:nvPr/>
          </p:nvSpPr>
          <p:spPr bwMode="auto">
            <a:xfrm>
              <a:off x="45" y="3750"/>
              <a:ext cx="136" cy="16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31" name="Rectangle 23"/>
            <p:cNvSpPr>
              <a:spLocks noChangeArrowheads="1"/>
            </p:cNvSpPr>
            <p:nvPr/>
          </p:nvSpPr>
          <p:spPr bwMode="auto">
            <a:xfrm>
              <a:off x="45" y="4002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32" name="Rectangle 24"/>
            <p:cNvSpPr>
              <a:spLocks noChangeArrowheads="1"/>
            </p:cNvSpPr>
            <p:nvPr/>
          </p:nvSpPr>
          <p:spPr bwMode="auto">
            <a:xfrm>
              <a:off x="45" y="4057"/>
              <a:ext cx="136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33" name="AutoShape 25"/>
            <p:cNvSpPr>
              <a:spLocks noChangeArrowheads="1"/>
            </p:cNvSpPr>
            <p:nvPr/>
          </p:nvSpPr>
          <p:spPr bwMode="auto">
            <a:xfrm rot="5400000" flipV="1">
              <a:off x="94" y="206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34" name="AutoShape 26"/>
            <p:cNvSpPr>
              <a:spLocks noChangeArrowheads="1"/>
            </p:cNvSpPr>
            <p:nvPr/>
          </p:nvSpPr>
          <p:spPr bwMode="auto">
            <a:xfrm rot="-5400000">
              <a:off x="94" y="210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2407" name="Text Box 378"/>
          <p:cNvSpPr txBox="1">
            <a:spLocks noChangeArrowheads="1"/>
          </p:cNvSpPr>
          <p:nvPr/>
        </p:nvSpPr>
        <p:spPr bwMode="auto">
          <a:xfrm>
            <a:off x="1252538" y="51498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02408" name="Group 402"/>
          <p:cNvGrpSpPr>
            <a:grpSpLocks/>
          </p:cNvGrpSpPr>
          <p:nvPr/>
        </p:nvGrpSpPr>
        <p:grpSpPr bwMode="auto">
          <a:xfrm>
            <a:off x="1449388" y="2563813"/>
            <a:ext cx="107950" cy="2622550"/>
            <a:chOff x="45" y="119"/>
            <a:chExt cx="136" cy="4130"/>
          </a:xfrm>
        </p:grpSpPr>
        <p:sp>
          <p:nvSpPr>
            <p:cNvPr id="102487" name="AutoShape 403"/>
            <p:cNvSpPr>
              <a:spLocks noChangeArrowheads="1"/>
            </p:cNvSpPr>
            <p:nvPr/>
          </p:nvSpPr>
          <p:spPr bwMode="auto">
            <a:xfrm>
              <a:off x="45" y="119"/>
              <a:ext cx="136" cy="20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88" name="Rectangle 404"/>
            <p:cNvSpPr>
              <a:spLocks noChangeArrowheads="1"/>
            </p:cNvSpPr>
            <p:nvPr/>
          </p:nvSpPr>
          <p:spPr bwMode="auto">
            <a:xfrm>
              <a:off x="45" y="247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89" name="Rectangle 405"/>
            <p:cNvSpPr>
              <a:spLocks noChangeArrowheads="1"/>
            </p:cNvSpPr>
            <p:nvPr/>
          </p:nvSpPr>
          <p:spPr bwMode="auto">
            <a:xfrm>
              <a:off x="45" y="474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0" name="Rectangle 406"/>
            <p:cNvSpPr>
              <a:spLocks noChangeArrowheads="1"/>
            </p:cNvSpPr>
            <p:nvPr/>
          </p:nvSpPr>
          <p:spPr bwMode="auto">
            <a:xfrm>
              <a:off x="45" y="622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1" name="Rectangle 407"/>
            <p:cNvSpPr>
              <a:spLocks noChangeArrowheads="1"/>
            </p:cNvSpPr>
            <p:nvPr/>
          </p:nvSpPr>
          <p:spPr bwMode="auto">
            <a:xfrm>
              <a:off x="45" y="72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2" name="Rectangle 408"/>
            <p:cNvSpPr>
              <a:spLocks noChangeArrowheads="1"/>
            </p:cNvSpPr>
            <p:nvPr/>
          </p:nvSpPr>
          <p:spPr bwMode="auto">
            <a:xfrm flipV="1">
              <a:off x="45" y="901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3" name="Rectangle 409"/>
            <p:cNvSpPr>
              <a:spLocks noChangeArrowheads="1"/>
            </p:cNvSpPr>
            <p:nvPr/>
          </p:nvSpPr>
          <p:spPr bwMode="auto">
            <a:xfrm>
              <a:off x="45" y="966"/>
              <a:ext cx="136" cy="1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4" name="Rectangle 410"/>
            <p:cNvSpPr>
              <a:spLocks noChangeArrowheads="1"/>
            </p:cNvSpPr>
            <p:nvPr/>
          </p:nvSpPr>
          <p:spPr bwMode="auto">
            <a:xfrm>
              <a:off x="45" y="1126"/>
              <a:ext cx="136" cy="2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5" name="Rectangle 411"/>
            <p:cNvSpPr>
              <a:spLocks noChangeArrowheads="1"/>
            </p:cNvSpPr>
            <p:nvPr/>
          </p:nvSpPr>
          <p:spPr bwMode="auto">
            <a:xfrm>
              <a:off x="45" y="1479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6" name="Rectangle 412"/>
            <p:cNvSpPr>
              <a:spLocks noChangeArrowheads="1"/>
            </p:cNvSpPr>
            <p:nvPr/>
          </p:nvSpPr>
          <p:spPr bwMode="auto">
            <a:xfrm>
              <a:off x="45" y="1613"/>
              <a:ext cx="136" cy="2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7" name="Rectangle 413"/>
            <p:cNvSpPr>
              <a:spLocks noChangeArrowheads="1"/>
            </p:cNvSpPr>
            <p:nvPr/>
          </p:nvSpPr>
          <p:spPr bwMode="auto">
            <a:xfrm>
              <a:off x="45" y="1961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8" name="Rectangle 414"/>
            <p:cNvSpPr>
              <a:spLocks noChangeArrowheads="1"/>
            </p:cNvSpPr>
            <p:nvPr/>
          </p:nvSpPr>
          <p:spPr bwMode="auto">
            <a:xfrm>
              <a:off x="45" y="2069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499" name="AutoShape 415"/>
            <p:cNvSpPr>
              <a:spLocks noChangeArrowheads="1"/>
            </p:cNvSpPr>
            <p:nvPr/>
          </p:nvSpPr>
          <p:spPr bwMode="auto">
            <a:xfrm>
              <a:off x="45" y="2155"/>
              <a:ext cx="136" cy="209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0" name="Rectangle 416"/>
            <p:cNvSpPr>
              <a:spLocks noChangeArrowheads="1"/>
            </p:cNvSpPr>
            <p:nvPr/>
          </p:nvSpPr>
          <p:spPr bwMode="auto">
            <a:xfrm>
              <a:off x="45" y="2189"/>
              <a:ext cx="136" cy="30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1" name="Rectangle 417"/>
            <p:cNvSpPr>
              <a:spLocks noChangeArrowheads="1"/>
            </p:cNvSpPr>
            <p:nvPr/>
          </p:nvSpPr>
          <p:spPr bwMode="auto">
            <a:xfrm>
              <a:off x="45" y="2555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2" name="Rectangle 418"/>
            <p:cNvSpPr>
              <a:spLocks noChangeArrowheads="1"/>
            </p:cNvSpPr>
            <p:nvPr/>
          </p:nvSpPr>
          <p:spPr bwMode="auto">
            <a:xfrm>
              <a:off x="45" y="2684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3" name="Rectangle 419"/>
            <p:cNvSpPr>
              <a:spLocks noChangeArrowheads="1"/>
            </p:cNvSpPr>
            <p:nvPr/>
          </p:nvSpPr>
          <p:spPr bwMode="auto">
            <a:xfrm>
              <a:off x="45" y="290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4" name="Rectangle 420"/>
            <p:cNvSpPr>
              <a:spLocks noChangeArrowheads="1"/>
            </p:cNvSpPr>
            <p:nvPr/>
          </p:nvSpPr>
          <p:spPr bwMode="auto">
            <a:xfrm>
              <a:off x="45" y="3128"/>
              <a:ext cx="136" cy="3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5" name="Rectangle 421"/>
            <p:cNvSpPr>
              <a:spLocks noChangeArrowheads="1"/>
            </p:cNvSpPr>
            <p:nvPr/>
          </p:nvSpPr>
          <p:spPr bwMode="auto">
            <a:xfrm>
              <a:off x="45" y="3651"/>
              <a:ext cx="136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6" name="Rectangle 422"/>
            <p:cNvSpPr>
              <a:spLocks noChangeArrowheads="1"/>
            </p:cNvSpPr>
            <p:nvPr/>
          </p:nvSpPr>
          <p:spPr bwMode="auto">
            <a:xfrm>
              <a:off x="45" y="3750"/>
              <a:ext cx="136" cy="16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7" name="Rectangle 423"/>
            <p:cNvSpPr>
              <a:spLocks noChangeArrowheads="1"/>
            </p:cNvSpPr>
            <p:nvPr/>
          </p:nvSpPr>
          <p:spPr bwMode="auto">
            <a:xfrm>
              <a:off x="45" y="4002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8" name="Rectangle 424"/>
            <p:cNvSpPr>
              <a:spLocks noChangeArrowheads="1"/>
            </p:cNvSpPr>
            <p:nvPr/>
          </p:nvSpPr>
          <p:spPr bwMode="auto">
            <a:xfrm>
              <a:off x="45" y="4057"/>
              <a:ext cx="136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09" name="AutoShape 425"/>
            <p:cNvSpPr>
              <a:spLocks noChangeArrowheads="1"/>
            </p:cNvSpPr>
            <p:nvPr/>
          </p:nvSpPr>
          <p:spPr bwMode="auto">
            <a:xfrm rot="5400000" flipV="1">
              <a:off x="94" y="206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510" name="AutoShape 426"/>
            <p:cNvSpPr>
              <a:spLocks noChangeArrowheads="1"/>
            </p:cNvSpPr>
            <p:nvPr/>
          </p:nvSpPr>
          <p:spPr bwMode="auto">
            <a:xfrm rot="-5400000">
              <a:off x="94" y="210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2409" name="AutoShape 339"/>
          <p:cNvSpPr>
            <a:spLocks noChangeArrowheads="1"/>
          </p:cNvSpPr>
          <p:nvPr/>
        </p:nvSpPr>
        <p:spPr bwMode="auto">
          <a:xfrm>
            <a:off x="1900238" y="4789488"/>
            <a:ext cx="107950" cy="88900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0" name="AutoShape 340"/>
          <p:cNvSpPr>
            <a:spLocks noChangeArrowheads="1"/>
          </p:cNvSpPr>
          <p:nvPr/>
        </p:nvSpPr>
        <p:spPr bwMode="auto">
          <a:xfrm>
            <a:off x="1900238" y="4875213"/>
            <a:ext cx="107950" cy="311150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1" name="AutoShape 341"/>
          <p:cNvSpPr>
            <a:spLocks noChangeArrowheads="1"/>
          </p:cNvSpPr>
          <p:nvPr/>
        </p:nvSpPr>
        <p:spPr bwMode="auto">
          <a:xfrm rot="5400000" flipV="1">
            <a:off x="1943100" y="4811713"/>
            <a:ext cx="22225" cy="107950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2" name="AutoShape 342"/>
          <p:cNvSpPr>
            <a:spLocks noChangeArrowheads="1"/>
          </p:cNvSpPr>
          <p:nvPr/>
        </p:nvSpPr>
        <p:spPr bwMode="auto">
          <a:xfrm rot="-5400000">
            <a:off x="1943100" y="4832351"/>
            <a:ext cx="22225" cy="107950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3" name="AutoShape 343"/>
          <p:cNvSpPr>
            <a:spLocks noChangeArrowheads="1"/>
          </p:cNvSpPr>
          <p:nvPr/>
        </p:nvSpPr>
        <p:spPr bwMode="auto">
          <a:xfrm>
            <a:off x="1900238" y="4697413"/>
            <a:ext cx="107950" cy="444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4" name="Line 344"/>
          <p:cNvSpPr>
            <a:spLocks noChangeShapeType="1"/>
          </p:cNvSpPr>
          <p:nvPr/>
        </p:nvSpPr>
        <p:spPr bwMode="auto">
          <a:xfrm>
            <a:off x="1912938" y="4773613"/>
            <a:ext cx="84137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5" name="Line 345"/>
          <p:cNvSpPr>
            <a:spLocks noChangeShapeType="1"/>
          </p:cNvSpPr>
          <p:nvPr/>
        </p:nvSpPr>
        <p:spPr bwMode="auto">
          <a:xfrm>
            <a:off x="1912938" y="4757738"/>
            <a:ext cx="84137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6" name="Rectangle 346"/>
          <p:cNvSpPr>
            <a:spLocks noChangeArrowheads="1"/>
          </p:cNvSpPr>
          <p:nvPr/>
        </p:nvSpPr>
        <p:spPr bwMode="auto">
          <a:xfrm>
            <a:off x="1900238" y="4929188"/>
            <a:ext cx="107950" cy="984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7" name="Rectangle 347"/>
          <p:cNvSpPr>
            <a:spLocks noChangeArrowheads="1"/>
          </p:cNvSpPr>
          <p:nvPr/>
        </p:nvSpPr>
        <p:spPr bwMode="auto">
          <a:xfrm>
            <a:off x="1900238" y="5108575"/>
            <a:ext cx="107950" cy="23813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8" name="AutoShape 349"/>
          <p:cNvSpPr>
            <a:spLocks noChangeArrowheads="1"/>
          </p:cNvSpPr>
          <p:nvPr/>
        </p:nvSpPr>
        <p:spPr bwMode="auto">
          <a:xfrm>
            <a:off x="2325688" y="4762500"/>
            <a:ext cx="107950" cy="85725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19" name="AutoShape 350"/>
          <p:cNvSpPr>
            <a:spLocks noChangeArrowheads="1"/>
          </p:cNvSpPr>
          <p:nvPr/>
        </p:nvSpPr>
        <p:spPr bwMode="auto">
          <a:xfrm>
            <a:off x="2327275" y="4668838"/>
            <a:ext cx="106363" cy="444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0" name="Line 351"/>
          <p:cNvSpPr>
            <a:spLocks noChangeShapeType="1"/>
          </p:cNvSpPr>
          <p:nvPr/>
        </p:nvSpPr>
        <p:spPr bwMode="auto">
          <a:xfrm>
            <a:off x="2336800" y="4745038"/>
            <a:ext cx="84138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1" name="Line 352"/>
          <p:cNvSpPr>
            <a:spLocks noChangeShapeType="1"/>
          </p:cNvSpPr>
          <p:nvPr/>
        </p:nvSpPr>
        <p:spPr bwMode="auto">
          <a:xfrm>
            <a:off x="2336800" y="4725988"/>
            <a:ext cx="84138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2" name="AutoShape 353"/>
          <p:cNvSpPr>
            <a:spLocks noChangeArrowheads="1"/>
          </p:cNvSpPr>
          <p:nvPr/>
        </p:nvSpPr>
        <p:spPr bwMode="auto">
          <a:xfrm>
            <a:off x="2325688" y="4848225"/>
            <a:ext cx="107950" cy="338138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3" name="AutoShape 354"/>
          <p:cNvSpPr>
            <a:spLocks noChangeArrowheads="1"/>
          </p:cNvSpPr>
          <p:nvPr/>
        </p:nvSpPr>
        <p:spPr bwMode="auto">
          <a:xfrm rot="5400000" flipV="1">
            <a:off x="2369344" y="4783931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4" name="AutoShape 355"/>
          <p:cNvSpPr>
            <a:spLocks noChangeArrowheads="1"/>
          </p:cNvSpPr>
          <p:nvPr/>
        </p:nvSpPr>
        <p:spPr bwMode="auto">
          <a:xfrm rot="-5400000">
            <a:off x="2369344" y="4806156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5" name="Rectangle 356"/>
          <p:cNvSpPr>
            <a:spLocks noChangeArrowheads="1"/>
          </p:cNvSpPr>
          <p:nvPr/>
        </p:nvSpPr>
        <p:spPr bwMode="auto">
          <a:xfrm>
            <a:off x="2325688" y="4954588"/>
            <a:ext cx="107950" cy="2063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6" name="Rectangle 357"/>
          <p:cNvSpPr>
            <a:spLocks noChangeArrowheads="1"/>
          </p:cNvSpPr>
          <p:nvPr/>
        </p:nvSpPr>
        <p:spPr bwMode="auto">
          <a:xfrm>
            <a:off x="2325688" y="4987925"/>
            <a:ext cx="107950" cy="20638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7" name="Rectangle 358"/>
          <p:cNvSpPr>
            <a:spLocks noChangeArrowheads="1"/>
          </p:cNvSpPr>
          <p:nvPr/>
        </p:nvSpPr>
        <p:spPr bwMode="auto">
          <a:xfrm>
            <a:off x="2325688" y="5084763"/>
            <a:ext cx="107950" cy="1428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28" name="Text Box 398"/>
          <p:cNvSpPr txBox="1">
            <a:spLocks noChangeArrowheads="1"/>
          </p:cNvSpPr>
          <p:nvPr/>
        </p:nvSpPr>
        <p:spPr bwMode="auto">
          <a:xfrm>
            <a:off x="1817688" y="514985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2429" name="Text Box 399"/>
          <p:cNvSpPr txBox="1">
            <a:spLocks noChangeArrowheads="1"/>
          </p:cNvSpPr>
          <p:nvPr/>
        </p:nvSpPr>
        <p:spPr bwMode="auto">
          <a:xfrm>
            <a:off x="2184400" y="5149850"/>
            <a:ext cx="571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2430" name="AutoShape 739"/>
          <p:cNvSpPr>
            <a:spLocks noChangeArrowheads="1"/>
          </p:cNvSpPr>
          <p:nvPr/>
        </p:nvSpPr>
        <p:spPr bwMode="auto">
          <a:xfrm>
            <a:off x="2087563" y="4789488"/>
            <a:ext cx="107950" cy="88900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1" name="AutoShape 740"/>
          <p:cNvSpPr>
            <a:spLocks noChangeArrowheads="1"/>
          </p:cNvSpPr>
          <p:nvPr/>
        </p:nvSpPr>
        <p:spPr bwMode="auto">
          <a:xfrm>
            <a:off x="2087563" y="4875213"/>
            <a:ext cx="107950" cy="311150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2" name="AutoShape 741"/>
          <p:cNvSpPr>
            <a:spLocks noChangeArrowheads="1"/>
          </p:cNvSpPr>
          <p:nvPr/>
        </p:nvSpPr>
        <p:spPr bwMode="auto">
          <a:xfrm rot="5400000" flipV="1">
            <a:off x="2130425" y="4811713"/>
            <a:ext cx="22225" cy="107950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3" name="AutoShape 742"/>
          <p:cNvSpPr>
            <a:spLocks noChangeArrowheads="1"/>
          </p:cNvSpPr>
          <p:nvPr/>
        </p:nvSpPr>
        <p:spPr bwMode="auto">
          <a:xfrm rot="-5400000">
            <a:off x="2130425" y="4832351"/>
            <a:ext cx="22225" cy="107950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4" name="AutoShape 743"/>
          <p:cNvSpPr>
            <a:spLocks noChangeArrowheads="1"/>
          </p:cNvSpPr>
          <p:nvPr/>
        </p:nvSpPr>
        <p:spPr bwMode="auto">
          <a:xfrm>
            <a:off x="2087563" y="4697413"/>
            <a:ext cx="107950" cy="444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5" name="Line 744"/>
          <p:cNvSpPr>
            <a:spLocks noChangeShapeType="1"/>
          </p:cNvSpPr>
          <p:nvPr/>
        </p:nvSpPr>
        <p:spPr bwMode="auto">
          <a:xfrm>
            <a:off x="2100263" y="4773613"/>
            <a:ext cx="84137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6" name="Line 745"/>
          <p:cNvSpPr>
            <a:spLocks noChangeShapeType="1"/>
          </p:cNvSpPr>
          <p:nvPr/>
        </p:nvSpPr>
        <p:spPr bwMode="auto">
          <a:xfrm>
            <a:off x="2100263" y="4757738"/>
            <a:ext cx="84137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7" name="Rectangle 746"/>
          <p:cNvSpPr>
            <a:spLocks noChangeArrowheads="1"/>
          </p:cNvSpPr>
          <p:nvPr/>
        </p:nvSpPr>
        <p:spPr bwMode="auto">
          <a:xfrm>
            <a:off x="2087563" y="4929188"/>
            <a:ext cx="107950" cy="984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8" name="Rectangle 747"/>
          <p:cNvSpPr>
            <a:spLocks noChangeArrowheads="1"/>
          </p:cNvSpPr>
          <p:nvPr/>
        </p:nvSpPr>
        <p:spPr bwMode="auto">
          <a:xfrm>
            <a:off x="2087563" y="5108575"/>
            <a:ext cx="107950" cy="23813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39" name="AutoShape 749"/>
          <p:cNvSpPr>
            <a:spLocks noChangeArrowheads="1"/>
          </p:cNvSpPr>
          <p:nvPr/>
        </p:nvSpPr>
        <p:spPr bwMode="auto">
          <a:xfrm>
            <a:off x="2511425" y="4762500"/>
            <a:ext cx="107950" cy="85725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0" name="AutoShape 750"/>
          <p:cNvSpPr>
            <a:spLocks noChangeArrowheads="1"/>
          </p:cNvSpPr>
          <p:nvPr/>
        </p:nvSpPr>
        <p:spPr bwMode="auto">
          <a:xfrm>
            <a:off x="2514600" y="4668838"/>
            <a:ext cx="106363" cy="444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1" name="Line 751"/>
          <p:cNvSpPr>
            <a:spLocks noChangeShapeType="1"/>
          </p:cNvSpPr>
          <p:nvPr/>
        </p:nvSpPr>
        <p:spPr bwMode="auto">
          <a:xfrm>
            <a:off x="2520950" y="4745038"/>
            <a:ext cx="84138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2" name="Line 752"/>
          <p:cNvSpPr>
            <a:spLocks noChangeShapeType="1"/>
          </p:cNvSpPr>
          <p:nvPr/>
        </p:nvSpPr>
        <p:spPr bwMode="auto">
          <a:xfrm>
            <a:off x="2524125" y="4725988"/>
            <a:ext cx="84138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3" name="AutoShape 753"/>
          <p:cNvSpPr>
            <a:spLocks noChangeArrowheads="1"/>
          </p:cNvSpPr>
          <p:nvPr/>
        </p:nvSpPr>
        <p:spPr bwMode="auto">
          <a:xfrm>
            <a:off x="2511425" y="4848225"/>
            <a:ext cx="107950" cy="338138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4" name="AutoShape 754"/>
          <p:cNvSpPr>
            <a:spLocks noChangeArrowheads="1"/>
          </p:cNvSpPr>
          <p:nvPr/>
        </p:nvSpPr>
        <p:spPr bwMode="auto">
          <a:xfrm rot="5400000" flipV="1">
            <a:off x="2553494" y="4783931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5" name="AutoShape 755"/>
          <p:cNvSpPr>
            <a:spLocks noChangeArrowheads="1"/>
          </p:cNvSpPr>
          <p:nvPr/>
        </p:nvSpPr>
        <p:spPr bwMode="auto">
          <a:xfrm rot="-5400000">
            <a:off x="2553494" y="4806156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6" name="Rectangle 756"/>
          <p:cNvSpPr>
            <a:spLocks noChangeArrowheads="1"/>
          </p:cNvSpPr>
          <p:nvPr/>
        </p:nvSpPr>
        <p:spPr bwMode="auto">
          <a:xfrm>
            <a:off x="2511425" y="4954588"/>
            <a:ext cx="107950" cy="2063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7" name="Rectangle 757"/>
          <p:cNvSpPr>
            <a:spLocks noChangeArrowheads="1"/>
          </p:cNvSpPr>
          <p:nvPr/>
        </p:nvSpPr>
        <p:spPr bwMode="auto">
          <a:xfrm>
            <a:off x="2511425" y="4987925"/>
            <a:ext cx="107950" cy="20638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8" name="Rectangle 758"/>
          <p:cNvSpPr>
            <a:spLocks noChangeArrowheads="1"/>
          </p:cNvSpPr>
          <p:nvPr/>
        </p:nvSpPr>
        <p:spPr bwMode="auto">
          <a:xfrm>
            <a:off x="2511425" y="5084763"/>
            <a:ext cx="107950" cy="1428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49" name="AutoShape 360"/>
          <p:cNvSpPr>
            <a:spLocks noChangeArrowheads="1"/>
          </p:cNvSpPr>
          <p:nvPr/>
        </p:nvSpPr>
        <p:spPr bwMode="auto">
          <a:xfrm>
            <a:off x="2911475" y="3694113"/>
            <a:ext cx="107950" cy="560387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0" name="AutoShape 361"/>
          <p:cNvSpPr>
            <a:spLocks noChangeArrowheads="1"/>
          </p:cNvSpPr>
          <p:nvPr/>
        </p:nvSpPr>
        <p:spPr bwMode="auto">
          <a:xfrm>
            <a:off x="2911475" y="4254500"/>
            <a:ext cx="107950" cy="931863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1" name="AutoShape 362"/>
          <p:cNvSpPr>
            <a:spLocks noChangeArrowheads="1"/>
          </p:cNvSpPr>
          <p:nvPr/>
        </p:nvSpPr>
        <p:spPr bwMode="auto">
          <a:xfrm rot="5400000" flipV="1">
            <a:off x="2955131" y="4193382"/>
            <a:ext cx="22225" cy="106362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2" name="AutoShape 363"/>
          <p:cNvSpPr>
            <a:spLocks noChangeArrowheads="1"/>
          </p:cNvSpPr>
          <p:nvPr/>
        </p:nvSpPr>
        <p:spPr bwMode="auto">
          <a:xfrm rot="-5400000">
            <a:off x="2955131" y="4214020"/>
            <a:ext cx="22225" cy="106362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3" name="Rectangle 364"/>
          <p:cNvSpPr>
            <a:spLocks noChangeArrowheads="1"/>
          </p:cNvSpPr>
          <p:nvPr/>
        </p:nvSpPr>
        <p:spPr bwMode="auto">
          <a:xfrm>
            <a:off x="2911475" y="4294188"/>
            <a:ext cx="107950" cy="36512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4" name="Rectangle 365"/>
          <p:cNvSpPr>
            <a:spLocks noChangeArrowheads="1"/>
          </p:cNvSpPr>
          <p:nvPr/>
        </p:nvSpPr>
        <p:spPr bwMode="auto">
          <a:xfrm>
            <a:off x="2911475" y="3770313"/>
            <a:ext cx="107950" cy="31750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5" name="Rectangle 366"/>
          <p:cNvSpPr>
            <a:spLocks noChangeArrowheads="1"/>
          </p:cNvSpPr>
          <p:nvPr/>
        </p:nvSpPr>
        <p:spPr bwMode="auto">
          <a:xfrm>
            <a:off x="2911475" y="3894138"/>
            <a:ext cx="107950" cy="5873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6" name="Rectangle 367"/>
          <p:cNvSpPr>
            <a:spLocks noChangeArrowheads="1"/>
          </p:cNvSpPr>
          <p:nvPr/>
        </p:nvSpPr>
        <p:spPr bwMode="auto">
          <a:xfrm>
            <a:off x="2911475" y="3971925"/>
            <a:ext cx="107950" cy="61913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7" name="Rectangle 368"/>
          <p:cNvSpPr>
            <a:spLocks noChangeArrowheads="1"/>
          </p:cNvSpPr>
          <p:nvPr/>
        </p:nvSpPr>
        <p:spPr bwMode="auto">
          <a:xfrm>
            <a:off x="2911475" y="4087813"/>
            <a:ext cx="107950" cy="30162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8" name="Rectangle 369"/>
          <p:cNvSpPr>
            <a:spLocks noChangeArrowheads="1"/>
          </p:cNvSpPr>
          <p:nvPr/>
        </p:nvSpPr>
        <p:spPr bwMode="auto">
          <a:xfrm>
            <a:off x="2911475" y="4175125"/>
            <a:ext cx="107950" cy="30163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59" name="Rectangle 370"/>
          <p:cNvSpPr>
            <a:spLocks noChangeArrowheads="1"/>
          </p:cNvSpPr>
          <p:nvPr/>
        </p:nvSpPr>
        <p:spPr bwMode="auto">
          <a:xfrm>
            <a:off x="2911475" y="4464050"/>
            <a:ext cx="107950" cy="63500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0" name="Rectangle 371"/>
          <p:cNvSpPr>
            <a:spLocks noChangeArrowheads="1"/>
          </p:cNvSpPr>
          <p:nvPr/>
        </p:nvSpPr>
        <p:spPr bwMode="auto">
          <a:xfrm>
            <a:off x="2911475" y="4551363"/>
            <a:ext cx="107950" cy="10318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1" name="Rectangle 372"/>
          <p:cNvSpPr>
            <a:spLocks noChangeArrowheads="1"/>
          </p:cNvSpPr>
          <p:nvPr/>
        </p:nvSpPr>
        <p:spPr bwMode="auto">
          <a:xfrm>
            <a:off x="2911475" y="4689475"/>
            <a:ext cx="107950" cy="95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2" name="Rectangle 373"/>
          <p:cNvSpPr>
            <a:spLocks noChangeArrowheads="1"/>
          </p:cNvSpPr>
          <p:nvPr/>
        </p:nvSpPr>
        <p:spPr bwMode="auto">
          <a:xfrm>
            <a:off x="2911475" y="4733925"/>
            <a:ext cx="107950" cy="603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3" name="Rectangle 374"/>
          <p:cNvSpPr>
            <a:spLocks noChangeArrowheads="1"/>
          </p:cNvSpPr>
          <p:nvPr/>
        </p:nvSpPr>
        <p:spPr bwMode="auto">
          <a:xfrm>
            <a:off x="2911475" y="4852988"/>
            <a:ext cx="107950" cy="88900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4" name="Rectangle 375"/>
          <p:cNvSpPr>
            <a:spLocks noChangeArrowheads="1"/>
          </p:cNvSpPr>
          <p:nvPr/>
        </p:nvSpPr>
        <p:spPr bwMode="auto">
          <a:xfrm>
            <a:off x="2911475" y="5024438"/>
            <a:ext cx="107950" cy="857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5" name="Text Box 400"/>
          <p:cNvSpPr txBox="1">
            <a:spLocks noChangeArrowheads="1"/>
          </p:cNvSpPr>
          <p:nvPr/>
        </p:nvSpPr>
        <p:spPr bwMode="auto">
          <a:xfrm>
            <a:off x="2814638" y="514985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2466" name="AutoShape 760"/>
          <p:cNvSpPr>
            <a:spLocks noChangeArrowheads="1"/>
          </p:cNvSpPr>
          <p:nvPr/>
        </p:nvSpPr>
        <p:spPr bwMode="auto">
          <a:xfrm>
            <a:off x="3100388" y="3694113"/>
            <a:ext cx="107950" cy="560387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E0D6F2"/>
              </a:gs>
              <a:gs pos="50000">
                <a:srgbClr val="FFFFFF"/>
              </a:gs>
              <a:gs pos="100000">
                <a:srgbClr val="E0D6F2"/>
              </a:gs>
            </a:gsLst>
            <a:lin ang="0" scaled="1"/>
          </a:gradFill>
          <a:ln w="12700">
            <a:solidFill>
              <a:srgbClr val="B89CD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7" name="AutoShape 761"/>
          <p:cNvSpPr>
            <a:spLocks noChangeArrowheads="1"/>
          </p:cNvSpPr>
          <p:nvPr/>
        </p:nvSpPr>
        <p:spPr bwMode="auto">
          <a:xfrm>
            <a:off x="3100388" y="4254500"/>
            <a:ext cx="107950" cy="931863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E0D6F2"/>
              </a:gs>
              <a:gs pos="50000">
                <a:srgbClr val="FFFFFF"/>
              </a:gs>
              <a:gs pos="100000">
                <a:srgbClr val="E0D6F2"/>
              </a:gs>
            </a:gsLst>
            <a:lin ang="0" scaled="1"/>
          </a:gradFill>
          <a:ln w="12700">
            <a:solidFill>
              <a:srgbClr val="B89CD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8" name="AutoShape 762"/>
          <p:cNvSpPr>
            <a:spLocks noChangeArrowheads="1"/>
          </p:cNvSpPr>
          <p:nvPr/>
        </p:nvSpPr>
        <p:spPr bwMode="auto">
          <a:xfrm rot="5400000" flipV="1">
            <a:off x="3144044" y="4193381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CF87CF"/>
              </a:gs>
              <a:gs pos="50000">
                <a:srgbClr val="F0DCF0"/>
              </a:gs>
              <a:gs pos="100000">
                <a:srgbClr val="CF87C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69" name="AutoShape 763"/>
          <p:cNvSpPr>
            <a:spLocks noChangeArrowheads="1"/>
          </p:cNvSpPr>
          <p:nvPr/>
        </p:nvSpPr>
        <p:spPr bwMode="auto">
          <a:xfrm rot="-5400000">
            <a:off x="3144044" y="4214019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CF87CF"/>
              </a:gs>
              <a:gs pos="50000">
                <a:srgbClr val="F0DCF0"/>
              </a:gs>
              <a:gs pos="100000">
                <a:srgbClr val="CF87C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0" name="Rectangle 764"/>
          <p:cNvSpPr>
            <a:spLocks noChangeArrowheads="1"/>
          </p:cNvSpPr>
          <p:nvPr/>
        </p:nvSpPr>
        <p:spPr bwMode="auto">
          <a:xfrm>
            <a:off x="3100388" y="4294188"/>
            <a:ext cx="107950" cy="36512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1" name="Rectangle 765"/>
          <p:cNvSpPr>
            <a:spLocks noChangeArrowheads="1"/>
          </p:cNvSpPr>
          <p:nvPr/>
        </p:nvSpPr>
        <p:spPr bwMode="auto">
          <a:xfrm>
            <a:off x="3100388" y="3770313"/>
            <a:ext cx="107950" cy="31750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2" name="Rectangle 766"/>
          <p:cNvSpPr>
            <a:spLocks noChangeArrowheads="1"/>
          </p:cNvSpPr>
          <p:nvPr/>
        </p:nvSpPr>
        <p:spPr bwMode="auto">
          <a:xfrm>
            <a:off x="3100388" y="3894138"/>
            <a:ext cx="107950" cy="58737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3" name="Rectangle 767"/>
          <p:cNvSpPr>
            <a:spLocks noChangeArrowheads="1"/>
          </p:cNvSpPr>
          <p:nvPr/>
        </p:nvSpPr>
        <p:spPr bwMode="auto">
          <a:xfrm>
            <a:off x="3100388" y="3971925"/>
            <a:ext cx="107950" cy="61913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4" name="Rectangle 768"/>
          <p:cNvSpPr>
            <a:spLocks noChangeArrowheads="1"/>
          </p:cNvSpPr>
          <p:nvPr/>
        </p:nvSpPr>
        <p:spPr bwMode="auto">
          <a:xfrm>
            <a:off x="3100388" y="4087813"/>
            <a:ext cx="107950" cy="30162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5" name="Rectangle 769"/>
          <p:cNvSpPr>
            <a:spLocks noChangeArrowheads="1"/>
          </p:cNvSpPr>
          <p:nvPr/>
        </p:nvSpPr>
        <p:spPr bwMode="auto">
          <a:xfrm>
            <a:off x="3100388" y="4175125"/>
            <a:ext cx="107950" cy="30163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6" name="Rectangle 770"/>
          <p:cNvSpPr>
            <a:spLocks noChangeArrowheads="1"/>
          </p:cNvSpPr>
          <p:nvPr/>
        </p:nvSpPr>
        <p:spPr bwMode="auto">
          <a:xfrm>
            <a:off x="3100388" y="4464050"/>
            <a:ext cx="107950" cy="63500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7" name="Rectangle 771"/>
          <p:cNvSpPr>
            <a:spLocks noChangeArrowheads="1"/>
          </p:cNvSpPr>
          <p:nvPr/>
        </p:nvSpPr>
        <p:spPr bwMode="auto">
          <a:xfrm>
            <a:off x="3100388" y="4551363"/>
            <a:ext cx="107950" cy="103187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8" name="Rectangle 772"/>
          <p:cNvSpPr>
            <a:spLocks noChangeArrowheads="1"/>
          </p:cNvSpPr>
          <p:nvPr/>
        </p:nvSpPr>
        <p:spPr bwMode="auto">
          <a:xfrm>
            <a:off x="3100388" y="4689475"/>
            <a:ext cx="107950" cy="9525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79" name="Rectangle 773"/>
          <p:cNvSpPr>
            <a:spLocks noChangeArrowheads="1"/>
          </p:cNvSpPr>
          <p:nvPr/>
        </p:nvSpPr>
        <p:spPr bwMode="auto">
          <a:xfrm>
            <a:off x="3100388" y="4733925"/>
            <a:ext cx="107950" cy="60325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80" name="Rectangle 774"/>
          <p:cNvSpPr>
            <a:spLocks noChangeArrowheads="1"/>
          </p:cNvSpPr>
          <p:nvPr/>
        </p:nvSpPr>
        <p:spPr bwMode="auto">
          <a:xfrm>
            <a:off x="3100388" y="4852988"/>
            <a:ext cx="107950" cy="88900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81" name="Rectangle 775"/>
          <p:cNvSpPr>
            <a:spLocks noChangeArrowheads="1"/>
          </p:cNvSpPr>
          <p:nvPr/>
        </p:nvSpPr>
        <p:spPr bwMode="auto">
          <a:xfrm>
            <a:off x="3100388" y="5024438"/>
            <a:ext cx="107950" cy="85725"/>
          </a:xfrm>
          <a:prstGeom prst="rect">
            <a:avLst/>
          </a:prstGeom>
          <a:gradFill rotWithShape="1">
            <a:gsLst>
              <a:gs pos="0">
                <a:srgbClr val="CAB7DF"/>
              </a:gs>
              <a:gs pos="50000">
                <a:srgbClr val="ECE5F3"/>
              </a:gs>
              <a:gs pos="100000">
                <a:srgbClr val="CAB7DF"/>
              </a:gs>
            </a:gsLst>
            <a:lin ang="0" scaled="1"/>
          </a:gradFill>
          <a:ln w="12700">
            <a:solidFill>
              <a:srgbClr val="B89CD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82" name="Line 130"/>
          <p:cNvSpPr>
            <a:spLocks noChangeShapeType="1"/>
          </p:cNvSpPr>
          <p:nvPr/>
        </p:nvSpPr>
        <p:spPr bwMode="auto">
          <a:xfrm>
            <a:off x="1614488" y="4959350"/>
            <a:ext cx="2159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483" name="Text Box 131"/>
          <p:cNvSpPr txBox="1">
            <a:spLocks noChangeArrowheads="1"/>
          </p:cNvSpPr>
          <p:nvPr/>
        </p:nvSpPr>
        <p:spPr bwMode="auto">
          <a:xfrm>
            <a:off x="1770063" y="3087688"/>
            <a:ext cx="104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45,X</a:t>
            </a:r>
          </a:p>
        </p:txBody>
      </p:sp>
      <p:sp>
        <p:nvSpPr>
          <p:cNvPr id="102484" name="Text Box 132"/>
          <p:cNvSpPr txBox="1">
            <a:spLocks noChangeArrowheads="1"/>
          </p:cNvSpPr>
          <p:nvPr/>
        </p:nvSpPr>
        <p:spPr bwMode="auto">
          <a:xfrm>
            <a:off x="4373563" y="1401763"/>
            <a:ext cx="20129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著しい低身長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性腺機能低下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翼状頸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外反肘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楯状胸</a:t>
            </a:r>
          </a:p>
        </p:txBody>
      </p:sp>
      <p:sp>
        <p:nvSpPr>
          <p:cNvPr id="102485" name="Text Box 133"/>
          <p:cNvSpPr txBox="1">
            <a:spLocks noChangeArrowheads="1"/>
          </p:cNvSpPr>
          <p:nvPr/>
        </p:nvSpPr>
        <p:spPr bwMode="auto">
          <a:xfrm>
            <a:off x="4378325" y="3429000"/>
            <a:ext cx="2673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小人症，スフィンクス様顔貌，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口角下垂，大動脈縮窄症，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乳嘴間開離，爪形成不全，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繊維組織のみからなる性腺，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無月経，二次性徴の欠如，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多発性色素性母斑，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手背・足背のリンパ性浮腫，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尿中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17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ケトステロイド↓，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尿中ゴナドトロピン↑，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尿中エストロゲン↓</a:t>
            </a:r>
          </a:p>
        </p:txBody>
      </p:sp>
      <p:sp>
        <p:nvSpPr>
          <p:cNvPr id="102486" name="Text Box 400"/>
          <p:cNvSpPr txBox="1">
            <a:spLocks noChangeArrowheads="1"/>
          </p:cNvSpPr>
          <p:nvPr/>
        </p:nvSpPr>
        <p:spPr bwMode="auto">
          <a:xfrm>
            <a:off x="2984500" y="5149850"/>
            <a:ext cx="33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 </a:t>
            </a:r>
          </a:p>
        </p:txBody>
      </p:sp>
      <p:sp>
        <p:nvSpPr>
          <p:cNvPr id="136" name="Text Box 14">
            <a:extLst>
              <a:ext uri="{FF2B5EF4-FFF2-40B4-BE49-F238E27FC236}">
                <a16:creationId xmlns:a16="http://schemas.microsoft.com/office/drawing/2014/main" id="{76A3DA65-4BEF-634F-8A40-BF3F9971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785" y="6024890"/>
            <a:ext cx="2040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図</a:t>
            </a:r>
            <a:r>
              <a:rPr lang="en-US" altLang="ja-JP" sz="1400" dirty="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ja-JP" altLang="en-US" sz="140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標準小児科学第７版</a:t>
            </a:r>
            <a:r>
              <a:rPr lang="en-US" altLang="ja-JP" sz="1400" dirty="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ja-JP" altLang="en-US" sz="140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医学書院</a:t>
            </a:r>
            <a:r>
              <a:rPr lang="en-US" altLang="ja-JP" sz="1400" dirty="0">
                <a:solidFill>
                  <a:srgbClr val="0070C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, 2009, p.142</a:t>
            </a:r>
            <a:endParaRPr kumimoji="1" lang="ja-JP" altLang="en-US" sz="140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A9A5B799-6166-0C4A-A7B0-1E0E019A7BCB}"/>
              </a:ext>
            </a:extLst>
          </p:cNvPr>
          <p:cNvSpPr txBox="1"/>
          <p:nvPr/>
        </p:nvSpPr>
        <p:spPr>
          <a:xfrm>
            <a:off x="7289113" y="3828832"/>
            <a:ext cx="1317412" cy="646331"/>
          </a:xfrm>
          <a:prstGeom prst="rect">
            <a:avLst/>
          </a:prstGeom>
          <a:solidFill>
            <a:srgbClr val="FFFF00"/>
          </a:solidFill>
          <a:ln w="22225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70C0"/>
                </a:solidFill>
              </a:rPr>
              <a:t>Turner</a:t>
            </a:r>
            <a:r>
              <a:rPr kumimoji="1" lang="ja-JP" altLang="en-US">
                <a:solidFill>
                  <a:srgbClr val="0070C0"/>
                </a:solidFill>
              </a:rPr>
              <a:t>女性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algn="ctr"/>
            <a:r>
              <a:rPr lang="ja-JP" altLang="en-US">
                <a:solidFill>
                  <a:srgbClr val="0070C0"/>
                </a:solidFill>
              </a:rPr>
              <a:t>イラスト</a:t>
            </a:r>
            <a:endParaRPr lang="en-US" altLang="ja-JP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8"/>
          <p:cNvSpPr>
            <a:spLocks noChangeAspect="1" noChangeArrowheads="1"/>
          </p:cNvSpPr>
          <p:nvPr/>
        </p:nvSpPr>
        <p:spPr bwMode="auto">
          <a:xfrm>
            <a:off x="465138" y="2108200"/>
            <a:ext cx="3598862" cy="3598863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27" name="AutoShape 360"/>
          <p:cNvSpPr>
            <a:spLocks noChangeArrowheads="1"/>
          </p:cNvSpPr>
          <p:nvPr/>
        </p:nvSpPr>
        <p:spPr bwMode="auto">
          <a:xfrm>
            <a:off x="3016250" y="3694113"/>
            <a:ext cx="107950" cy="560387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CC005C"/>
              </a:gs>
              <a:gs pos="50000">
                <a:srgbClr val="FFDDDD"/>
              </a:gs>
              <a:gs pos="100000">
                <a:srgbClr val="CC005C"/>
              </a:gs>
            </a:gsLst>
            <a:lin ang="0" scaled="1"/>
          </a:gradFill>
          <a:ln w="12700">
            <a:solidFill>
              <a:srgbClr val="3C001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28" name="AutoShape 361"/>
          <p:cNvSpPr>
            <a:spLocks noChangeArrowheads="1"/>
          </p:cNvSpPr>
          <p:nvPr/>
        </p:nvSpPr>
        <p:spPr bwMode="auto">
          <a:xfrm>
            <a:off x="3016250" y="4254500"/>
            <a:ext cx="107950" cy="931863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CC005C"/>
              </a:gs>
              <a:gs pos="50000">
                <a:srgbClr val="FFDDDD"/>
              </a:gs>
              <a:gs pos="100000">
                <a:srgbClr val="CC005C"/>
              </a:gs>
            </a:gsLst>
            <a:lin ang="0" scaled="1"/>
          </a:gradFill>
          <a:ln w="12700">
            <a:solidFill>
              <a:srgbClr val="3C001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29" name="AutoShape 362"/>
          <p:cNvSpPr>
            <a:spLocks noChangeArrowheads="1"/>
          </p:cNvSpPr>
          <p:nvPr/>
        </p:nvSpPr>
        <p:spPr bwMode="auto">
          <a:xfrm rot="5400000" flipV="1">
            <a:off x="3059906" y="4193382"/>
            <a:ext cx="22225" cy="106362"/>
          </a:xfrm>
          <a:prstGeom prst="flowChartDelay">
            <a:avLst/>
          </a:prstGeom>
          <a:gradFill rotWithShape="0">
            <a:gsLst>
              <a:gs pos="0">
                <a:srgbClr val="66003D"/>
              </a:gs>
              <a:gs pos="50000">
                <a:srgbClr val="C90387"/>
              </a:gs>
              <a:gs pos="100000">
                <a:srgbClr val="66003D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0" name="AutoShape 363"/>
          <p:cNvSpPr>
            <a:spLocks noChangeArrowheads="1"/>
          </p:cNvSpPr>
          <p:nvPr/>
        </p:nvSpPr>
        <p:spPr bwMode="auto">
          <a:xfrm rot="-5400000">
            <a:off x="3059906" y="4214020"/>
            <a:ext cx="22225" cy="106362"/>
          </a:xfrm>
          <a:prstGeom prst="flowChartDelay">
            <a:avLst/>
          </a:prstGeom>
          <a:gradFill rotWithShape="0">
            <a:gsLst>
              <a:gs pos="0">
                <a:srgbClr val="66003D"/>
              </a:gs>
              <a:gs pos="50000">
                <a:srgbClr val="C90387"/>
              </a:gs>
              <a:gs pos="100000">
                <a:srgbClr val="66003D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1" name="Rectangle 364"/>
          <p:cNvSpPr>
            <a:spLocks noChangeArrowheads="1"/>
          </p:cNvSpPr>
          <p:nvPr/>
        </p:nvSpPr>
        <p:spPr bwMode="auto">
          <a:xfrm>
            <a:off x="3016250" y="4294188"/>
            <a:ext cx="107950" cy="36512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2" name="Rectangle 365"/>
          <p:cNvSpPr>
            <a:spLocks noChangeArrowheads="1"/>
          </p:cNvSpPr>
          <p:nvPr/>
        </p:nvSpPr>
        <p:spPr bwMode="auto">
          <a:xfrm>
            <a:off x="3016250" y="3770313"/>
            <a:ext cx="107950" cy="31750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3" name="Rectangle 366"/>
          <p:cNvSpPr>
            <a:spLocks noChangeArrowheads="1"/>
          </p:cNvSpPr>
          <p:nvPr/>
        </p:nvSpPr>
        <p:spPr bwMode="auto">
          <a:xfrm>
            <a:off x="3016250" y="3894138"/>
            <a:ext cx="107950" cy="58737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4" name="Rectangle 367"/>
          <p:cNvSpPr>
            <a:spLocks noChangeArrowheads="1"/>
          </p:cNvSpPr>
          <p:nvPr/>
        </p:nvSpPr>
        <p:spPr bwMode="auto">
          <a:xfrm>
            <a:off x="3016250" y="3971925"/>
            <a:ext cx="107950" cy="61913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5" name="Rectangle 368"/>
          <p:cNvSpPr>
            <a:spLocks noChangeArrowheads="1"/>
          </p:cNvSpPr>
          <p:nvPr/>
        </p:nvSpPr>
        <p:spPr bwMode="auto">
          <a:xfrm>
            <a:off x="3016250" y="4087813"/>
            <a:ext cx="107950" cy="30162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6" name="Rectangle 369"/>
          <p:cNvSpPr>
            <a:spLocks noChangeArrowheads="1"/>
          </p:cNvSpPr>
          <p:nvPr/>
        </p:nvSpPr>
        <p:spPr bwMode="auto">
          <a:xfrm>
            <a:off x="3016250" y="4175125"/>
            <a:ext cx="107950" cy="30163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7" name="Rectangle 370"/>
          <p:cNvSpPr>
            <a:spLocks noChangeArrowheads="1"/>
          </p:cNvSpPr>
          <p:nvPr/>
        </p:nvSpPr>
        <p:spPr bwMode="auto">
          <a:xfrm>
            <a:off x="3016250" y="4464050"/>
            <a:ext cx="107950" cy="63500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8" name="Rectangle 371"/>
          <p:cNvSpPr>
            <a:spLocks noChangeArrowheads="1"/>
          </p:cNvSpPr>
          <p:nvPr/>
        </p:nvSpPr>
        <p:spPr bwMode="auto">
          <a:xfrm>
            <a:off x="3016250" y="4551363"/>
            <a:ext cx="107950" cy="103187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39" name="Rectangle 372"/>
          <p:cNvSpPr>
            <a:spLocks noChangeArrowheads="1"/>
          </p:cNvSpPr>
          <p:nvPr/>
        </p:nvSpPr>
        <p:spPr bwMode="auto">
          <a:xfrm>
            <a:off x="3016250" y="4689475"/>
            <a:ext cx="107950" cy="9525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40" name="Rectangle 373"/>
          <p:cNvSpPr>
            <a:spLocks noChangeArrowheads="1"/>
          </p:cNvSpPr>
          <p:nvPr/>
        </p:nvSpPr>
        <p:spPr bwMode="auto">
          <a:xfrm>
            <a:off x="3016250" y="4733925"/>
            <a:ext cx="107950" cy="60325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41" name="Rectangle 374"/>
          <p:cNvSpPr>
            <a:spLocks noChangeArrowheads="1"/>
          </p:cNvSpPr>
          <p:nvPr/>
        </p:nvSpPr>
        <p:spPr bwMode="auto">
          <a:xfrm>
            <a:off x="3016250" y="4852988"/>
            <a:ext cx="107950" cy="88900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42" name="Rectangle 375"/>
          <p:cNvSpPr>
            <a:spLocks noChangeArrowheads="1"/>
          </p:cNvSpPr>
          <p:nvPr/>
        </p:nvSpPr>
        <p:spPr bwMode="auto">
          <a:xfrm>
            <a:off x="3016250" y="5024438"/>
            <a:ext cx="107950" cy="85725"/>
          </a:xfrm>
          <a:prstGeom prst="rect">
            <a:avLst/>
          </a:prstGeom>
          <a:gradFill rotWithShape="1">
            <a:gsLst>
              <a:gs pos="0">
                <a:srgbClr val="3C0006"/>
              </a:gs>
              <a:gs pos="50000">
                <a:srgbClr val="CC005C"/>
              </a:gs>
              <a:gs pos="100000">
                <a:srgbClr val="3C0006"/>
              </a:gs>
            </a:gsLst>
            <a:lin ang="0" scaled="1"/>
          </a:gradFill>
          <a:ln w="12700">
            <a:solidFill>
              <a:srgbClr val="3C001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b="0" dirty="0">
                <a:latin typeface="Trebuchet MS" panose="020B0603020202020204" pitchFamily="34" charset="0"/>
              </a:rPr>
              <a:t>Klinefelter</a:t>
            </a:r>
            <a:r>
              <a:rPr lang="ja-JP" altLang="en-US" dirty="0"/>
              <a:t>男性</a:t>
            </a:r>
          </a:p>
        </p:txBody>
      </p:sp>
      <p:sp>
        <p:nvSpPr>
          <p:cNvPr id="103444" name="Rectangle 4"/>
          <p:cNvSpPr>
            <a:spLocks noChangeArrowheads="1"/>
          </p:cNvSpPr>
          <p:nvPr/>
        </p:nvSpPr>
        <p:spPr bwMode="auto">
          <a:xfrm>
            <a:off x="5334000" y="2755900"/>
            <a:ext cx="1066800" cy="111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3445" name="Group 2"/>
          <p:cNvGrpSpPr>
            <a:grpSpLocks/>
          </p:cNvGrpSpPr>
          <p:nvPr/>
        </p:nvGrpSpPr>
        <p:grpSpPr bwMode="auto">
          <a:xfrm>
            <a:off x="1262063" y="2563813"/>
            <a:ext cx="107950" cy="2622550"/>
            <a:chOff x="45" y="119"/>
            <a:chExt cx="136" cy="4130"/>
          </a:xfrm>
        </p:grpSpPr>
        <p:sp>
          <p:nvSpPr>
            <p:cNvPr id="103546" name="AutoShape 3"/>
            <p:cNvSpPr>
              <a:spLocks noChangeArrowheads="1"/>
            </p:cNvSpPr>
            <p:nvPr/>
          </p:nvSpPr>
          <p:spPr bwMode="auto">
            <a:xfrm>
              <a:off x="45" y="119"/>
              <a:ext cx="136" cy="20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7" name="Rectangle 4"/>
            <p:cNvSpPr>
              <a:spLocks noChangeArrowheads="1"/>
            </p:cNvSpPr>
            <p:nvPr/>
          </p:nvSpPr>
          <p:spPr bwMode="auto">
            <a:xfrm>
              <a:off x="45" y="247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8" name="Rectangle 5"/>
            <p:cNvSpPr>
              <a:spLocks noChangeArrowheads="1"/>
            </p:cNvSpPr>
            <p:nvPr/>
          </p:nvSpPr>
          <p:spPr bwMode="auto">
            <a:xfrm>
              <a:off x="45" y="474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9" name="Rectangle 6"/>
            <p:cNvSpPr>
              <a:spLocks noChangeArrowheads="1"/>
            </p:cNvSpPr>
            <p:nvPr/>
          </p:nvSpPr>
          <p:spPr bwMode="auto">
            <a:xfrm>
              <a:off x="45" y="622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0" name="Rectangle 7"/>
            <p:cNvSpPr>
              <a:spLocks noChangeArrowheads="1"/>
            </p:cNvSpPr>
            <p:nvPr/>
          </p:nvSpPr>
          <p:spPr bwMode="auto">
            <a:xfrm>
              <a:off x="45" y="72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1" name="Rectangle 8"/>
            <p:cNvSpPr>
              <a:spLocks noChangeArrowheads="1"/>
            </p:cNvSpPr>
            <p:nvPr/>
          </p:nvSpPr>
          <p:spPr bwMode="auto">
            <a:xfrm flipV="1">
              <a:off x="45" y="901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2" name="Rectangle 9"/>
            <p:cNvSpPr>
              <a:spLocks noChangeArrowheads="1"/>
            </p:cNvSpPr>
            <p:nvPr/>
          </p:nvSpPr>
          <p:spPr bwMode="auto">
            <a:xfrm>
              <a:off x="45" y="966"/>
              <a:ext cx="136" cy="1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3" name="Rectangle 10"/>
            <p:cNvSpPr>
              <a:spLocks noChangeArrowheads="1"/>
            </p:cNvSpPr>
            <p:nvPr/>
          </p:nvSpPr>
          <p:spPr bwMode="auto">
            <a:xfrm>
              <a:off x="45" y="1126"/>
              <a:ext cx="136" cy="2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4" name="Rectangle 11"/>
            <p:cNvSpPr>
              <a:spLocks noChangeArrowheads="1"/>
            </p:cNvSpPr>
            <p:nvPr/>
          </p:nvSpPr>
          <p:spPr bwMode="auto">
            <a:xfrm>
              <a:off x="45" y="1479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5" name="Rectangle 12"/>
            <p:cNvSpPr>
              <a:spLocks noChangeArrowheads="1"/>
            </p:cNvSpPr>
            <p:nvPr/>
          </p:nvSpPr>
          <p:spPr bwMode="auto">
            <a:xfrm>
              <a:off x="45" y="1613"/>
              <a:ext cx="136" cy="2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6" name="Rectangle 13"/>
            <p:cNvSpPr>
              <a:spLocks noChangeArrowheads="1"/>
            </p:cNvSpPr>
            <p:nvPr/>
          </p:nvSpPr>
          <p:spPr bwMode="auto">
            <a:xfrm>
              <a:off x="45" y="1961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7" name="Rectangle 14"/>
            <p:cNvSpPr>
              <a:spLocks noChangeArrowheads="1"/>
            </p:cNvSpPr>
            <p:nvPr/>
          </p:nvSpPr>
          <p:spPr bwMode="auto">
            <a:xfrm>
              <a:off x="45" y="2069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8" name="AutoShape 15"/>
            <p:cNvSpPr>
              <a:spLocks noChangeArrowheads="1"/>
            </p:cNvSpPr>
            <p:nvPr/>
          </p:nvSpPr>
          <p:spPr bwMode="auto">
            <a:xfrm>
              <a:off x="45" y="2155"/>
              <a:ext cx="136" cy="209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59" name="Rectangle 16"/>
            <p:cNvSpPr>
              <a:spLocks noChangeArrowheads="1"/>
            </p:cNvSpPr>
            <p:nvPr/>
          </p:nvSpPr>
          <p:spPr bwMode="auto">
            <a:xfrm>
              <a:off x="45" y="2189"/>
              <a:ext cx="136" cy="30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0" name="Rectangle 17"/>
            <p:cNvSpPr>
              <a:spLocks noChangeArrowheads="1"/>
            </p:cNvSpPr>
            <p:nvPr/>
          </p:nvSpPr>
          <p:spPr bwMode="auto">
            <a:xfrm>
              <a:off x="45" y="2555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1" name="Rectangle 18"/>
            <p:cNvSpPr>
              <a:spLocks noChangeArrowheads="1"/>
            </p:cNvSpPr>
            <p:nvPr/>
          </p:nvSpPr>
          <p:spPr bwMode="auto">
            <a:xfrm>
              <a:off x="45" y="2684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2" name="Rectangle 19"/>
            <p:cNvSpPr>
              <a:spLocks noChangeArrowheads="1"/>
            </p:cNvSpPr>
            <p:nvPr/>
          </p:nvSpPr>
          <p:spPr bwMode="auto">
            <a:xfrm>
              <a:off x="45" y="290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3" name="Rectangle 20"/>
            <p:cNvSpPr>
              <a:spLocks noChangeArrowheads="1"/>
            </p:cNvSpPr>
            <p:nvPr/>
          </p:nvSpPr>
          <p:spPr bwMode="auto">
            <a:xfrm>
              <a:off x="45" y="3128"/>
              <a:ext cx="136" cy="3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4" name="Rectangle 21"/>
            <p:cNvSpPr>
              <a:spLocks noChangeArrowheads="1"/>
            </p:cNvSpPr>
            <p:nvPr/>
          </p:nvSpPr>
          <p:spPr bwMode="auto">
            <a:xfrm>
              <a:off x="45" y="3651"/>
              <a:ext cx="136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5" name="Rectangle 22"/>
            <p:cNvSpPr>
              <a:spLocks noChangeArrowheads="1"/>
            </p:cNvSpPr>
            <p:nvPr/>
          </p:nvSpPr>
          <p:spPr bwMode="auto">
            <a:xfrm>
              <a:off x="45" y="3750"/>
              <a:ext cx="136" cy="16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6" name="Rectangle 23"/>
            <p:cNvSpPr>
              <a:spLocks noChangeArrowheads="1"/>
            </p:cNvSpPr>
            <p:nvPr/>
          </p:nvSpPr>
          <p:spPr bwMode="auto">
            <a:xfrm>
              <a:off x="45" y="4002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7" name="Rectangle 24"/>
            <p:cNvSpPr>
              <a:spLocks noChangeArrowheads="1"/>
            </p:cNvSpPr>
            <p:nvPr/>
          </p:nvSpPr>
          <p:spPr bwMode="auto">
            <a:xfrm>
              <a:off x="45" y="4057"/>
              <a:ext cx="136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8" name="AutoShape 25"/>
            <p:cNvSpPr>
              <a:spLocks noChangeArrowheads="1"/>
            </p:cNvSpPr>
            <p:nvPr/>
          </p:nvSpPr>
          <p:spPr bwMode="auto">
            <a:xfrm rot="5400000" flipV="1">
              <a:off x="94" y="206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69" name="AutoShape 26"/>
            <p:cNvSpPr>
              <a:spLocks noChangeArrowheads="1"/>
            </p:cNvSpPr>
            <p:nvPr/>
          </p:nvSpPr>
          <p:spPr bwMode="auto">
            <a:xfrm rot="-5400000">
              <a:off x="94" y="210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3446" name="Text Box 378"/>
          <p:cNvSpPr txBox="1">
            <a:spLocks noChangeArrowheads="1"/>
          </p:cNvSpPr>
          <p:nvPr/>
        </p:nvSpPr>
        <p:spPr bwMode="auto">
          <a:xfrm>
            <a:off x="1252538" y="5149850"/>
            <a:ext cx="31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03447" name="Group 402"/>
          <p:cNvGrpSpPr>
            <a:grpSpLocks/>
          </p:cNvGrpSpPr>
          <p:nvPr/>
        </p:nvGrpSpPr>
        <p:grpSpPr bwMode="auto">
          <a:xfrm>
            <a:off x="1449388" y="2563813"/>
            <a:ext cx="107950" cy="2622550"/>
            <a:chOff x="45" y="119"/>
            <a:chExt cx="136" cy="4130"/>
          </a:xfrm>
        </p:grpSpPr>
        <p:sp>
          <p:nvSpPr>
            <p:cNvPr id="103522" name="AutoShape 403"/>
            <p:cNvSpPr>
              <a:spLocks noChangeArrowheads="1"/>
            </p:cNvSpPr>
            <p:nvPr/>
          </p:nvSpPr>
          <p:spPr bwMode="auto">
            <a:xfrm>
              <a:off x="45" y="119"/>
              <a:ext cx="136" cy="20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3" name="Rectangle 404"/>
            <p:cNvSpPr>
              <a:spLocks noChangeArrowheads="1"/>
            </p:cNvSpPr>
            <p:nvPr/>
          </p:nvSpPr>
          <p:spPr bwMode="auto">
            <a:xfrm>
              <a:off x="45" y="247"/>
              <a:ext cx="136" cy="5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4" name="Rectangle 405"/>
            <p:cNvSpPr>
              <a:spLocks noChangeArrowheads="1"/>
            </p:cNvSpPr>
            <p:nvPr/>
          </p:nvSpPr>
          <p:spPr bwMode="auto">
            <a:xfrm>
              <a:off x="45" y="474"/>
              <a:ext cx="136" cy="81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5" name="Rectangle 406"/>
            <p:cNvSpPr>
              <a:spLocks noChangeArrowheads="1"/>
            </p:cNvSpPr>
            <p:nvPr/>
          </p:nvSpPr>
          <p:spPr bwMode="auto">
            <a:xfrm>
              <a:off x="45" y="622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6" name="Rectangle 407"/>
            <p:cNvSpPr>
              <a:spLocks noChangeArrowheads="1"/>
            </p:cNvSpPr>
            <p:nvPr/>
          </p:nvSpPr>
          <p:spPr bwMode="auto">
            <a:xfrm>
              <a:off x="45" y="727"/>
              <a:ext cx="136" cy="8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7" name="Rectangle 408"/>
            <p:cNvSpPr>
              <a:spLocks noChangeArrowheads="1"/>
            </p:cNvSpPr>
            <p:nvPr/>
          </p:nvSpPr>
          <p:spPr bwMode="auto">
            <a:xfrm flipV="1">
              <a:off x="45" y="901"/>
              <a:ext cx="136" cy="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8" name="Rectangle 409"/>
            <p:cNvSpPr>
              <a:spLocks noChangeArrowheads="1"/>
            </p:cNvSpPr>
            <p:nvPr/>
          </p:nvSpPr>
          <p:spPr bwMode="auto">
            <a:xfrm>
              <a:off x="45" y="966"/>
              <a:ext cx="136" cy="1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9" name="Rectangle 410"/>
            <p:cNvSpPr>
              <a:spLocks noChangeArrowheads="1"/>
            </p:cNvSpPr>
            <p:nvPr/>
          </p:nvSpPr>
          <p:spPr bwMode="auto">
            <a:xfrm>
              <a:off x="45" y="1126"/>
              <a:ext cx="136" cy="2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0" name="Rectangle 411"/>
            <p:cNvSpPr>
              <a:spLocks noChangeArrowheads="1"/>
            </p:cNvSpPr>
            <p:nvPr/>
          </p:nvSpPr>
          <p:spPr bwMode="auto">
            <a:xfrm>
              <a:off x="45" y="1479"/>
              <a:ext cx="136" cy="3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1" name="Rectangle 412"/>
            <p:cNvSpPr>
              <a:spLocks noChangeArrowheads="1"/>
            </p:cNvSpPr>
            <p:nvPr/>
          </p:nvSpPr>
          <p:spPr bwMode="auto">
            <a:xfrm>
              <a:off x="45" y="1613"/>
              <a:ext cx="136" cy="21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2" name="Rectangle 413"/>
            <p:cNvSpPr>
              <a:spLocks noChangeArrowheads="1"/>
            </p:cNvSpPr>
            <p:nvPr/>
          </p:nvSpPr>
          <p:spPr bwMode="auto">
            <a:xfrm>
              <a:off x="45" y="1961"/>
              <a:ext cx="136" cy="3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3" name="Rectangle 414"/>
            <p:cNvSpPr>
              <a:spLocks noChangeArrowheads="1"/>
            </p:cNvSpPr>
            <p:nvPr/>
          </p:nvSpPr>
          <p:spPr bwMode="auto">
            <a:xfrm>
              <a:off x="45" y="2069"/>
              <a:ext cx="136" cy="4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4" name="AutoShape 415"/>
            <p:cNvSpPr>
              <a:spLocks noChangeArrowheads="1"/>
            </p:cNvSpPr>
            <p:nvPr/>
          </p:nvSpPr>
          <p:spPr bwMode="auto">
            <a:xfrm>
              <a:off x="45" y="2155"/>
              <a:ext cx="136" cy="2094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5" name="Rectangle 416"/>
            <p:cNvSpPr>
              <a:spLocks noChangeArrowheads="1"/>
            </p:cNvSpPr>
            <p:nvPr/>
          </p:nvSpPr>
          <p:spPr bwMode="auto">
            <a:xfrm>
              <a:off x="45" y="2189"/>
              <a:ext cx="136" cy="301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666699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6" name="Rectangle 417"/>
            <p:cNvSpPr>
              <a:spLocks noChangeArrowheads="1"/>
            </p:cNvSpPr>
            <p:nvPr/>
          </p:nvSpPr>
          <p:spPr bwMode="auto">
            <a:xfrm>
              <a:off x="45" y="2555"/>
              <a:ext cx="136" cy="4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7" name="Rectangle 418"/>
            <p:cNvSpPr>
              <a:spLocks noChangeArrowheads="1"/>
            </p:cNvSpPr>
            <p:nvPr/>
          </p:nvSpPr>
          <p:spPr bwMode="auto">
            <a:xfrm>
              <a:off x="45" y="2684"/>
              <a:ext cx="136" cy="7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8" name="Rectangle 419"/>
            <p:cNvSpPr>
              <a:spLocks noChangeArrowheads="1"/>
            </p:cNvSpPr>
            <p:nvPr/>
          </p:nvSpPr>
          <p:spPr bwMode="auto">
            <a:xfrm>
              <a:off x="45" y="2901"/>
              <a:ext cx="136" cy="10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39" name="Rectangle 420"/>
            <p:cNvSpPr>
              <a:spLocks noChangeArrowheads="1"/>
            </p:cNvSpPr>
            <p:nvPr/>
          </p:nvSpPr>
          <p:spPr bwMode="auto">
            <a:xfrm>
              <a:off x="45" y="3128"/>
              <a:ext cx="136" cy="31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0" name="Rectangle 421"/>
            <p:cNvSpPr>
              <a:spLocks noChangeArrowheads="1"/>
            </p:cNvSpPr>
            <p:nvPr/>
          </p:nvSpPr>
          <p:spPr bwMode="auto">
            <a:xfrm>
              <a:off x="45" y="3651"/>
              <a:ext cx="136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1" name="Rectangle 422"/>
            <p:cNvSpPr>
              <a:spLocks noChangeArrowheads="1"/>
            </p:cNvSpPr>
            <p:nvPr/>
          </p:nvSpPr>
          <p:spPr bwMode="auto">
            <a:xfrm>
              <a:off x="45" y="3750"/>
              <a:ext cx="136" cy="16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2" name="Rectangle 423"/>
            <p:cNvSpPr>
              <a:spLocks noChangeArrowheads="1"/>
            </p:cNvSpPr>
            <p:nvPr/>
          </p:nvSpPr>
          <p:spPr bwMode="auto">
            <a:xfrm>
              <a:off x="45" y="4002"/>
              <a:ext cx="136" cy="22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3" name="Rectangle 424"/>
            <p:cNvSpPr>
              <a:spLocks noChangeArrowheads="1"/>
            </p:cNvSpPr>
            <p:nvPr/>
          </p:nvSpPr>
          <p:spPr bwMode="auto">
            <a:xfrm>
              <a:off x="45" y="4057"/>
              <a:ext cx="136" cy="9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4" name="AutoShape 425"/>
            <p:cNvSpPr>
              <a:spLocks noChangeArrowheads="1"/>
            </p:cNvSpPr>
            <p:nvPr/>
          </p:nvSpPr>
          <p:spPr bwMode="auto">
            <a:xfrm rot="5400000" flipV="1">
              <a:off x="94" y="2068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45" name="AutoShape 426"/>
            <p:cNvSpPr>
              <a:spLocks noChangeArrowheads="1"/>
            </p:cNvSpPr>
            <p:nvPr/>
          </p:nvSpPr>
          <p:spPr bwMode="auto">
            <a:xfrm rot="-5400000">
              <a:off x="94" y="2103"/>
              <a:ext cx="37" cy="136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3448" name="AutoShape 339"/>
          <p:cNvSpPr>
            <a:spLocks noChangeArrowheads="1"/>
          </p:cNvSpPr>
          <p:nvPr/>
        </p:nvSpPr>
        <p:spPr bwMode="auto">
          <a:xfrm>
            <a:off x="1900238" y="4789488"/>
            <a:ext cx="107950" cy="88900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49" name="AutoShape 340"/>
          <p:cNvSpPr>
            <a:spLocks noChangeArrowheads="1"/>
          </p:cNvSpPr>
          <p:nvPr/>
        </p:nvSpPr>
        <p:spPr bwMode="auto">
          <a:xfrm>
            <a:off x="1900238" y="4875213"/>
            <a:ext cx="107950" cy="311150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0" name="AutoShape 341"/>
          <p:cNvSpPr>
            <a:spLocks noChangeArrowheads="1"/>
          </p:cNvSpPr>
          <p:nvPr/>
        </p:nvSpPr>
        <p:spPr bwMode="auto">
          <a:xfrm rot="5400000" flipV="1">
            <a:off x="1943100" y="4811713"/>
            <a:ext cx="22225" cy="107950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1" name="AutoShape 342"/>
          <p:cNvSpPr>
            <a:spLocks noChangeArrowheads="1"/>
          </p:cNvSpPr>
          <p:nvPr/>
        </p:nvSpPr>
        <p:spPr bwMode="auto">
          <a:xfrm rot="-5400000">
            <a:off x="1943100" y="4832351"/>
            <a:ext cx="22225" cy="107950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2" name="AutoShape 343"/>
          <p:cNvSpPr>
            <a:spLocks noChangeArrowheads="1"/>
          </p:cNvSpPr>
          <p:nvPr/>
        </p:nvSpPr>
        <p:spPr bwMode="auto">
          <a:xfrm>
            <a:off x="1900238" y="4697413"/>
            <a:ext cx="107950" cy="444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3" name="Line 344"/>
          <p:cNvSpPr>
            <a:spLocks noChangeShapeType="1"/>
          </p:cNvSpPr>
          <p:nvPr/>
        </p:nvSpPr>
        <p:spPr bwMode="auto">
          <a:xfrm>
            <a:off x="1912938" y="4773613"/>
            <a:ext cx="84137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4" name="Line 345"/>
          <p:cNvSpPr>
            <a:spLocks noChangeShapeType="1"/>
          </p:cNvSpPr>
          <p:nvPr/>
        </p:nvSpPr>
        <p:spPr bwMode="auto">
          <a:xfrm>
            <a:off x="1912938" y="4757738"/>
            <a:ext cx="84137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5" name="Rectangle 346"/>
          <p:cNvSpPr>
            <a:spLocks noChangeArrowheads="1"/>
          </p:cNvSpPr>
          <p:nvPr/>
        </p:nvSpPr>
        <p:spPr bwMode="auto">
          <a:xfrm>
            <a:off x="1900238" y="4929188"/>
            <a:ext cx="107950" cy="984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6" name="Rectangle 347"/>
          <p:cNvSpPr>
            <a:spLocks noChangeArrowheads="1"/>
          </p:cNvSpPr>
          <p:nvPr/>
        </p:nvSpPr>
        <p:spPr bwMode="auto">
          <a:xfrm>
            <a:off x="1900238" y="5108575"/>
            <a:ext cx="107950" cy="23813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7" name="AutoShape 349"/>
          <p:cNvSpPr>
            <a:spLocks noChangeArrowheads="1"/>
          </p:cNvSpPr>
          <p:nvPr/>
        </p:nvSpPr>
        <p:spPr bwMode="auto">
          <a:xfrm>
            <a:off x="2325688" y="4762500"/>
            <a:ext cx="107950" cy="85725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8" name="AutoShape 350"/>
          <p:cNvSpPr>
            <a:spLocks noChangeArrowheads="1"/>
          </p:cNvSpPr>
          <p:nvPr/>
        </p:nvSpPr>
        <p:spPr bwMode="auto">
          <a:xfrm>
            <a:off x="2327275" y="4668838"/>
            <a:ext cx="106363" cy="444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59" name="Line 351"/>
          <p:cNvSpPr>
            <a:spLocks noChangeShapeType="1"/>
          </p:cNvSpPr>
          <p:nvPr/>
        </p:nvSpPr>
        <p:spPr bwMode="auto">
          <a:xfrm>
            <a:off x="2336800" y="4745038"/>
            <a:ext cx="84138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60" name="Line 352"/>
          <p:cNvSpPr>
            <a:spLocks noChangeShapeType="1"/>
          </p:cNvSpPr>
          <p:nvPr/>
        </p:nvSpPr>
        <p:spPr bwMode="auto">
          <a:xfrm>
            <a:off x="2336800" y="4725988"/>
            <a:ext cx="84138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61" name="AutoShape 353"/>
          <p:cNvSpPr>
            <a:spLocks noChangeArrowheads="1"/>
          </p:cNvSpPr>
          <p:nvPr/>
        </p:nvSpPr>
        <p:spPr bwMode="auto">
          <a:xfrm>
            <a:off x="2325688" y="4848225"/>
            <a:ext cx="107950" cy="338138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62" name="AutoShape 354"/>
          <p:cNvSpPr>
            <a:spLocks noChangeArrowheads="1"/>
          </p:cNvSpPr>
          <p:nvPr/>
        </p:nvSpPr>
        <p:spPr bwMode="auto">
          <a:xfrm rot="5400000" flipV="1">
            <a:off x="2369344" y="4783931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63" name="AutoShape 355"/>
          <p:cNvSpPr>
            <a:spLocks noChangeArrowheads="1"/>
          </p:cNvSpPr>
          <p:nvPr/>
        </p:nvSpPr>
        <p:spPr bwMode="auto">
          <a:xfrm rot="-5400000">
            <a:off x="2369344" y="4806156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64" name="Rectangle 356"/>
          <p:cNvSpPr>
            <a:spLocks noChangeArrowheads="1"/>
          </p:cNvSpPr>
          <p:nvPr/>
        </p:nvSpPr>
        <p:spPr bwMode="auto">
          <a:xfrm>
            <a:off x="2325688" y="4954588"/>
            <a:ext cx="107950" cy="2063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65" name="Rectangle 357"/>
          <p:cNvSpPr>
            <a:spLocks noChangeArrowheads="1"/>
          </p:cNvSpPr>
          <p:nvPr/>
        </p:nvSpPr>
        <p:spPr bwMode="auto">
          <a:xfrm>
            <a:off x="2325688" y="4987925"/>
            <a:ext cx="107950" cy="20638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66" name="Rectangle 358"/>
          <p:cNvSpPr>
            <a:spLocks noChangeArrowheads="1"/>
          </p:cNvSpPr>
          <p:nvPr/>
        </p:nvSpPr>
        <p:spPr bwMode="auto">
          <a:xfrm>
            <a:off x="2325688" y="5084763"/>
            <a:ext cx="107950" cy="1428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67" name="Text Box 398"/>
          <p:cNvSpPr txBox="1">
            <a:spLocks noChangeArrowheads="1"/>
          </p:cNvSpPr>
          <p:nvPr/>
        </p:nvSpPr>
        <p:spPr bwMode="auto">
          <a:xfrm>
            <a:off x="1817688" y="5149850"/>
            <a:ext cx="466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03468" name="Text Box 399"/>
          <p:cNvSpPr txBox="1">
            <a:spLocks noChangeArrowheads="1"/>
          </p:cNvSpPr>
          <p:nvPr/>
        </p:nvSpPr>
        <p:spPr bwMode="auto">
          <a:xfrm>
            <a:off x="2184400" y="5149850"/>
            <a:ext cx="571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3469" name="AutoShape 739"/>
          <p:cNvSpPr>
            <a:spLocks noChangeArrowheads="1"/>
          </p:cNvSpPr>
          <p:nvPr/>
        </p:nvSpPr>
        <p:spPr bwMode="auto">
          <a:xfrm>
            <a:off x="2087563" y="4789488"/>
            <a:ext cx="107950" cy="88900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0" name="AutoShape 740"/>
          <p:cNvSpPr>
            <a:spLocks noChangeArrowheads="1"/>
          </p:cNvSpPr>
          <p:nvPr/>
        </p:nvSpPr>
        <p:spPr bwMode="auto">
          <a:xfrm>
            <a:off x="2087563" y="4875213"/>
            <a:ext cx="107950" cy="311150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1" name="AutoShape 741"/>
          <p:cNvSpPr>
            <a:spLocks noChangeArrowheads="1"/>
          </p:cNvSpPr>
          <p:nvPr/>
        </p:nvSpPr>
        <p:spPr bwMode="auto">
          <a:xfrm rot="5400000" flipV="1">
            <a:off x="2130425" y="4811713"/>
            <a:ext cx="22225" cy="107950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2" name="AutoShape 742"/>
          <p:cNvSpPr>
            <a:spLocks noChangeArrowheads="1"/>
          </p:cNvSpPr>
          <p:nvPr/>
        </p:nvSpPr>
        <p:spPr bwMode="auto">
          <a:xfrm rot="-5400000">
            <a:off x="2130425" y="4832351"/>
            <a:ext cx="22225" cy="107950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3" name="AutoShape 743"/>
          <p:cNvSpPr>
            <a:spLocks noChangeArrowheads="1"/>
          </p:cNvSpPr>
          <p:nvPr/>
        </p:nvSpPr>
        <p:spPr bwMode="auto">
          <a:xfrm>
            <a:off x="2087563" y="4697413"/>
            <a:ext cx="107950" cy="444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4" name="Line 744"/>
          <p:cNvSpPr>
            <a:spLocks noChangeShapeType="1"/>
          </p:cNvSpPr>
          <p:nvPr/>
        </p:nvSpPr>
        <p:spPr bwMode="auto">
          <a:xfrm>
            <a:off x="2100263" y="4773613"/>
            <a:ext cx="84137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5" name="Line 745"/>
          <p:cNvSpPr>
            <a:spLocks noChangeShapeType="1"/>
          </p:cNvSpPr>
          <p:nvPr/>
        </p:nvSpPr>
        <p:spPr bwMode="auto">
          <a:xfrm>
            <a:off x="2100263" y="4757738"/>
            <a:ext cx="84137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6" name="Rectangle 746"/>
          <p:cNvSpPr>
            <a:spLocks noChangeArrowheads="1"/>
          </p:cNvSpPr>
          <p:nvPr/>
        </p:nvSpPr>
        <p:spPr bwMode="auto">
          <a:xfrm>
            <a:off x="2087563" y="4929188"/>
            <a:ext cx="107950" cy="98425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7" name="Rectangle 747"/>
          <p:cNvSpPr>
            <a:spLocks noChangeArrowheads="1"/>
          </p:cNvSpPr>
          <p:nvPr/>
        </p:nvSpPr>
        <p:spPr bwMode="auto">
          <a:xfrm>
            <a:off x="2087563" y="5108575"/>
            <a:ext cx="107950" cy="23813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8" name="AutoShape 749"/>
          <p:cNvSpPr>
            <a:spLocks noChangeArrowheads="1"/>
          </p:cNvSpPr>
          <p:nvPr/>
        </p:nvSpPr>
        <p:spPr bwMode="auto">
          <a:xfrm>
            <a:off x="2511425" y="4762500"/>
            <a:ext cx="107950" cy="85725"/>
          </a:xfrm>
          <a:prstGeom prst="roundRect">
            <a:avLst>
              <a:gd name="adj" fmla="val 26042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79" name="AutoShape 750"/>
          <p:cNvSpPr>
            <a:spLocks noChangeArrowheads="1"/>
          </p:cNvSpPr>
          <p:nvPr/>
        </p:nvSpPr>
        <p:spPr bwMode="auto">
          <a:xfrm>
            <a:off x="2514600" y="4668838"/>
            <a:ext cx="106363" cy="4445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0066"/>
              </a:gs>
              <a:gs pos="50000">
                <a:srgbClr val="666699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80" name="Line 751"/>
          <p:cNvSpPr>
            <a:spLocks noChangeShapeType="1"/>
          </p:cNvSpPr>
          <p:nvPr/>
        </p:nvSpPr>
        <p:spPr bwMode="auto">
          <a:xfrm>
            <a:off x="2520950" y="4745038"/>
            <a:ext cx="84138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81" name="Line 752"/>
          <p:cNvSpPr>
            <a:spLocks noChangeShapeType="1"/>
          </p:cNvSpPr>
          <p:nvPr/>
        </p:nvSpPr>
        <p:spPr bwMode="auto">
          <a:xfrm>
            <a:off x="2524125" y="4725988"/>
            <a:ext cx="84138" cy="0"/>
          </a:xfrm>
          <a:prstGeom prst="line">
            <a:avLst/>
          </a:prstGeom>
          <a:noFill/>
          <a:ln w="12700">
            <a:solidFill>
              <a:srgbClr val="1E0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82" name="AutoShape 753"/>
          <p:cNvSpPr>
            <a:spLocks noChangeArrowheads="1"/>
          </p:cNvSpPr>
          <p:nvPr/>
        </p:nvSpPr>
        <p:spPr bwMode="auto">
          <a:xfrm>
            <a:off x="2511425" y="4848225"/>
            <a:ext cx="107950" cy="338138"/>
          </a:xfrm>
          <a:prstGeom prst="roundRect">
            <a:avLst>
              <a:gd name="adj" fmla="val 26042"/>
            </a:avLst>
          </a:prstGeom>
          <a:gradFill rotWithShape="1">
            <a:gsLst>
              <a:gs pos="0">
                <a:srgbClr val="6600CC"/>
              </a:gs>
              <a:gs pos="50000">
                <a:srgbClr val="FFFFFF"/>
              </a:gs>
              <a:gs pos="100000">
                <a:srgbClr val="6600CC"/>
              </a:gs>
            </a:gsLst>
            <a:lin ang="0" scaled="1"/>
          </a:gradFill>
          <a:ln w="12700">
            <a:solidFill>
              <a:srgbClr val="1E003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83" name="AutoShape 754"/>
          <p:cNvSpPr>
            <a:spLocks noChangeArrowheads="1"/>
          </p:cNvSpPr>
          <p:nvPr/>
        </p:nvSpPr>
        <p:spPr bwMode="auto">
          <a:xfrm rot="5400000" flipV="1">
            <a:off x="2553494" y="4783931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84" name="AutoShape 755"/>
          <p:cNvSpPr>
            <a:spLocks noChangeArrowheads="1"/>
          </p:cNvSpPr>
          <p:nvPr/>
        </p:nvSpPr>
        <p:spPr bwMode="auto">
          <a:xfrm rot="-5400000">
            <a:off x="2553494" y="4806156"/>
            <a:ext cx="22225" cy="106363"/>
          </a:xfrm>
          <a:prstGeom prst="flowChartDelay">
            <a:avLst/>
          </a:prstGeom>
          <a:gradFill rotWithShape="0">
            <a:gsLst>
              <a:gs pos="0">
                <a:srgbClr val="660066"/>
              </a:gs>
              <a:gs pos="50000">
                <a:srgbClr val="CC00CC"/>
              </a:gs>
              <a:gs pos="100000">
                <a:srgbClr val="660066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85" name="Rectangle 756"/>
          <p:cNvSpPr>
            <a:spLocks noChangeArrowheads="1"/>
          </p:cNvSpPr>
          <p:nvPr/>
        </p:nvSpPr>
        <p:spPr bwMode="auto">
          <a:xfrm>
            <a:off x="2511425" y="4954588"/>
            <a:ext cx="107950" cy="2063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86" name="Rectangle 757"/>
          <p:cNvSpPr>
            <a:spLocks noChangeArrowheads="1"/>
          </p:cNvSpPr>
          <p:nvPr/>
        </p:nvSpPr>
        <p:spPr bwMode="auto">
          <a:xfrm>
            <a:off x="2511425" y="4987925"/>
            <a:ext cx="107950" cy="20638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87" name="Rectangle 758"/>
          <p:cNvSpPr>
            <a:spLocks noChangeArrowheads="1"/>
          </p:cNvSpPr>
          <p:nvPr/>
        </p:nvSpPr>
        <p:spPr bwMode="auto">
          <a:xfrm>
            <a:off x="2511425" y="5084763"/>
            <a:ext cx="107950" cy="14287"/>
          </a:xfrm>
          <a:prstGeom prst="rect">
            <a:avLst/>
          </a:prstGeom>
          <a:gradFill rotWithShape="1">
            <a:gsLst>
              <a:gs pos="0">
                <a:srgbClr val="1E003C"/>
              </a:gs>
              <a:gs pos="50000">
                <a:srgbClr val="6600CC"/>
              </a:gs>
              <a:gs pos="100000">
                <a:srgbClr val="1E003C"/>
              </a:gs>
            </a:gsLst>
            <a:lin ang="0" scaled="1"/>
          </a:gradFill>
          <a:ln w="12700">
            <a:solidFill>
              <a:srgbClr val="1E003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03488" name="Group 112"/>
          <p:cNvGrpSpPr>
            <a:grpSpLocks/>
          </p:cNvGrpSpPr>
          <p:nvPr/>
        </p:nvGrpSpPr>
        <p:grpSpPr bwMode="auto">
          <a:xfrm>
            <a:off x="2827338" y="3694113"/>
            <a:ext cx="107950" cy="1492250"/>
            <a:chOff x="1802" y="2327"/>
            <a:chExt cx="68" cy="940"/>
          </a:xfrm>
        </p:grpSpPr>
        <p:sp>
          <p:nvSpPr>
            <p:cNvPr id="103506" name="AutoShape 360"/>
            <p:cNvSpPr>
              <a:spLocks noChangeArrowheads="1"/>
            </p:cNvSpPr>
            <p:nvPr/>
          </p:nvSpPr>
          <p:spPr bwMode="auto">
            <a:xfrm>
              <a:off x="1802" y="2327"/>
              <a:ext cx="68" cy="35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7" name="AutoShape 361"/>
            <p:cNvSpPr>
              <a:spLocks noChangeArrowheads="1"/>
            </p:cNvSpPr>
            <p:nvPr/>
          </p:nvSpPr>
          <p:spPr bwMode="auto">
            <a:xfrm>
              <a:off x="1802" y="2680"/>
              <a:ext cx="68" cy="58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8" name="AutoShape 362"/>
            <p:cNvSpPr>
              <a:spLocks noChangeArrowheads="1"/>
            </p:cNvSpPr>
            <p:nvPr/>
          </p:nvSpPr>
          <p:spPr bwMode="auto">
            <a:xfrm rot="5400000" flipV="1">
              <a:off x="1830" y="2641"/>
              <a:ext cx="14" cy="67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9" name="AutoShape 363"/>
            <p:cNvSpPr>
              <a:spLocks noChangeArrowheads="1"/>
            </p:cNvSpPr>
            <p:nvPr/>
          </p:nvSpPr>
          <p:spPr bwMode="auto">
            <a:xfrm rot="-5400000">
              <a:off x="1830" y="2654"/>
              <a:ext cx="14" cy="67"/>
            </a:xfrm>
            <a:prstGeom prst="flowChartDelay">
              <a:avLst/>
            </a:prstGeom>
            <a:gradFill rotWithShape="0">
              <a:gsLst>
                <a:gs pos="0">
                  <a:srgbClr val="660066"/>
                </a:gs>
                <a:gs pos="50000">
                  <a:srgbClr val="CC00CC"/>
                </a:gs>
                <a:gs pos="100000">
                  <a:srgbClr val="660066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0" name="Rectangle 364"/>
            <p:cNvSpPr>
              <a:spLocks noChangeArrowheads="1"/>
            </p:cNvSpPr>
            <p:nvPr/>
          </p:nvSpPr>
          <p:spPr bwMode="auto">
            <a:xfrm>
              <a:off x="1802" y="2705"/>
              <a:ext cx="68" cy="23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1" name="Rectangle 365"/>
            <p:cNvSpPr>
              <a:spLocks noChangeArrowheads="1"/>
            </p:cNvSpPr>
            <p:nvPr/>
          </p:nvSpPr>
          <p:spPr bwMode="auto">
            <a:xfrm>
              <a:off x="1802" y="2375"/>
              <a:ext cx="68" cy="2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2" name="Rectangle 366"/>
            <p:cNvSpPr>
              <a:spLocks noChangeArrowheads="1"/>
            </p:cNvSpPr>
            <p:nvPr/>
          </p:nvSpPr>
          <p:spPr bwMode="auto">
            <a:xfrm>
              <a:off x="1802" y="2453"/>
              <a:ext cx="68" cy="37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3" name="Rectangle 367"/>
            <p:cNvSpPr>
              <a:spLocks noChangeArrowheads="1"/>
            </p:cNvSpPr>
            <p:nvPr/>
          </p:nvSpPr>
          <p:spPr bwMode="auto">
            <a:xfrm>
              <a:off x="1802" y="2502"/>
              <a:ext cx="68" cy="3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4" name="Rectangle 368"/>
            <p:cNvSpPr>
              <a:spLocks noChangeArrowheads="1"/>
            </p:cNvSpPr>
            <p:nvPr/>
          </p:nvSpPr>
          <p:spPr bwMode="auto">
            <a:xfrm>
              <a:off x="1802" y="2575"/>
              <a:ext cx="68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5" name="Rectangle 369"/>
            <p:cNvSpPr>
              <a:spLocks noChangeArrowheads="1"/>
            </p:cNvSpPr>
            <p:nvPr/>
          </p:nvSpPr>
          <p:spPr bwMode="auto">
            <a:xfrm>
              <a:off x="1802" y="2630"/>
              <a:ext cx="68" cy="1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6" name="Rectangle 370"/>
            <p:cNvSpPr>
              <a:spLocks noChangeArrowheads="1"/>
            </p:cNvSpPr>
            <p:nvPr/>
          </p:nvSpPr>
          <p:spPr bwMode="auto">
            <a:xfrm>
              <a:off x="1802" y="2812"/>
              <a:ext cx="68" cy="40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7" name="Rectangle 371"/>
            <p:cNvSpPr>
              <a:spLocks noChangeArrowheads="1"/>
            </p:cNvSpPr>
            <p:nvPr/>
          </p:nvSpPr>
          <p:spPr bwMode="auto">
            <a:xfrm>
              <a:off x="1802" y="2867"/>
              <a:ext cx="68" cy="65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8" name="Rectangle 372"/>
            <p:cNvSpPr>
              <a:spLocks noChangeArrowheads="1"/>
            </p:cNvSpPr>
            <p:nvPr/>
          </p:nvSpPr>
          <p:spPr bwMode="auto">
            <a:xfrm>
              <a:off x="1802" y="2954"/>
              <a:ext cx="68" cy="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19" name="Rectangle 373"/>
            <p:cNvSpPr>
              <a:spLocks noChangeArrowheads="1"/>
            </p:cNvSpPr>
            <p:nvPr/>
          </p:nvSpPr>
          <p:spPr bwMode="auto">
            <a:xfrm>
              <a:off x="1802" y="2982"/>
              <a:ext cx="68" cy="3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0" name="Rectangle 374"/>
            <p:cNvSpPr>
              <a:spLocks noChangeArrowheads="1"/>
            </p:cNvSpPr>
            <p:nvPr/>
          </p:nvSpPr>
          <p:spPr bwMode="auto">
            <a:xfrm>
              <a:off x="1802" y="3057"/>
              <a:ext cx="68" cy="56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21" name="Rectangle 375"/>
            <p:cNvSpPr>
              <a:spLocks noChangeArrowheads="1"/>
            </p:cNvSpPr>
            <p:nvPr/>
          </p:nvSpPr>
          <p:spPr bwMode="auto">
            <a:xfrm>
              <a:off x="1802" y="3165"/>
              <a:ext cx="68" cy="54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3489" name="Text Box 400"/>
          <p:cNvSpPr txBox="1">
            <a:spLocks noChangeArrowheads="1"/>
          </p:cNvSpPr>
          <p:nvPr/>
        </p:nvSpPr>
        <p:spPr bwMode="auto">
          <a:xfrm>
            <a:off x="2730500" y="514985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3490" name="Line 130"/>
          <p:cNvSpPr>
            <a:spLocks noChangeShapeType="1"/>
          </p:cNvSpPr>
          <p:nvPr/>
        </p:nvSpPr>
        <p:spPr bwMode="auto">
          <a:xfrm>
            <a:off x="1614488" y="4959350"/>
            <a:ext cx="2159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491" name="Text Box 131"/>
          <p:cNvSpPr txBox="1">
            <a:spLocks noChangeArrowheads="1"/>
          </p:cNvSpPr>
          <p:nvPr/>
        </p:nvSpPr>
        <p:spPr bwMode="auto">
          <a:xfrm>
            <a:off x="1744663" y="3087688"/>
            <a:ext cx="111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47,XXY</a:t>
            </a:r>
          </a:p>
        </p:txBody>
      </p:sp>
      <p:sp>
        <p:nvSpPr>
          <p:cNvPr id="103492" name="Text Box 132"/>
          <p:cNvSpPr txBox="1">
            <a:spLocks noChangeArrowheads="1"/>
          </p:cNvSpPr>
          <p:nvPr/>
        </p:nvSpPr>
        <p:spPr bwMode="auto">
          <a:xfrm>
            <a:off x="4373563" y="1401763"/>
            <a:ext cx="2190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比較的高身長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無～乏精子症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　　→男性不妊</a:t>
            </a:r>
          </a:p>
        </p:txBody>
      </p:sp>
      <p:sp>
        <p:nvSpPr>
          <p:cNvPr id="103493" name="Text Box 133"/>
          <p:cNvSpPr txBox="1">
            <a:spLocks noChangeArrowheads="1"/>
          </p:cNvSpPr>
          <p:nvPr/>
        </p:nvSpPr>
        <p:spPr bwMode="auto">
          <a:xfrm>
            <a:off x="4378325" y="3429000"/>
            <a:ext cx="2336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細長く，女性型の体型，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ヒゲが薄い，胸毛は無い，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女性化乳房，女性型恥毛，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骨粗鬆症，小睾丸症，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尿中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17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ケトステロイド↓，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+mn-cs"/>
              </a:rPr>
              <a:t>尿中ゴナドトロピン↑</a:t>
            </a:r>
          </a:p>
        </p:txBody>
      </p:sp>
      <p:sp>
        <p:nvSpPr>
          <p:cNvPr id="103494" name="Text Box 400"/>
          <p:cNvSpPr txBox="1">
            <a:spLocks noChangeArrowheads="1"/>
          </p:cNvSpPr>
          <p:nvPr/>
        </p:nvSpPr>
        <p:spPr bwMode="auto">
          <a:xfrm>
            <a:off x="2900363" y="5149850"/>
            <a:ext cx="33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BC2D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X </a:t>
            </a:r>
          </a:p>
        </p:txBody>
      </p:sp>
      <p:grpSp>
        <p:nvGrpSpPr>
          <p:cNvPr id="103495" name="Group 776"/>
          <p:cNvGrpSpPr>
            <a:grpSpLocks/>
          </p:cNvGrpSpPr>
          <p:nvPr/>
        </p:nvGrpSpPr>
        <p:grpSpPr bwMode="auto">
          <a:xfrm>
            <a:off x="3197225" y="4551363"/>
            <a:ext cx="107950" cy="635000"/>
            <a:chOff x="5580" y="3249"/>
            <a:chExt cx="136" cy="1000"/>
          </a:xfrm>
        </p:grpSpPr>
        <p:sp>
          <p:nvSpPr>
            <p:cNvPr id="103497" name="AutoShape 777"/>
            <p:cNvSpPr>
              <a:spLocks noChangeArrowheads="1"/>
            </p:cNvSpPr>
            <p:nvPr/>
          </p:nvSpPr>
          <p:spPr bwMode="auto">
            <a:xfrm>
              <a:off x="5580" y="3249"/>
              <a:ext cx="136" cy="163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498" name="AutoShape 778"/>
            <p:cNvSpPr>
              <a:spLocks noChangeArrowheads="1"/>
            </p:cNvSpPr>
            <p:nvPr/>
          </p:nvSpPr>
          <p:spPr bwMode="auto">
            <a:xfrm>
              <a:off x="5580" y="3580"/>
              <a:ext cx="136" cy="417"/>
            </a:xfrm>
            <a:prstGeom prst="roundRect">
              <a:avLst>
                <a:gd name="adj" fmla="val 26042"/>
              </a:avLst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499" name="AutoShape 779"/>
            <p:cNvSpPr>
              <a:spLocks noChangeArrowheads="1"/>
            </p:cNvSpPr>
            <p:nvPr/>
          </p:nvSpPr>
          <p:spPr bwMode="auto">
            <a:xfrm rot="-5400000">
              <a:off x="5630" y="3527"/>
              <a:ext cx="35" cy="136"/>
            </a:xfrm>
            <a:prstGeom prst="flowChartDelay">
              <a:avLst/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0" name="AutoShape 780"/>
            <p:cNvSpPr>
              <a:spLocks noChangeArrowheads="1"/>
            </p:cNvSpPr>
            <p:nvPr/>
          </p:nvSpPr>
          <p:spPr bwMode="auto">
            <a:xfrm>
              <a:off x="5580" y="3500"/>
              <a:ext cx="136" cy="7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800080"/>
                </a:gs>
                <a:gs pos="50000">
                  <a:srgbClr val="CC3399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1" name="Rectangle 781"/>
            <p:cNvSpPr>
              <a:spLocks noChangeArrowheads="1"/>
            </p:cNvSpPr>
            <p:nvPr/>
          </p:nvSpPr>
          <p:spPr bwMode="auto">
            <a:xfrm>
              <a:off x="5580" y="3340"/>
              <a:ext cx="136" cy="20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2" name="AutoShape 782"/>
            <p:cNvSpPr>
              <a:spLocks noChangeArrowheads="1"/>
            </p:cNvSpPr>
            <p:nvPr/>
          </p:nvSpPr>
          <p:spPr bwMode="auto">
            <a:xfrm>
              <a:off x="5580" y="3815"/>
              <a:ext cx="136" cy="434"/>
            </a:xfrm>
            <a:prstGeom prst="roundRect">
              <a:avLst>
                <a:gd name="adj" fmla="val 26042"/>
              </a:avLst>
            </a:prstGeom>
            <a:gradFill rotWithShape="0">
              <a:gsLst>
                <a:gs pos="0">
                  <a:srgbClr val="333399"/>
                </a:gs>
                <a:gs pos="50000">
                  <a:srgbClr val="3366FF"/>
                </a:gs>
                <a:gs pos="100000">
                  <a:srgbClr val="333399"/>
                </a:gs>
              </a:gsLst>
              <a:lin ang="0" scaled="1"/>
            </a:gradFill>
            <a:ln w="12700">
              <a:solidFill>
                <a:srgbClr val="1E003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3" name="Rectangle 783"/>
            <p:cNvSpPr>
              <a:spLocks noChangeArrowheads="1"/>
            </p:cNvSpPr>
            <p:nvPr/>
          </p:nvSpPr>
          <p:spPr bwMode="auto">
            <a:xfrm>
              <a:off x="5580" y="3645"/>
              <a:ext cx="136" cy="79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4" name="Rectangle 784"/>
            <p:cNvSpPr>
              <a:spLocks noChangeArrowheads="1"/>
            </p:cNvSpPr>
            <p:nvPr/>
          </p:nvSpPr>
          <p:spPr bwMode="auto">
            <a:xfrm>
              <a:off x="5580" y="3821"/>
              <a:ext cx="136" cy="85"/>
            </a:xfrm>
            <a:prstGeom prst="rect">
              <a:avLst/>
            </a:prstGeom>
            <a:gradFill rotWithShape="1">
              <a:gsLst>
                <a:gs pos="0">
                  <a:srgbClr val="6600CC"/>
                </a:gs>
                <a:gs pos="50000">
                  <a:srgbClr val="FFFFFF"/>
                </a:gs>
                <a:gs pos="100000">
                  <a:srgbClr val="6600C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505" name="Rectangle 785"/>
            <p:cNvSpPr>
              <a:spLocks noChangeArrowheads="1"/>
            </p:cNvSpPr>
            <p:nvPr/>
          </p:nvSpPr>
          <p:spPr bwMode="auto">
            <a:xfrm>
              <a:off x="5580" y="3782"/>
              <a:ext cx="136" cy="58"/>
            </a:xfrm>
            <a:prstGeom prst="rect">
              <a:avLst/>
            </a:prstGeom>
            <a:gradFill rotWithShape="1">
              <a:gsLst>
                <a:gs pos="0">
                  <a:srgbClr val="1E003C"/>
                </a:gs>
                <a:gs pos="50000">
                  <a:srgbClr val="6600CC"/>
                </a:gs>
                <a:gs pos="100000">
                  <a:srgbClr val="1E003C"/>
                </a:gs>
              </a:gsLst>
              <a:lin ang="0" scaled="1"/>
            </a:gradFill>
            <a:ln w="12700">
              <a:solidFill>
                <a:srgbClr val="1E003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HG丸ｺﾞｼｯｸM-PRO" panose="020F0600000000000000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3496" name="Text Box 400"/>
          <p:cNvSpPr txBox="1">
            <a:spLocks noChangeArrowheads="1"/>
          </p:cNvSpPr>
          <p:nvPr/>
        </p:nvSpPr>
        <p:spPr bwMode="auto">
          <a:xfrm>
            <a:off x="3079750" y="5149850"/>
            <a:ext cx="33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92004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丸ｺﾞｼｯｸM-PRO"/>
        <a:ea typeface="HG丸ｺﾞｼｯｸM-PRO"/>
        <a:cs typeface=""/>
      </a:majorFont>
      <a:minorFont>
        <a:latin typeface="Arial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丸ｺﾞｼｯｸM-PRO"/>
        <a:ea typeface="HG丸ｺﾞｼｯｸM-PRO"/>
        <a:cs typeface=""/>
      </a:majorFont>
      <a:minorFont>
        <a:latin typeface="Arial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2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25400">
          <a:solidFill>
            <a:srgbClr val="800000"/>
          </a:solidFill>
          <a:miter lim="800000"/>
          <a:headEnd/>
          <a:tailEnd/>
        </a:ln>
        <a:effectLst/>
      </a:spPr>
      <a:bodyPr wrap="none" anchor="ctr"/>
      <a:lstStyle>
        <a:defPPr>
          <a:defRPr dirty="0"/>
        </a:defPPr>
      </a:lstStyle>
    </a:spDef>
  </a:objectDefaults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71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25400">
          <a:solidFill>
            <a:srgbClr val="800000"/>
          </a:solidFill>
          <a:miter lim="800000"/>
          <a:headEnd/>
          <a:tailEnd/>
        </a:ln>
        <a:effectLst/>
      </a:spPr>
      <a:bodyPr wrap="none" anchor="ctr"/>
      <a:lstStyle>
        <a:defPPr>
          <a:defRPr dirty="0"/>
        </a:defPPr>
      </a:lstStyle>
    </a:spDef>
  </a:objectDefaults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72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25400">
          <a:solidFill>
            <a:srgbClr val="800000"/>
          </a:solidFill>
          <a:miter lim="800000"/>
          <a:headEnd/>
          <a:tailEnd/>
        </a:ln>
        <a:effectLst/>
      </a:spPr>
      <a:bodyPr wrap="none" anchor="ctr"/>
      <a:lstStyle>
        <a:defPPr>
          <a:defRPr dirty="0"/>
        </a:defPPr>
      </a:lstStyle>
    </a:spDef>
  </a:objectDefaults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86_沼部デザイン">
  <a:themeElements>
    <a:clrScheme name="沼部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沼部デザイン">
      <a:majorFont>
        <a:latin typeface="HG丸ｺﾞｼｯｸM-PRO"/>
        <a:ea typeface="HG丸ｺﾞｼｯｸM-PRO"/>
        <a:cs typeface="ＭＳ Ｐゴシック"/>
      </a:majorFont>
      <a:minorFont>
        <a:latin typeface="HG丸ｺﾞｼｯｸM-PRO"/>
        <a:ea typeface="HG丸ｺﾞｼｯｸM-PRO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沼部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沼部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沼部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8364</TotalTime>
  <Words>921</Words>
  <Application>Microsoft Macintosh PowerPoint</Application>
  <PresentationFormat>画面に合わせる (4:3)</PresentationFormat>
  <Paragraphs>410</Paragraphs>
  <Slides>12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41" baseType="lpstr">
      <vt:lpstr>HG丸ｺﾞｼｯｸM-PRO</vt:lpstr>
      <vt:lpstr>MS PGothic</vt:lpstr>
      <vt:lpstr>Arial</vt:lpstr>
      <vt:lpstr>Arial Rounded MT Bold</vt:lpstr>
      <vt:lpstr>Garamond</vt:lpstr>
      <vt:lpstr>Trebuchet MS</vt:lpstr>
      <vt:lpstr>Wingdings</vt:lpstr>
      <vt:lpstr>沼部デザイン</vt:lpstr>
      <vt:lpstr>11_沼部デザイン</vt:lpstr>
      <vt:lpstr>13_沼部デザイン</vt:lpstr>
      <vt:lpstr>14_沼部デザイン</vt:lpstr>
      <vt:lpstr>15_沼部デザイン</vt:lpstr>
      <vt:lpstr>21_沼部デザイン</vt:lpstr>
      <vt:lpstr>271_沼部デザイン</vt:lpstr>
      <vt:lpstr>272_沼部デザイン</vt:lpstr>
      <vt:lpstr>286_沼部デザイン</vt:lpstr>
      <vt:lpstr>2_沼部デザイン</vt:lpstr>
      <vt:lpstr>11_標準デザイン</vt:lpstr>
      <vt:lpstr>1_沼部デザイン</vt:lpstr>
      <vt:lpstr>3_沼部デザイン</vt:lpstr>
      <vt:lpstr>5_沼部デザイン</vt:lpstr>
      <vt:lpstr>7_標準デザイン</vt:lpstr>
      <vt:lpstr>6_沼部デザイン</vt:lpstr>
      <vt:lpstr>8_沼部デザイン</vt:lpstr>
      <vt:lpstr>4_沼部デザイン</vt:lpstr>
      <vt:lpstr>52_沼部デザイン</vt:lpstr>
      <vt:lpstr>7_沼部デザイン</vt:lpstr>
      <vt:lpstr>9_沼部デザイン</vt:lpstr>
      <vt:lpstr>Image</vt:lpstr>
      <vt:lpstr>PowerPoint プレゼンテーション</vt:lpstr>
      <vt:lpstr>男性と女性の性染色体構成</vt:lpstr>
      <vt:lpstr>性の決定</vt:lpstr>
      <vt:lpstr>X染色体の不活化 (Lyonの仮説)</vt:lpstr>
      <vt:lpstr>一方のＸ染色体全体が 　　不活化されるわけではない</vt:lpstr>
      <vt:lpstr>男性と女性の性染色体構成</vt:lpstr>
      <vt:lpstr>性染色体の数的変化</vt:lpstr>
      <vt:lpstr>Turner女性</vt:lpstr>
      <vt:lpstr>Klinefelter男性</vt:lpstr>
      <vt:lpstr>Klinefelter男性</vt:lpstr>
      <vt:lpstr>脆弱X症候群</vt:lpstr>
      <vt:lpstr>脆弱X症候群 fragile X syndrome</vt:lpstr>
    </vt:vector>
  </TitlesOfParts>
  <Company>TMU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医療における倫理</dc:title>
  <dc:creator>Hironao NUMABE</dc:creator>
  <cp:lastModifiedBy>Hironao Numabe</cp:lastModifiedBy>
  <cp:revision>271</cp:revision>
  <cp:lastPrinted>2020-05-12T09:57:16Z</cp:lastPrinted>
  <dcterms:created xsi:type="dcterms:W3CDTF">2005-07-02T10:02:17Z</dcterms:created>
  <dcterms:modified xsi:type="dcterms:W3CDTF">2021-08-26T23:47:49Z</dcterms:modified>
</cp:coreProperties>
</file>