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706" r:id="rId4"/>
    <p:sldMasterId id="2147483708" r:id="rId5"/>
  </p:sldMasterIdLst>
  <p:notesMasterIdLst>
    <p:notesMasterId r:id="rId23"/>
  </p:notesMasterIdLst>
  <p:handoutMasterIdLst>
    <p:handoutMasterId r:id="rId24"/>
  </p:handoutMasterIdLst>
  <p:sldIdLst>
    <p:sldId id="1654" r:id="rId6"/>
    <p:sldId id="1663" r:id="rId7"/>
    <p:sldId id="464" r:id="rId8"/>
    <p:sldId id="817" r:id="rId9"/>
    <p:sldId id="1524" r:id="rId10"/>
    <p:sldId id="818" r:id="rId11"/>
    <p:sldId id="819" r:id="rId12"/>
    <p:sldId id="1525" r:id="rId13"/>
    <p:sldId id="465" r:id="rId14"/>
    <p:sldId id="578" r:id="rId15"/>
    <p:sldId id="466" r:id="rId16"/>
    <p:sldId id="467" r:id="rId17"/>
    <p:sldId id="468" r:id="rId18"/>
    <p:sldId id="461" r:id="rId19"/>
    <p:sldId id="462" r:id="rId20"/>
    <p:sldId id="469" r:id="rId21"/>
    <p:sldId id="1500" r:id="rId22"/>
  </p:sldIdLst>
  <p:sldSz cx="9144000" cy="6858000" type="screen4x3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9E0040"/>
    <a:srgbClr val="333399"/>
    <a:srgbClr val="642100"/>
    <a:srgbClr val="008080"/>
    <a:srgbClr val="800080"/>
    <a:srgbClr val="012999"/>
    <a:srgbClr val="745516"/>
    <a:srgbClr val="FFFF99"/>
    <a:srgbClr val="9A7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0" autoAdjust="0"/>
    <p:restoredTop sz="93215" autoAdjust="0"/>
  </p:normalViewPr>
  <p:slideViewPr>
    <p:cSldViewPr snapToGrid="0" showGuides="1">
      <p:cViewPr varScale="1">
        <p:scale>
          <a:sx n="70" d="100"/>
          <a:sy n="70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869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869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F44E9A3-286A-4DEC-81F1-23733AF748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234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481" y="3372170"/>
            <a:ext cx="8189654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234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8E49E50-4664-4A37-B4A6-2294F7F68E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19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9216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ED4FB-BBFC-468E-A0A4-49E97B5CDBA4}" type="slidenum"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65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783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3772-49F7-4155-9AE1-2FA1FA1AA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5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D5593-4216-4C38-9F4C-A4F1EB0263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34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5CF-B40E-4347-BCC7-51877A299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717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00595-8FAF-4BC1-893B-4A9BABBB467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088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0EAB95-6358-478B-8667-AA499AC33C1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998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342F8-DD81-480A-9C4E-0A68CE4B89D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380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9B2FD-B992-47FA-B5E8-5016363427B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295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A9A176-4B48-4F62-A14B-EE765B01CC6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863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E574F8-394D-48A5-A2C8-FD96C14602EB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130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1F2D8-1AD1-4A3E-AA27-99962D70FE3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2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955AD-595B-4B5D-B9C7-7301D81660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7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E297-D336-49E3-BE2E-6E6872845B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1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629E-8046-457E-9728-00F7D4BBC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95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22F3C-EB4E-4683-8B52-79BCE10657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93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C4D8-D7C4-4D08-870C-D83D62D73F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9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0595-8FAF-4BC1-893B-4A9BABBB46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9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F439-8B3C-4135-8944-61C95A7298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579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A3D9-4342-42E7-A78D-1050343C1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18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407CD0-F929-42D3-92EC-C9B512F95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C6AE414-25AB-44AF-940B-8881E12CB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00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388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C63FA96-E777-4EED-94F0-1812EC67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0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A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7235" y="2918745"/>
            <a:ext cx="9013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常染色体劣性遺伝</a:t>
            </a:r>
          </a:p>
        </p:txBody>
      </p:sp>
    </p:spTree>
    <p:extLst>
      <p:ext uri="{BB962C8B-B14F-4D97-AF65-F5344CB8AC3E}">
        <p14:creationId xmlns:p14="http://schemas.microsoft.com/office/powerpoint/2010/main" val="84216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b="1" dirty="0">
                <a:solidFill>
                  <a:srgbClr val="313575"/>
                </a:solidFill>
              </a:rPr>
              <a:t>常染色体劣性遺伝</a:t>
            </a:r>
          </a:p>
        </p:txBody>
      </p:sp>
      <p:sp>
        <p:nvSpPr>
          <p:cNvPr id="61443" name="Oval 4"/>
          <p:cNvSpPr>
            <a:spLocks noChangeAspect="1" noChangeArrowheads="1"/>
          </p:cNvSpPr>
          <p:nvPr/>
        </p:nvSpPr>
        <p:spPr bwMode="auto">
          <a:xfrm>
            <a:off x="2444750" y="2487613"/>
            <a:ext cx="1079500" cy="10795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sp>
        <p:nvSpPr>
          <p:cNvPr id="61444" name="Oval 36"/>
          <p:cNvSpPr>
            <a:spLocks noChangeAspect="1" noChangeArrowheads="1"/>
          </p:cNvSpPr>
          <p:nvPr/>
        </p:nvSpPr>
        <p:spPr bwMode="auto">
          <a:xfrm flipH="1">
            <a:off x="1068388" y="2486025"/>
            <a:ext cx="1079500" cy="1081088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grpSp>
        <p:nvGrpSpPr>
          <p:cNvPr id="61445" name="Group 141"/>
          <p:cNvGrpSpPr>
            <a:grpSpLocks/>
          </p:cNvGrpSpPr>
          <p:nvPr/>
        </p:nvGrpSpPr>
        <p:grpSpPr bwMode="auto">
          <a:xfrm flipH="1">
            <a:off x="1560513" y="2640013"/>
            <a:ext cx="88900" cy="777875"/>
            <a:chOff x="2692" y="2209"/>
            <a:chExt cx="136" cy="2040"/>
          </a:xfrm>
        </p:grpSpPr>
        <p:sp>
          <p:nvSpPr>
            <p:cNvPr id="61749" name="AutoShape 142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0" name="AutoShape 143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1" name="Rectangle 144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2" name="Rectangle 145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3" name="Rectangle 146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4" name="Rectangle 147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5" name="Rectangle 148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6" name="Rectangle 149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7" name="Rectangle 150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8" name="Rectangle 151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59" name="Rectangle 152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60" name="Rectangle 153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61" name="Rectangle 154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62" name="Rectangle 155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63" name="AutoShape 156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64" name="AutoShape 157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46" name="Group 160"/>
          <p:cNvGrpSpPr>
            <a:grpSpLocks/>
          </p:cNvGrpSpPr>
          <p:nvPr/>
        </p:nvGrpSpPr>
        <p:grpSpPr bwMode="auto">
          <a:xfrm flipH="1">
            <a:off x="2938463" y="2640013"/>
            <a:ext cx="88900" cy="777875"/>
            <a:chOff x="2692" y="2209"/>
            <a:chExt cx="136" cy="2040"/>
          </a:xfrm>
        </p:grpSpPr>
        <p:sp>
          <p:nvSpPr>
            <p:cNvPr id="61733" name="AutoShape 16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4" name="AutoShape 16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5" name="Rectangle 16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6" name="Rectangle 16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7" name="Rectangle 16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8" name="Rectangle 16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9" name="Rectangle 16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0" name="Rectangle 16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1" name="Rectangle 16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2" name="Rectangle 17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3" name="Rectangle 17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4" name="Rectangle 17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5" name="Rectangle 17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6" name="Rectangle 17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7" name="AutoShape 17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48" name="AutoShape 17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sp>
        <p:nvSpPr>
          <p:cNvPr id="61447" name="Oval 15"/>
          <p:cNvSpPr>
            <a:spLocks noChangeAspect="1" noChangeArrowheads="1"/>
          </p:cNvSpPr>
          <p:nvPr/>
        </p:nvSpPr>
        <p:spPr bwMode="auto">
          <a:xfrm>
            <a:off x="1641475" y="977900"/>
            <a:ext cx="1295400" cy="1295400"/>
          </a:xfrm>
          <a:prstGeom prst="ellipse">
            <a:avLst/>
          </a:prstGeom>
          <a:gradFill rotWithShape="0">
            <a:gsLst>
              <a:gs pos="0">
                <a:srgbClr val="FF99CC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grpSp>
        <p:nvGrpSpPr>
          <p:cNvPr id="61448" name="Group 107"/>
          <p:cNvGrpSpPr>
            <a:grpSpLocks/>
          </p:cNvGrpSpPr>
          <p:nvPr/>
        </p:nvGrpSpPr>
        <p:grpSpPr bwMode="auto">
          <a:xfrm flipH="1">
            <a:off x="2157413" y="1235075"/>
            <a:ext cx="88900" cy="777875"/>
            <a:chOff x="2692" y="2209"/>
            <a:chExt cx="136" cy="2040"/>
          </a:xfrm>
        </p:grpSpPr>
        <p:sp>
          <p:nvSpPr>
            <p:cNvPr id="61717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8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9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0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1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2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3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4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5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6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7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8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29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0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1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32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49" name="Group 90"/>
          <p:cNvGrpSpPr>
            <a:grpSpLocks/>
          </p:cNvGrpSpPr>
          <p:nvPr/>
        </p:nvGrpSpPr>
        <p:grpSpPr bwMode="auto">
          <a:xfrm flipH="1">
            <a:off x="2343150" y="1235075"/>
            <a:ext cx="88900" cy="777875"/>
            <a:chOff x="2692" y="2209"/>
            <a:chExt cx="136" cy="2040"/>
          </a:xfrm>
        </p:grpSpPr>
        <p:sp>
          <p:nvSpPr>
            <p:cNvPr id="61701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2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3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4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5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6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7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8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9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0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1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2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3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4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5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16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sp>
        <p:nvSpPr>
          <p:cNvPr id="61450" name="Arc 88"/>
          <p:cNvSpPr>
            <a:spLocks/>
          </p:cNvSpPr>
          <p:nvPr/>
        </p:nvSpPr>
        <p:spPr bwMode="auto">
          <a:xfrm rot="5400000">
            <a:off x="1649413" y="2084388"/>
            <a:ext cx="581025" cy="511175"/>
          </a:xfrm>
          <a:custGeom>
            <a:avLst/>
            <a:gdLst>
              <a:gd name="T0" fmla="*/ 0 w 17057"/>
              <a:gd name="T1" fmla="*/ 0 h 21600"/>
              <a:gd name="T2" fmla="*/ 2147483646 w 17057"/>
              <a:gd name="T3" fmla="*/ 2147483646 h 21600"/>
              <a:gd name="T4" fmla="*/ 0 w 17057"/>
              <a:gd name="T5" fmla="*/ 2147483646 h 21600"/>
              <a:gd name="T6" fmla="*/ 0 60000 65536"/>
              <a:gd name="T7" fmla="*/ 0 60000 65536"/>
              <a:gd name="T8" fmla="*/ 0 60000 65536"/>
              <a:gd name="T9" fmla="*/ 0 w 17057"/>
              <a:gd name="T10" fmla="*/ 0 h 21600"/>
              <a:gd name="T11" fmla="*/ 17057 w 170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7" h="21600" fill="none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</a:path>
              <a:path w="17057" h="21600" stroke="0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61451" name="Arc 89"/>
          <p:cNvSpPr>
            <a:spLocks/>
          </p:cNvSpPr>
          <p:nvPr/>
        </p:nvSpPr>
        <p:spPr bwMode="auto">
          <a:xfrm rot="16200000" flipH="1">
            <a:off x="2359819" y="2074069"/>
            <a:ext cx="581025" cy="534987"/>
          </a:xfrm>
          <a:custGeom>
            <a:avLst/>
            <a:gdLst>
              <a:gd name="T0" fmla="*/ 0 w 17057"/>
              <a:gd name="T1" fmla="*/ 0 h 21600"/>
              <a:gd name="T2" fmla="*/ 2147483646 w 17057"/>
              <a:gd name="T3" fmla="*/ 2147483646 h 21600"/>
              <a:gd name="T4" fmla="*/ 0 w 17057"/>
              <a:gd name="T5" fmla="*/ 2147483646 h 21600"/>
              <a:gd name="T6" fmla="*/ 0 60000 65536"/>
              <a:gd name="T7" fmla="*/ 0 60000 65536"/>
              <a:gd name="T8" fmla="*/ 0 60000 65536"/>
              <a:gd name="T9" fmla="*/ 0 w 17057"/>
              <a:gd name="T10" fmla="*/ 0 h 21600"/>
              <a:gd name="T11" fmla="*/ 17057 w 170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7" h="21600" fill="none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</a:path>
              <a:path w="17057" h="21600" stroke="0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133600" y="1471613"/>
            <a:ext cx="488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×</a:t>
            </a: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733675" y="2882900"/>
            <a:ext cx="488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×</a:t>
            </a:r>
          </a:p>
        </p:txBody>
      </p:sp>
      <p:sp>
        <p:nvSpPr>
          <p:cNvPr id="61454" name="Oval 36"/>
          <p:cNvSpPr>
            <a:spLocks noChangeAspect="1" noChangeArrowheads="1"/>
          </p:cNvSpPr>
          <p:nvPr/>
        </p:nvSpPr>
        <p:spPr bwMode="auto">
          <a:xfrm>
            <a:off x="6226175" y="1082675"/>
            <a:ext cx="1295400" cy="1295400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grpSp>
        <p:nvGrpSpPr>
          <p:cNvPr id="61455" name="Group 94"/>
          <p:cNvGrpSpPr>
            <a:grpSpLocks/>
          </p:cNvGrpSpPr>
          <p:nvPr/>
        </p:nvGrpSpPr>
        <p:grpSpPr bwMode="auto">
          <a:xfrm flipH="1">
            <a:off x="6743700" y="1341438"/>
            <a:ext cx="87313" cy="777875"/>
            <a:chOff x="2692" y="2209"/>
            <a:chExt cx="136" cy="2040"/>
          </a:xfrm>
        </p:grpSpPr>
        <p:sp>
          <p:nvSpPr>
            <p:cNvPr id="61685" name="AutoShape 95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6" name="AutoShape 96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7" name="Rectangle 97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8" name="Rectangle 98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9" name="Rectangle 99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0" name="Rectangle 100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1" name="Rectangle 101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2" name="Rectangle 102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3" name="Rectangle 103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4" name="Rectangle 104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5" name="Rectangle 105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6" name="Rectangle 106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7" name="Rectangle 107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8" name="Rectangle 108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99" name="AutoShape 109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700" name="AutoShape 110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56" name="Group 112"/>
          <p:cNvGrpSpPr>
            <a:grpSpLocks/>
          </p:cNvGrpSpPr>
          <p:nvPr/>
        </p:nvGrpSpPr>
        <p:grpSpPr bwMode="auto">
          <a:xfrm flipH="1">
            <a:off x="6927850" y="1341438"/>
            <a:ext cx="88900" cy="777875"/>
            <a:chOff x="2692" y="2209"/>
            <a:chExt cx="136" cy="2040"/>
          </a:xfrm>
        </p:grpSpPr>
        <p:sp>
          <p:nvSpPr>
            <p:cNvPr id="61669" name="AutoShape 113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0" name="AutoShape 114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1" name="Rectangle 115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2" name="Rectangle 116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3" name="Rectangle 117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4" name="Rectangle 118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5" name="Rectangle 119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6" name="Rectangle 120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7" name="Rectangle 121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8" name="Rectangle 122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79" name="Rectangle 123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0" name="Rectangle 124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1" name="Rectangle 125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2" name="Rectangle 126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3" name="AutoShape 127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84" name="AutoShape 128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sp>
        <p:nvSpPr>
          <p:cNvPr id="61457" name="Arc 2"/>
          <p:cNvSpPr>
            <a:spLocks noChangeAspect="1"/>
          </p:cNvSpPr>
          <p:nvPr/>
        </p:nvSpPr>
        <p:spPr bwMode="auto">
          <a:xfrm flipH="1" flipV="1">
            <a:off x="7091363" y="3022600"/>
            <a:ext cx="63500" cy="130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61458" name="Arc 3"/>
          <p:cNvSpPr>
            <a:spLocks noChangeAspect="1"/>
          </p:cNvSpPr>
          <p:nvPr/>
        </p:nvSpPr>
        <p:spPr bwMode="auto">
          <a:xfrm>
            <a:off x="7053263" y="2763838"/>
            <a:ext cx="38100" cy="284162"/>
          </a:xfrm>
          <a:custGeom>
            <a:avLst/>
            <a:gdLst>
              <a:gd name="T0" fmla="*/ 0 w 21600"/>
              <a:gd name="T1" fmla="*/ 0 h 21600"/>
              <a:gd name="T2" fmla="*/ 334548993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9" name="Rectangle 4"/>
          <p:cNvSpPr>
            <a:spLocks noChangeAspect="1" noChangeArrowheads="1"/>
          </p:cNvSpPr>
          <p:nvPr/>
        </p:nvSpPr>
        <p:spPr bwMode="auto">
          <a:xfrm flipH="1">
            <a:off x="7146925" y="3073400"/>
            <a:ext cx="155575" cy="157163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50000">
                <a:srgbClr val="99FF66"/>
              </a:gs>
              <a:gs pos="100000">
                <a:srgbClr val="33CC33"/>
              </a:gs>
            </a:gsLst>
            <a:lin ang="5400000" scaled="1"/>
          </a:grad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sp>
        <p:nvSpPr>
          <p:cNvPr id="61460" name="Arc 5"/>
          <p:cNvSpPr>
            <a:spLocks noChangeAspect="1"/>
          </p:cNvSpPr>
          <p:nvPr/>
        </p:nvSpPr>
        <p:spPr bwMode="auto">
          <a:xfrm flipH="1">
            <a:off x="7029450" y="2762250"/>
            <a:ext cx="25400" cy="195263"/>
          </a:xfrm>
          <a:custGeom>
            <a:avLst/>
            <a:gdLst>
              <a:gd name="T0" fmla="*/ 0 w 21600"/>
              <a:gd name="T1" fmla="*/ 0 h 21600"/>
              <a:gd name="T2" fmla="*/ 343791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1" name="Arc 6"/>
          <p:cNvSpPr>
            <a:spLocks noChangeAspect="1"/>
          </p:cNvSpPr>
          <p:nvPr/>
        </p:nvSpPr>
        <p:spPr bwMode="auto">
          <a:xfrm flipV="1">
            <a:off x="7069138" y="3436938"/>
            <a:ext cx="77787" cy="130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61462" name="Arc 7"/>
          <p:cNvSpPr>
            <a:spLocks noChangeAspect="1"/>
          </p:cNvSpPr>
          <p:nvPr/>
        </p:nvSpPr>
        <p:spPr bwMode="auto">
          <a:xfrm flipH="1" flipV="1">
            <a:off x="7029450" y="3489325"/>
            <a:ext cx="39688" cy="77788"/>
          </a:xfrm>
          <a:custGeom>
            <a:avLst/>
            <a:gdLst>
              <a:gd name="T0" fmla="*/ 0 w 21600"/>
              <a:gd name="T1" fmla="*/ 0 h 21600"/>
              <a:gd name="T2" fmla="*/ 659062989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61463" name="Arc 8"/>
          <p:cNvSpPr>
            <a:spLocks noChangeAspect="1"/>
          </p:cNvSpPr>
          <p:nvPr/>
        </p:nvSpPr>
        <p:spPr bwMode="auto">
          <a:xfrm flipH="1">
            <a:off x="7031038" y="3413125"/>
            <a:ext cx="103187" cy="77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4" name="Arc 9"/>
          <p:cNvSpPr>
            <a:spLocks noChangeAspect="1"/>
          </p:cNvSpPr>
          <p:nvPr/>
        </p:nvSpPr>
        <p:spPr bwMode="auto">
          <a:xfrm>
            <a:off x="7132638" y="3413125"/>
            <a:ext cx="207962" cy="1555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5" name="Freeform 10"/>
          <p:cNvSpPr>
            <a:spLocks noChangeAspect="1"/>
          </p:cNvSpPr>
          <p:nvPr/>
        </p:nvSpPr>
        <p:spPr bwMode="auto">
          <a:xfrm flipH="1">
            <a:off x="7029450" y="2957513"/>
            <a:ext cx="119063" cy="481012"/>
          </a:xfrm>
          <a:custGeom>
            <a:avLst/>
            <a:gdLst>
              <a:gd name="T0" fmla="*/ 2147483646 w 208"/>
              <a:gd name="T1" fmla="*/ 0 h 840"/>
              <a:gd name="T2" fmla="*/ 2147483646 w 208"/>
              <a:gd name="T3" fmla="*/ 2147483646 h 840"/>
              <a:gd name="T4" fmla="*/ 2147483646 w 208"/>
              <a:gd name="T5" fmla="*/ 2147483646 h 840"/>
              <a:gd name="T6" fmla="*/ 2147483646 w 208"/>
              <a:gd name="T7" fmla="*/ 2147483646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208"/>
              <a:gd name="T13" fmla="*/ 0 h 840"/>
              <a:gd name="T14" fmla="*/ 208 w 208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" h="840">
                <a:moveTo>
                  <a:pt x="208" y="0"/>
                </a:moveTo>
                <a:cubicBezTo>
                  <a:pt x="200" y="130"/>
                  <a:pt x="193" y="261"/>
                  <a:pt x="163" y="363"/>
                </a:cubicBezTo>
                <a:cubicBezTo>
                  <a:pt x="133" y="465"/>
                  <a:pt x="52" y="534"/>
                  <a:pt x="26" y="613"/>
                </a:cubicBezTo>
                <a:cubicBezTo>
                  <a:pt x="0" y="692"/>
                  <a:pt x="8" y="802"/>
                  <a:pt x="4" y="840"/>
                </a:cubicBezTo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66" name="Oval 11"/>
          <p:cNvSpPr>
            <a:spLocks noChangeAspect="1" noChangeArrowheads="1"/>
          </p:cNvSpPr>
          <p:nvPr/>
        </p:nvSpPr>
        <p:spPr bwMode="auto">
          <a:xfrm flipH="1">
            <a:off x="7224713" y="2697163"/>
            <a:ext cx="1166812" cy="869950"/>
          </a:xfrm>
          <a:prstGeom prst="ellipse">
            <a:avLst/>
          </a:prstGeom>
          <a:gradFill rotWithShape="0">
            <a:gsLst>
              <a:gs pos="0">
                <a:srgbClr val="99FF66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sp>
        <p:nvSpPr>
          <p:cNvPr id="61467" name="Arc 60"/>
          <p:cNvSpPr>
            <a:spLocks noChangeAspect="1"/>
          </p:cNvSpPr>
          <p:nvPr/>
        </p:nvSpPr>
        <p:spPr bwMode="auto">
          <a:xfrm flipV="1">
            <a:off x="6607175" y="3021013"/>
            <a:ext cx="65088" cy="130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61468" name="Arc 61"/>
          <p:cNvSpPr>
            <a:spLocks noChangeAspect="1"/>
          </p:cNvSpPr>
          <p:nvPr/>
        </p:nvSpPr>
        <p:spPr bwMode="auto">
          <a:xfrm flipH="1">
            <a:off x="6672263" y="2762250"/>
            <a:ext cx="38100" cy="285750"/>
          </a:xfrm>
          <a:custGeom>
            <a:avLst/>
            <a:gdLst>
              <a:gd name="T0" fmla="*/ 0 w 21600"/>
              <a:gd name="T1" fmla="*/ 0 h 21600"/>
              <a:gd name="T2" fmla="*/ 334548993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9" name="Rectangle 62"/>
          <p:cNvSpPr>
            <a:spLocks noChangeAspect="1" noChangeArrowheads="1"/>
          </p:cNvSpPr>
          <p:nvPr/>
        </p:nvSpPr>
        <p:spPr bwMode="auto">
          <a:xfrm>
            <a:off x="6461125" y="3073400"/>
            <a:ext cx="155575" cy="155575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50000">
                <a:srgbClr val="99FF66"/>
              </a:gs>
              <a:gs pos="100000">
                <a:srgbClr val="33CC33"/>
              </a:gs>
            </a:gsLst>
            <a:lin ang="5400000" scaled="1"/>
          </a:gradFill>
          <a:ln w="127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sp>
        <p:nvSpPr>
          <p:cNvPr id="61470" name="Oval 63"/>
          <p:cNvSpPr>
            <a:spLocks noChangeAspect="1" noChangeArrowheads="1"/>
          </p:cNvSpPr>
          <p:nvPr/>
        </p:nvSpPr>
        <p:spPr bwMode="auto">
          <a:xfrm>
            <a:off x="5372100" y="2697163"/>
            <a:ext cx="1166813" cy="869950"/>
          </a:xfrm>
          <a:prstGeom prst="ellipse">
            <a:avLst/>
          </a:prstGeom>
          <a:gradFill rotWithShape="0">
            <a:gsLst>
              <a:gs pos="0">
                <a:srgbClr val="99FF66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sp>
        <p:nvSpPr>
          <p:cNvPr id="61471" name="Arc 64"/>
          <p:cNvSpPr>
            <a:spLocks noChangeAspect="1"/>
          </p:cNvSpPr>
          <p:nvPr/>
        </p:nvSpPr>
        <p:spPr bwMode="auto">
          <a:xfrm>
            <a:off x="6707188" y="2762250"/>
            <a:ext cx="26987" cy="193675"/>
          </a:xfrm>
          <a:custGeom>
            <a:avLst/>
            <a:gdLst>
              <a:gd name="T0" fmla="*/ 0 w 21600"/>
              <a:gd name="T1" fmla="*/ 0 h 21600"/>
              <a:gd name="T2" fmla="*/ 906641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2" name="Arc 65"/>
          <p:cNvSpPr>
            <a:spLocks noChangeAspect="1"/>
          </p:cNvSpPr>
          <p:nvPr/>
        </p:nvSpPr>
        <p:spPr bwMode="auto">
          <a:xfrm flipH="1" flipV="1">
            <a:off x="6616700" y="3435350"/>
            <a:ext cx="77788" cy="1317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61473" name="Arc 66"/>
          <p:cNvSpPr>
            <a:spLocks noChangeAspect="1"/>
          </p:cNvSpPr>
          <p:nvPr/>
        </p:nvSpPr>
        <p:spPr bwMode="auto">
          <a:xfrm flipV="1">
            <a:off x="6694488" y="3487738"/>
            <a:ext cx="39687" cy="79375"/>
          </a:xfrm>
          <a:custGeom>
            <a:avLst/>
            <a:gdLst>
              <a:gd name="T0" fmla="*/ 0 w 21600"/>
              <a:gd name="T1" fmla="*/ 0 h 21600"/>
              <a:gd name="T2" fmla="*/ 658803173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61474" name="Arc 67"/>
          <p:cNvSpPr>
            <a:spLocks noChangeAspect="1"/>
          </p:cNvSpPr>
          <p:nvPr/>
        </p:nvSpPr>
        <p:spPr bwMode="auto">
          <a:xfrm>
            <a:off x="6629400" y="3411538"/>
            <a:ext cx="103188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5" name="Arc 68"/>
          <p:cNvSpPr>
            <a:spLocks noChangeAspect="1"/>
          </p:cNvSpPr>
          <p:nvPr/>
        </p:nvSpPr>
        <p:spPr bwMode="auto">
          <a:xfrm flipH="1">
            <a:off x="6423025" y="3411538"/>
            <a:ext cx="207963" cy="1555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6" name="Freeform 69"/>
          <p:cNvSpPr>
            <a:spLocks noChangeAspect="1"/>
          </p:cNvSpPr>
          <p:nvPr/>
        </p:nvSpPr>
        <p:spPr bwMode="auto">
          <a:xfrm>
            <a:off x="6615113" y="2955925"/>
            <a:ext cx="119062" cy="481013"/>
          </a:xfrm>
          <a:custGeom>
            <a:avLst/>
            <a:gdLst>
              <a:gd name="T0" fmla="*/ 2147483646 w 208"/>
              <a:gd name="T1" fmla="*/ 0 h 840"/>
              <a:gd name="T2" fmla="*/ 2147483646 w 208"/>
              <a:gd name="T3" fmla="*/ 2147483646 h 840"/>
              <a:gd name="T4" fmla="*/ 2147483646 w 208"/>
              <a:gd name="T5" fmla="*/ 2147483646 h 840"/>
              <a:gd name="T6" fmla="*/ 2147483646 w 208"/>
              <a:gd name="T7" fmla="*/ 2147483646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208"/>
              <a:gd name="T13" fmla="*/ 0 h 840"/>
              <a:gd name="T14" fmla="*/ 208 w 208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" h="840">
                <a:moveTo>
                  <a:pt x="208" y="0"/>
                </a:moveTo>
                <a:cubicBezTo>
                  <a:pt x="200" y="130"/>
                  <a:pt x="193" y="261"/>
                  <a:pt x="163" y="363"/>
                </a:cubicBezTo>
                <a:cubicBezTo>
                  <a:pt x="133" y="465"/>
                  <a:pt x="52" y="534"/>
                  <a:pt x="26" y="613"/>
                </a:cubicBezTo>
                <a:cubicBezTo>
                  <a:pt x="0" y="692"/>
                  <a:pt x="8" y="802"/>
                  <a:pt x="4" y="840"/>
                </a:cubicBezTo>
              </a:path>
            </a:pathLst>
          </a:custGeom>
          <a:noFill/>
          <a:ln w="254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77" name="Arc 90"/>
          <p:cNvSpPr>
            <a:spLocks/>
          </p:cNvSpPr>
          <p:nvPr/>
        </p:nvSpPr>
        <p:spPr bwMode="auto">
          <a:xfrm rot="5400000">
            <a:off x="5879306" y="1886745"/>
            <a:ext cx="644525" cy="1179512"/>
          </a:xfrm>
          <a:custGeom>
            <a:avLst/>
            <a:gdLst>
              <a:gd name="T0" fmla="*/ 0 w 17057"/>
              <a:gd name="T1" fmla="*/ 0 h 21600"/>
              <a:gd name="T2" fmla="*/ 2147483646 w 17057"/>
              <a:gd name="T3" fmla="*/ 2147483646 h 21600"/>
              <a:gd name="T4" fmla="*/ 0 w 17057"/>
              <a:gd name="T5" fmla="*/ 2147483646 h 21600"/>
              <a:gd name="T6" fmla="*/ 0 60000 65536"/>
              <a:gd name="T7" fmla="*/ 0 60000 65536"/>
              <a:gd name="T8" fmla="*/ 0 60000 65536"/>
              <a:gd name="T9" fmla="*/ 0 w 17057"/>
              <a:gd name="T10" fmla="*/ 0 h 21600"/>
              <a:gd name="T11" fmla="*/ 17057 w 170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7" h="21600" fill="none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</a:path>
              <a:path w="17057" h="21600" stroke="0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ja-JP" altLang="en-US"/>
          </a:p>
        </p:txBody>
      </p:sp>
      <p:sp>
        <p:nvSpPr>
          <p:cNvPr id="61478" name="Arc 91"/>
          <p:cNvSpPr>
            <a:spLocks/>
          </p:cNvSpPr>
          <p:nvPr/>
        </p:nvSpPr>
        <p:spPr bwMode="auto">
          <a:xfrm rot="16200000" flipH="1">
            <a:off x="7244556" y="1891507"/>
            <a:ext cx="642937" cy="1174750"/>
          </a:xfrm>
          <a:custGeom>
            <a:avLst/>
            <a:gdLst>
              <a:gd name="T0" fmla="*/ 0 w 17057"/>
              <a:gd name="T1" fmla="*/ 0 h 21600"/>
              <a:gd name="T2" fmla="*/ 2147483646 w 17057"/>
              <a:gd name="T3" fmla="*/ 2147483646 h 21600"/>
              <a:gd name="T4" fmla="*/ 0 w 17057"/>
              <a:gd name="T5" fmla="*/ 2147483646 h 21600"/>
              <a:gd name="T6" fmla="*/ 0 60000 65536"/>
              <a:gd name="T7" fmla="*/ 0 60000 65536"/>
              <a:gd name="T8" fmla="*/ 0 60000 65536"/>
              <a:gd name="T9" fmla="*/ 0 w 17057"/>
              <a:gd name="T10" fmla="*/ 0 h 21600"/>
              <a:gd name="T11" fmla="*/ 17057 w 170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7" h="21600" fill="none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</a:path>
              <a:path w="17057" h="21600" stroke="0" extrusionOk="0">
                <a:moveTo>
                  <a:pt x="-1" y="0"/>
                </a:moveTo>
                <a:cubicBezTo>
                  <a:pt x="6669" y="0"/>
                  <a:pt x="12965" y="3081"/>
                  <a:pt x="17057" y="834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61479" name="Group 147"/>
          <p:cNvGrpSpPr>
            <a:grpSpLocks/>
          </p:cNvGrpSpPr>
          <p:nvPr/>
        </p:nvGrpSpPr>
        <p:grpSpPr bwMode="auto">
          <a:xfrm flipH="1">
            <a:off x="5913438" y="2746375"/>
            <a:ext cx="88900" cy="777875"/>
            <a:chOff x="2692" y="2209"/>
            <a:chExt cx="136" cy="2040"/>
          </a:xfrm>
        </p:grpSpPr>
        <p:sp>
          <p:nvSpPr>
            <p:cNvPr id="61653" name="AutoShape 14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4" name="AutoShape 14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5" name="Rectangle 15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6" name="Rectangle 15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7" name="Rectangle 15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8" name="Rectangle 15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9" name="Rectangle 15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0" name="Rectangle 15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1" name="Rectangle 15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2" name="Rectangle 15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3" name="Rectangle 15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4" name="Rectangle 15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5" name="Rectangle 16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6" name="Rectangle 16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7" name="AutoShape 16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68" name="AutoShape 16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80" name="Group 165"/>
          <p:cNvGrpSpPr>
            <a:grpSpLocks/>
          </p:cNvGrpSpPr>
          <p:nvPr/>
        </p:nvGrpSpPr>
        <p:grpSpPr bwMode="auto">
          <a:xfrm flipH="1">
            <a:off x="7767638" y="2746375"/>
            <a:ext cx="87312" cy="777875"/>
            <a:chOff x="2692" y="2209"/>
            <a:chExt cx="136" cy="2040"/>
          </a:xfrm>
        </p:grpSpPr>
        <p:sp>
          <p:nvSpPr>
            <p:cNvPr id="61637" name="AutoShape 166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8" name="AutoShape 167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9" name="Rectangle 168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0" name="Rectangle 169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1" name="Rectangle 170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2" name="Rectangle 171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3" name="Rectangle 172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4" name="Rectangle 173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5" name="Rectangle 174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6" name="Rectangle 175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7" name="Rectangle 176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8" name="Rectangle 177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49" name="Rectangle 178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0" name="Rectangle 179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1" name="AutoShape 180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52" name="AutoShape 181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sp>
        <p:nvSpPr>
          <p:cNvPr id="173" name="テキスト ボックス 172"/>
          <p:cNvSpPr txBox="1"/>
          <p:nvPr/>
        </p:nvSpPr>
        <p:spPr>
          <a:xfrm>
            <a:off x="6718300" y="1576388"/>
            <a:ext cx="488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×</a:t>
            </a: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7559675" y="2976563"/>
            <a:ext cx="488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×</a:t>
            </a:r>
          </a:p>
        </p:txBody>
      </p:sp>
      <p:sp>
        <p:nvSpPr>
          <p:cNvPr id="61483" name="Oval 15"/>
          <p:cNvSpPr>
            <a:spLocks noChangeAspect="1" noChangeArrowheads="1"/>
          </p:cNvSpPr>
          <p:nvPr/>
        </p:nvSpPr>
        <p:spPr bwMode="auto">
          <a:xfrm>
            <a:off x="652463" y="4789488"/>
            <a:ext cx="1295400" cy="1295400"/>
          </a:xfrm>
          <a:prstGeom prst="ellipse">
            <a:avLst/>
          </a:prstGeom>
          <a:gradFill rotWithShape="0">
            <a:gsLst>
              <a:gs pos="0">
                <a:srgbClr val="E6B0FE"/>
              </a:gs>
              <a:gs pos="100000">
                <a:srgbClr val="B003FD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670195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grpSp>
        <p:nvGrpSpPr>
          <p:cNvPr id="61484" name="Group 107"/>
          <p:cNvGrpSpPr>
            <a:grpSpLocks/>
          </p:cNvGrpSpPr>
          <p:nvPr/>
        </p:nvGrpSpPr>
        <p:grpSpPr bwMode="auto">
          <a:xfrm flipH="1">
            <a:off x="1169988" y="5046663"/>
            <a:ext cx="88900" cy="777875"/>
            <a:chOff x="2692" y="2209"/>
            <a:chExt cx="136" cy="2040"/>
          </a:xfrm>
        </p:grpSpPr>
        <p:sp>
          <p:nvSpPr>
            <p:cNvPr id="61621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2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3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4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5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6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7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8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9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0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1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2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3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4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5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36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85" name="Group 90"/>
          <p:cNvGrpSpPr>
            <a:grpSpLocks/>
          </p:cNvGrpSpPr>
          <p:nvPr/>
        </p:nvGrpSpPr>
        <p:grpSpPr bwMode="auto">
          <a:xfrm flipH="1">
            <a:off x="1355725" y="5046663"/>
            <a:ext cx="87313" cy="777875"/>
            <a:chOff x="2692" y="2209"/>
            <a:chExt cx="136" cy="2040"/>
          </a:xfrm>
        </p:grpSpPr>
        <p:sp>
          <p:nvSpPr>
            <p:cNvPr id="61605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06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07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08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09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0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1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2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3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4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5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6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7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8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19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620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86" name="Group 208"/>
          <p:cNvGrpSpPr>
            <a:grpSpLocks/>
          </p:cNvGrpSpPr>
          <p:nvPr/>
        </p:nvGrpSpPr>
        <p:grpSpPr bwMode="auto">
          <a:xfrm>
            <a:off x="2824163" y="4789488"/>
            <a:ext cx="1295400" cy="1295400"/>
            <a:chOff x="833" y="2994"/>
            <a:chExt cx="816" cy="816"/>
          </a:xfrm>
        </p:grpSpPr>
        <p:sp>
          <p:nvSpPr>
            <p:cNvPr id="61569" name="Oval 15"/>
            <p:cNvSpPr>
              <a:spLocks noChangeAspect="1" noChangeArrowheads="1"/>
            </p:cNvSpPr>
            <p:nvPr/>
          </p:nvSpPr>
          <p:spPr bwMode="auto">
            <a:xfrm>
              <a:off x="833" y="2994"/>
              <a:ext cx="816" cy="816"/>
            </a:xfrm>
            <a:prstGeom prst="ellipse">
              <a:avLst/>
            </a:prstGeom>
            <a:gradFill rotWithShape="0">
              <a:gsLst>
                <a:gs pos="0">
                  <a:srgbClr val="E6B0FE"/>
                </a:gs>
                <a:gs pos="100000">
                  <a:srgbClr val="B003FD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670195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grpSp>
          <p:nvGrpSpPr>
            <p:cNvPr id="61570" name="Group 107"/>
            <p:cNvGrpSpPr>
              <a:grpSpLocks/>
            </p:cNvGrpSpPr>
            <p:nvPr/>
          </p:nvGrpSpPr>
          <p:grpSpPr bwMode="auto">
            <a:xfrm flipH="1">
              <a:off x="1159" y="3156"/>
              <a:ext cx="56" cy="490"/>
              <a:chOff x="2692" y="2209"/>
              <a:chExt cx="136" cy="2040"/>
            </a:xfrm>
          </p:grpSpPr>
          <p:sp>
            <p:nvSpPr>
              <p:cNvPr id="61589" name="AutoShape 108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0" name="AutoShape 109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1" name="Rectangle 110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2" name="Rectangle 111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3" name="Rectangle 112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4" name="Rectangle 113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5" name="Rectangle 114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6" name="Rectangle 115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7" name="Rectangle 116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8" name="Rectangle 117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99" name="Rectangle 118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600" name="Rectangle 119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601" name="Rectangle 120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602" name="Rectangle 121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603" name="AutoShape 122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604" name="AutoShape 123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</p:grpSp>
        <p:grpSp>
          <p:nvGrpSpPr>
            <p:cNvPr id="61571" name="Group 90"/>
            <p:cNvGrpSpPr>
              <a:grpSpLocks/>
            </p:cNvGrpSpPr>
            <p:nvPr/>
          </p:nvGrpSpPr>
          <p:grpSpPr bwMode="auto">
            <a:xfrm flipH="1">
              <a:off x="1276" y="3156"/>
              <a:ext cx="55" cy="490"/>
              <a:chOff x="2692" y="2209"/>
              <a:chExt cx="136" cy="2040"/>
            </a:xfrm>
          </p:grpSpPr>
          <p:sp>
            <p:nvSpPr>
              <p:cNvPr id="61573" name="AutoShape 91"/>
              <p:cNvSpPr>
                <a:spLocks noChangeArrowheads="1"/>
              </p:cNvSpPr>
              <p:nvPr/>
            </p:nvSpPr>
            <p:spPr bwMode="auto">
              <a:xfrm>
                <a:off x="2692" y="2209"/>
                <a:ext cx="136" cy="554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74" name="AutoShape 92"/>
              <p:cNvSpPr>
                <a:spLocks noChangeArrowheads="1"/>
              </p:cNvSpPr>
              <p:nvPr/>
            </p:nvSpPr>
            <p:spPr bwMode="auto">
              <a:xfrm>
                <a:off x="2692" y="2767"/>
                <a:ext cx="136" cy="148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75" name="Rectangle 93"/>
              <p:cNvSpPr>
                <a:spLocks noChangeArrowheads="1"/>
              </p:cNvSpPr>
              <p:nvPr/>
            </p:nvSpPr>
            <p:spPr bwMode="auto">
              <a:xfrm>
                <a:off x="2692" y="2414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76" name="Rectangle 94"/>
              <p:cNvSpPr>
                <a:spLocks noChangeArrowheads="1"/>
              </p:cNvSpPr>
              <p:nvPr/>
            </p:nvSpPr>
            <p:spPr bwMode="auto">
              <a:xfrm>
                <a:off x="2692" y="2341"/>
                <a:ext cx="136" cy="2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77" name="Rectangle 95"/>
              <p:cNvSpPr>
                <a:spLocks noChangeArrowheads="1"/>
              </p:cNvSpPr>
              <p:nvPr/>
            </p:nvSpPr>
            <p:spPr bwMode="auto">
              <a:xfrm>
                <a:off x="2692" y="2547"/>
                <a:ext cx="136" cy="4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78" name="Rectangle 96"/>
              <p:cNvSpPr>
                <a:spLocks noChangeArrowheads="1"/>
              </p:cNvSpPr>
              <p:nvPr/>
            </p:nvSpPr>
            <p:spPr bwMode="auto">
              <a:xfrm>
                <a:off x="2692" y="2595"/>
                <a:ext cx="136" cy="133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79" name="Rectangle 97"/>
              <p:cNvSpPr>
                <a:spLocks noChangeArrowheads="1"/>
              </p:cNvSpPr>
              <p:nvPr/>
            </p:nvSpPr>
            <p:spPr bwMode="auto">
              <a:xfrm>
                <a:off x="2692" y="2800"/>
                <a:ext cx="136" cy="13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0" name="Rectangle 98"/>
              <p:cNvSpPr>
                <a:spLocks noChangeArrowheads="1"/>
              </p:cNvSpPr>
              <p:nvPr/>
            </p:nvSpPr>
            <p:spPr bwMode="auto">
              <a:xfrm>
                <a:off x="2692" y="3063"/>
                <a:ext cx="136" cy="1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1" name="Rectangle 99"/>
              <p:cNvSpPr>
                <a:spLocks noChangeArrowheads="1"/>
              </p:cNvSpPr>
              <p:nvPr/>
            </p:nvSpPr>
            <p:spPr bwMode="auto">
              <a:xfrm>
                <a:off x="2692" y="3137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2" name="Rectangle 100"/>
              <p:cNvSpPr>
                <a:spLocks noChangeArrowheads="1"/>
              </p:cNvSpPr>
              <p:nvPr/>
            </p:nvSpPr>
            <p:spPr bwMode="auto">
              <a:xfrm>
                <a:off x="2692" y="3380"/>
                <a:ext cx="136" cy="7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3" name="Rectangle 101"/>
              <p:cNvSpPr>
                <a:spLocks noChangeArrowheads="1"/>
              </p:cNvSpPr>
              <p:nvPr/>
            </p:nvSpPr>
            <p:spPr bwMode="auto">
              <a:xfrm>
                <a:off x="2692" y="3490"/>
                <a:ext cx="136" cy="15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4" name="Rectangle 102"/>
              <p:cNvSpPr>
                <a:spLocks noChangeArrowheads="1"/>
              </p:cNvSpPr>
              <p:nvPr/>
            </p:nvSpPr>
            <p:spPr bwMode="auto">
              <a:xfrm>
                <a:off x="2692" y="3764"/>
                <a:ext cx="136" cy="13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5" name="Rectangle 103"/>
              <p:cNvSpPr>
                <a:spLocks noChangeArrowheads="1"/>
              </p:cNvSpPr>
              <p:nvPr/>
            </p:nvSpPr>
            <p:spPr bwMode="auto">
              <a:xfrm>
                <a:off x="2692" y="4044"/>
                <a:ext cx="136" cy="4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6" name="Rectangle 104"/>
              <p:cNvSpPr>
                <a:spLocks noChangeArrowheads="1"/>
              </p:cNvSpPr>
              <p:nvPr/>
            </p:nvSpPr>
            <p:spPr bwMode="auto">
              <a:xfrm>
                <a:off x="2692" y="4157"/>
                <a:ext cx="136" cy="1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7" name="AutoShape 105"/>
              <p:cNvSpPr>
                <a:spLocks noChangeArrowheads="1"/>
              </p:cNvSpPr>
              <p:nvPr/>
            </p:nvSpPr>
            <p:spPr bwMode="auto">
              <a:xfrm rot="5400000" flipV="1">
                <a:off x="2742" y="2679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  <p:sp>
            <p:nvSpPr>
              <p:cNvPr id="61588" name="AutoShape 106"/>
              <p:cNvSpPr>
                <a:spLocks noChangeArrowheads="1"/>
              </p:cNvSpPr>
              <p:nvPr/>
            </p:nvSpPr>
            <p:spPr bwMode="auto">
              <a:xfrm rot="-5400000">
                <a:off x="2742" y="2714"/>
                <a:ext cx="36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ja-JP" sz="2400">
                  <a:solidFill>
                    <a:schemeClr val="hlink"/>
                  </a:solidFill>
                </a:endParaRPr>
              </a:p>
            </p:txBody>
          </p:sp>
        </p:grpSp>
        <p:sp>
          <p:nvSpPr>
            <p:cNvPr id="2" name="テキスト ボックス 305"/>
            <p:cNvSpPr txBox="1"/>
            <p:nvPr/>
          </p:nvSpPr>
          <p:spPr>
            <a:xfrm>
              <a:off x="1144" y="3305"/>
              <a:ext cx="308" cy="2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ja-JP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×</a:t>
              </a:r>
            </a:p>
          </p:txBody>
        </p:sp>
      </p:grpSp>
      <p:sp>
        <p:nvSpPr>
          <p:cNvPr id="61487" name="Oval 15"/>
          <p:cNvSpPr>
            <a:spLocks noChangeAspect="1" noChangeArrowheads="1"/>
          </p:cNvSpPr>
          <p:nvPr/>
        </p:nvSpPr>
        <p:spPr bwMode="auto">
          <a:xfrm>
            <a:off x="4997450" y="4789488"/>
            <a:ext cx="1295400" cy="1295400"/>
          </a:xfrm>
          <a:prstGeom prst="ellipse">
            <a:avLst/>
          </a:prstGeom>
          <a:gradFill rotWithShape="0">
            <a:gsLst>
              <a:gs pos="0">
                <a:srgbClr val="E6B0FE"/>
              </a:gs>
              <a:gs pos="100000">
                <a:srgbClr val="B003FD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670195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grpSp>
        <p:nvGrpSpPr>
          <p:cNvPr id="61488" name="Group 107"/>
          <p:cNvGrpSpPr>
            <a:grpSpLocks/>
          </p:cNvGrpSpPr>
          <p:nvPr/>
        </p:nvGrpSpPr>
        <p:grpSpPr bwMode="auto">
          <a:xfrm flipH="1">
            <a:off x="5514975" y="5046663"/>
            <a:ext cx="88900" cy="777875"/>
            <a:chOff x="2692" y="2209"/>
            <a:chExt cx="136" cy="2040"/>
          </a:xfrm>
        </p:grpSpPr>
        <p:sp>
          <p:nvSpPr>
            <p:cNvPr id="61553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4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5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6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7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8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9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0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1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2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3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4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5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6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7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68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89" name="Group 90"/>
          <p:cNvGrpSpPr>
            <a:grpSpLocks/>
          </p:cNvGrpSpPr>
          <p:nvPr/>
        </p:nvGrpSpPr>
        <p:grpSpPr bwMode="auto">
          <a:xfrm flipH="1">
            <a:off x="5700713" y="5046663"/>
            <a:ext cx="87312" cy="777875"/>
            <a:chOff x="2692" y="2209"/>
            <a:chExt cx="136" cy="2040"/>
          </a:xfrm>
        </p:grpSpPr>
        <p:sp>
          <p:nvSpPr>
            <p:cNvPr id="61537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8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9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0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1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2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3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4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5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6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7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8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49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0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1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52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sp>
        <p:nvSpPr>
          <p:cNvPr id="306" name="テキスト ボックス 305"/>
          <p:cNvSpPr txBox="1"/>
          <p:nvPr/>
        </p:nvSpPr>
        <p:spPr>
          <a:xfrm>
            <a:off x="5313363" y="5283200"/>
            <a:ext cx="488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×</a:t>
            </a:r>
          </a:p>
        </p:txBody>
      </p:sp>
      <p:sp>
        <p:nvSpPr>
          <p:cNvPr id="61491" name="Oval 15"/>
          <p:cNvSpPr>
            <a:spLocks noChangeAspect="1" noChangeArrowheads="1"/>
          </p:cNvSpPr>
          <p:nvPr/>
        </p:nvSpPr>
        <p:spPr bwMode="auto">
          <a:xfrm>
            <a:off x="7170738" y="4789488"/>
            <a:ext cx="1295400" cy="12954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hlink"/>
              </a:solidFill>
            </a:endParaRPr>
          </a:p>
        </p:txBody>
      </p:sp>
      <p:grpSp>
        <p:nvGrpSpPr>
          <p:cNvPr id="61492" name="Group 107"/>
          <p:cNvGrpSpPr>
            <a:grpSpLocks/>
          </p:cNvGrpSpPr>
          <p:nvPr/>
        </p:nvGrpSpPr>
        <p:grpSpPr bwMode="auto">
          <a:xfrm flipH="1">
            <a:off x="7688263" y="5046663"/>
            <a:ext cx="88900" cy="777875"/>
            <a:chOff x="2692" y="2209"/>
            <a:chExt cx="136" cy="2040"/>
          </a:xfrm>
        </p:grpSpPr>
        <p:sp>
          <p:nvSpPr>
            <p:cNvPr id="61521" name="AutoShape 108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2" name="AutoShape 109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3" name="Rectangle 110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4" name="Rectangle 111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5" name="Rectangle 112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6" name="Rectangle 113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7" name="Rectangle 114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8" name="Rectangle 115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9" name="Rectangle 116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0" name="Rectangle 117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1" name="Rectangle 118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2" name="Rectangle 119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3" name="Rectangle 120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4" name="Rectangle 121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5" name="AutoShape 122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36" name="AutoShape 123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grpSp>
        <p:nvGrpSpPr>
          <p:cNvPr id="61493" name="Group 90"/>
          <p:cNvGrpSpPr>
            <a:grpSpLocks/>
          </p:cNvGrpSpPr>
          <p:nvPr/>
        </p:nvGrpSpPr>
        <p:grpSpPr bwMode="auto">
          <a:xfrm flipH="1">
            <a:off x="7874000" y="5046663"/>
            <a:ext cx="87313" cy="777875"/>
            <a:chOff x="2692" y="2209"/>
            <a:chExt cx="136" cy="2040"/>
          </a:xfrm>
        </p:grpSpPr>
        <p:sp>
          <p:nvSpPr>
            <p:cNvPr id="61505" name="AutoShape 91"/>
            <p:cNvSpPr>
              <a:spLocks noChangeArrowheads="1"/>
            </p:cNvSpPr>
            <p:nvPr/>
          </p:nvSpPr>
          <p:spPr bwMode="auto">
            <a:xfrm>
              <a:off x="2692" y="2209"/>
              <a:ext cx="136" cy="554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06" name="AutoShape 92"/>
            <p:cNvSpPr>
              <a:spLocks noChangeArrowheads="1"/>
            </p:cNvSpPr>
            <p:nvPr/>
          </p:nvSpPr>
          <p:spPr bwMode="auto">
            <a:xfrm>
              <a:off x="2692" y="2767"/>
              <a:ext cx="136" cy="148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07" name="Rectangle 93"/>
            <p:cNvSpPr>
              <a:spLocks noChangeArrowheads="1"/>
            </p:cNvSpPr>
            <p:nvPr/>
          </p:nvSpPr>
          <p:spPr bwMode="auto">
            <a:xfrm>
              <a:off x="2692" y="2414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08" name="Rectangle 94"/>
            <p:cNvSpPr>
              <a:spLocks noChangeArrowheads="1"/>
            </p:cNvSpPr>
            <p:nvPr/>
          </p:nvSpPr>
          <p:spPr bwMode="auto">
            <a:xfrm>
              <a:off x="2692" y="2341"/>
              <a:ext cx="136" cy="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09" name="Rectangle 95"/>
            <p:cNvSpPr>
              <a:spLocks noChangeArrowheads="1"/>
            </p:cNvSpPr>
            <p:nvPr/>
          </p:nvSpPr>
          <p:spPr bwMode="auto">
            <a:xfrm>
              <a:off x="2692" y="2547"/>
              <a:ext cx="136" cy="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0" name="Rectangle 96"/>
            <p:cNvSpPr>
              <a:spLocks noChangeArrowheads="1"/>
            </p:cNvSpPr>
            <p:nvPr/>
          </p:nvSpPr>
          <p:spPr bwMode="auto">
            <a:xfrm>
              <a:off x="2692" y="2595"/>
              <a:ext cx="136" cy="13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1" name="Rectangle 97"/>
            <p:cNvSpPr>
              <a:spLocks noChangeArrowheads="1"/>
            </p:cNvSpPr>
            <p:nvPr/>
          </p:nvSpPr>
          <p:spPr bwMode="auto">
            <a:xfrm>
              <a:off x="2692" y="2800"/>
              <a:ext cx="136" cy="13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2" name="Rectangle 98"/>
            <p:cNvSpPr>
              <a:spLocks noChangeArrowheads="1"/>
            </p:cNvSpPr>
            <p:nvPr/>
          </p:nvSpPr>
          <p:spPr bwMode="auto">
            <a:xfrm>
              <a:off x="2692" y="3063"/>
              <a:ext cx="136" cy="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3" name="Rectangle 99"/>
            <p:cNvSpPr>
              <a:spLocks noChangeArrowheads="1"/>
            </p:cNvSpPr>
            <p:nvPr/>
          </p:nvSpPr>
          <p:spPr bwMode="auto">
            <a:xfrm>
              <a:off x="2692" y="3137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4" name="Rectangle 100"/>
            <p:cNvSpPr>
              <a:spLocks noChangeArrowheads="1"/>
            </p:cNvSpPr>
            <p:nvPr/>
          </p:nvSpPr>
          <p:spPr bwMode="auto">
            <a:xfrm>
              <a:off x="2692" y="3380"/>
              <a:ext cx="136" cy="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5" name="Rectangle 101"/>
            <p:cNvSpPr>
              <a:spLocks noChangeArrowheads="1"/>
            </p:cNvSpPr>
            <p:nvPr/>
          </p:nvSpPr>
          <p:spPr bwMode="auto">
            <a:xfrm>
              <a:off x="2692" y="3490"/>
              <a:ext cx="136" cy="1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6" name="Rectangle 102"/>
            <p:cNvSpPr>
              <a:spLocks noChangeArrowheads="1"/>
            </p:cNvSpPr>
            <p:nvPr/>
          </p:nvSpPr>
          <p:spPr bwMode="auto">
            <a:xfrm>
              <a:off x="2692" y="3764"/>
              <a:ext cx="136" cy="1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7" name="Rectangle 103"/>
            <p:cNvSpPr>
              <a:spLocks noChangeArrowheads="1"/>
            </p:cNvSpPr>
            <p:nvPr/>
          </p:nvSpPr>
          <p:spPr bwMode="auto">
            <a:xfrm>
              <a:off x="2692" y="4044"/>
              <a:ext cx="136" cy="4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8" name="Rectangle 104"/>
            <p:cNvSpPr>
              <a:spLocks noChangeArrowheads="1"/>
            </p:cNvSpPr>
            <p:nvPr/>
          </p:nvSpPr>
          <p:spPr bwMode="auto">
            <a:xfrm>
              <a:off x="2692" y="4157"/>
              <a:ext cx="136" cy="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19" name="AutoShape 105"/>
            <p:cNvSpPr>
              <a:spLocks noChangeArrowheads="1"/>
            </p:cNvSpPr>
            <p:nvPr/>
          </p:nvSpPr>
          <p:spPr bwMode="auto">
            <a:xfrm rot="5400000" flipV="1">
              <a:off x="2742" y="2679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  <p:sp>
          <p:nvSpPr>
            <p:cNvPr id="61520" name="AutoShape 106"/>
            <p:cNvSpPr>
              <a:spLocks noChangeArrowheads="1"/>
            </p:cNvSpPr>
            <p:nvPr/>
          </p:nvSpPr>
          <p:spPr bwMode="auto">
            <a:xfrm rot="-5400000">
              <a:off x="2742" y="2714"/>
              <a:ext cx="36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solidFill>
                  <a:schemeClr val="hlink"/>
                </a:solidFill>
              </a:endParaRPr>
            </a:p>
          </p:txBody>
        </p:sp>
      </p:grpSp>
      <p:sp>
        <p:nvSpPr>
          <p:cNvPr id="3" name="テキスト ボックス 305"/>
          <p:cNvSpPr txBox="1"/>
          <p:nvPr/>
        </p:nvSpPr>
        <p:spPr>
          <a:xfrm>
            <a:off x="7664450" y="5283200"/>
            <a:ext cx="488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×</a:t>
            </a:r>
          </a:p>
        </p:txBody>
      </p:sp>
      <p:sp>
        <p:nvSpPr>
          <p:cNvPr id="61495" name="Line 319"/>
          <p:cNvSpPr>
            <a:spLocks noChangeShapeType="1"/>
          </p:cNvSpPr>
          <p:nvPr/>
        </p:nvSpPr>
        <p:spPr bwMode="auto">
          <a:xfrm flipH="1">
            <a:off x="1212850" y="3619500"/>
            <a:ext cx="366713" cy="134461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6" name="Line 320"/>
          <p:cNvSpPr>
            <a:spLocks noChangeShapeType="1"/>
          </p:cNvSpPr>
          <p:nvPr/>
        </p:nvSpPr>
        <p:spPr bwMode="auto">
          <a:xfrm flipH="1">
            <a:off x="1406525" y="3641725"/>
            <a:ext cx="4387850" cy="1304925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7" name="Line 321"/>
          <p:cNvSpPr>
            <a:spLocks noChangeShapeType="1"/>
          </p:cNvSpPr>
          <p:nvPr/>
        </p:nvSpPr>
        <p:spPr bwMode="auto">
          <a:xfrm>
            <a:off x="1654175" y="3616325"/>
            <a:ext cx="1711325" cy="13716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8" name="Line 322"/>
          <p:cNvSpPr>
            <a:spLocks noChangeShapeType="1"/>
          </p:cNvSpPr>
          <p:nvPr/>
        </p:nvSpPr>
        <p:spPr bwMode="auto">
          <a:xfrm>
            <a:off x="3081338" y="3621088"/>
            <a:ext cx="2416175" cy="13589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9" name="Line 323"/>
          <p:cNvSpPr>
            <a:spLocks noChangeShapeType="1"/>
          </p:cNvSpPr>
          <p:nvPr/>
        </p:nvSpPr>
        <p:spPr bwMode="auto">
          <a:xfrm>
            <a:off x="3222625" y="3592513"/>
            <a:ext cx="4479925" cy="13843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0" name="Line 324"/>
          <p:cNvSpPr>
            <a:spLocks noChangeShapeType="1"/>
          </p:cNvSpPr>
          <p:nvPr/>
        </p:nvSpPr>
        <p:spPr bwMode="auto">
          <a:xfrm flipH="1">
            <a:off x="3557588" y="3624263"/>
            <a:ext cx="4140200" cy="13446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1" name="Line 325"/>
          <p:cNvSpPr>
            <a:spLocks noChangeShapeType="1"/>
          </p:cNvSpPr>
          <p:nvPr/>
        </p:nvSpPr>
        <p:spPr bwMode="auto">
          <a:xfrm flipH="1">
            <a:off x="5729288" y="3641725"/>
            <a:ext cx="209550" cy="1344613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2" name="Line 326"/>
          <p:cNvSpPr>
            <a:spLocks noChangeShapeType="1"/>
          </p:cNvSpPr>
          <p:nvPr/>
        </p:nvSpPr>
        <p:spPr bwMode="auto">
          <a:xfrm>
            <a:off x="7842250" y="3651250"/>
            <a:ext cx="77788" cy="133350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ボックス 305"/>
          <p:cNvSpPr txBox="1"/>
          <p:nvPr/>
        </p:nvSpPr>
        <p:spPr>
          <a:xfrm>
            <a:off x="7470775" y="5283200"/>
            <a:ext cx="488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×</a:t>
            </a:r>
          </a:p>
        </p:txBody>
      </p:sp>
      <p:sp>
        <p:nvSpPr>
          <p:cNvPr id="61504" name="Text Box 327"/>
          <p:cNvSpPr txBox="1">
            <a:spLocks noChangeArrowheads="1"/>
          </p:cNvSpPr>
          <p:nvPr/>
        </p:nvSpPr>
        <p:spPr bwMode="auto">
          <a:xfrm>
            <a:off x="3411538" y="2238375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卵子　　　精子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34950" y="1170330"/>
            <a:ext cx="8661400" cy="5410200"/>
          </a:xfrm>
          <a:noFill/>
        </p:spPr>
        <p:txBody>
          <a:bodyPr/>
          <a:lstStyle/>
          <a:p>
            <a:pPr marL="444500" indent="-444500" eaLnBrk="1" hangingPunct="1">
              <a:spcBef>
                <a:spcPct val="30000"/>
              </a:spcBef>
            </a:pPr>
            <a:r>
              <a:rPr lang="ja-JP" altLang="en-US" sz="2400" dirty="0"/>
              <a:t>ある疾患の変異遺伝子の頻度を</a:t>
            </a:r>
            <a:r>
              <a:rPr lang="ja-JP" altLang="en-US" sz="1200" dirty="0"/>
              <a:t> </a:t>
            </a:r>
            <a:r>
              <a:rPr lang="en-US" altLang="ja-JP" sz="2400" dirty="0">
                <a:latin typeface="Trebuchet MS" panose="020B0603020202020204" pitchFamily="34" charset="0"/>
              </a:rPr>
              <a:t>p</a:t>
            </a:r>
            <a:r>
              <a:rPr lang="en-US" altLang="ja-JP" sz="1200" dirty="0">
                <a:latin typeface="Trebuchet MS" panose="020B0603020202020204" pitchFamily="34" charset="0"/>
              </a:rPr>
              <a:t> </a:t>
            </a:r>
            <a:r>
              <a:rPr lang="ja-JP" altLang="en-US" sz="2400" dirty="0"/>
              <a:t>とする</a:t>
            </a:r>
          </a:p>
          <a:p>
            <a:pPr marL="444500" indent="-444500" eaLnBrk="1" hangingPunct="1">
              <a:spcBef>
                <a:spcPct val="30000"/>
              </a:spcBef>
            </a:pPr>
            <a:r>
              <a:rPr lang="ja-JP" altLang="en-US" sz="2400" dirty="0"/>
              <a:t>それぞれの両親の遺伝子に変異のある確率は</a:t>
            </a:r>
            <a:r>
              <a:rPr lang="ja-JP" altLang="en-US" sz="1200" dirty="0"/>
              <a:t> </a:t>
            </a:r>
            <a:r>
              <a:rPr lang="en-US" altLang="ja-JP" sz="2400" dirty="0">
                <a:latin typeface="Trebuchet MS" panose="020B0603020202020204" pitchFamily="34" charset="0"/>
              </a:rPr>
              <a:t>p</a:t>
            </a:r>
            <a:r>
              <a:rPr lang="ja-JP" altLang="en-US" sz="2400" dirty="0"/>
              <a:t>，正常である確率は</a:t>
            </a:r>
            <a:r>
              <a:rPr lang="ja-JP" altLang="en-US" sz="1200" dirty="0"/>
              <a:t> </a:t>
            </a:r>
            <a:r>
              <a:rPr lang="en-US" altLang="ja-JP" sz="2400" dirty="0"/>
              <a:t>(</a:t>
            </a:r>
            <a:r>
              <a:rPr lang="en-US" altLang="ja-JP" sz="1200" dirty="0"/>
              <a:t> </a:t>
            </a:r>
            <a:r>
              <a:rPr lang="en-US" altLang="ja-JP" sz="2400" dirty="0">
                <a:latin typeface="Trebuchet MS" panose="020B0603020202020204" pitchFamily="34" charset="0"/>
              </a:rPr>
              <a:t>1</a:t>
            </a:r>
            <a:r>
              <a:rPr lang="en-US" altLang="ja-JP" sz="2400" b="1" dirty="0"/>
              <a:t>-</a:t>
            </a:r>
            <a:r>
              <a:rPr lang="en-US" altLang="ja-JP" sz="2400" dirty="0">
                <a:latin typeface="Trebuchet MS" panose="020B0603020202020204" pitchFamily="34" charset="0"/>
              </a:rPr>
              <a:t>p</a:t>
            </a:r>
            <a:r>
              <a:rPr lang="ja-JP" altLang="en-US" sz="1200" dirty="0"/>
              <a:t> 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pPr marL="444500" indent="-444500" eaLnBrk="1" hangingPunct="1">
              <a:spcBef>
                <a:spcPct val="30000"/>
              </a:spcBef>
            </a:pPr>
            <a:r>
              <a:rPr lang="ja-JP" altLang="en-US" sz="2400" dirty="0"/>
              <a:t>劣性遺伝形式をとる場合，両親が変異遺伝子を持ち，かつ，両親双方からその変異遺伝子が子に伝わると罹患する</a:t>
            </a:r>
          </a:p>
          <a:p>
            <a:pPr marL="444500" indent="-444500" eaLnBrk="1" hangingPunct="1">
              <a:spcBef>
                <a:spcPct val="30000"/>
              </a:spcBef>
            </a:pPr>
            <a:r>
              <a:rPr lang="ja-JP" altLang="en-US" sz="2400" dirty="0"/>
              <a:t>子の遺伝子の組み合わせは，母正常</a:t>
            </a:r>
            <a:r>
              <a:rPr lang="en-US" altLang="ja-JP" sz="2400" dirty="0"/>
              <a:t>×</a:t>
            </a:r>
            <a:r>
              <a:rPr lang="ja-JP" altLang="en-US" sz="2400" dirty="0"/>
              <a:t>父正常，母正常</a:t>
            </a:r>
            <a:r>
              <a:rPr lang="en-US" altLang="ja-JP" sz="2400" dirty="0"/>
              <a:t>×</a:t>
            </a:r>
            <a:r>
              <a:rPr lang="ja-JP" altLang="en-US" sz="2400" dirty="0"/>
              <a:t>父変異，母変異</a:t>
            </a:r>
            <a:r>
              <a:rPr lang="en-US" altLang="ja-JP" sz="2400" dirty="0"/>
              <a:t>×</a:t>
            </a:r>
            <a:r>
              <a:rPr lang="ja-JP" altLang="en-US" sz="2400" dirty="0"/>
              <a:t>父正常，母変異</a:t>
            </a:r>
            <a:r>
              <a:rPr lang="en-US" altLang="ja-JP" sz="2400" dirty="0"/>
              <a:t>×</a:t>
            </a:r>
            <a:r>
              <a:rPr lang="ja-JP" altLang="en-US" sz="2400" dirty="0"/>
              <a:t>父変異であり，これらのうち発症するのは最後のものだけで，その確率は</a:t>
            </a:r>
            <a:r>
              <a:rPr lang="ja-JP" altLang="en-US" sz="1200" dirty="0"/>
              <a:t> </a:t>
            </a:r>
            <a:r>
              <a:rPr lang="en-US" altLang="ja-JP" sz="2400" dirty="0">
                <a:latin typeface="Trebuchet MS" panose="020B0603020202020204" pitchFamily="34" charset="0"/>
              </a:rPr>
              <a:t>1</a:t>
            </a:r>
            <a:r>
              <a:rPr lang="en-US" altLang="ja-JP" sz="2400" b="1" dirty="0"/>
              <a:t>/</a:t>
            </a:r>
            <a:r>
              <a:rPr lang="en-US" altLang="ja-JP" sz="2400" dirty="0">
                <a:latin typeface="Trebuchet MS" panose="020B0603020202020204" pitchFamily="34" charset="0"/>
              </a:rPr>
              <a:t>4</a:t>
            </a:r>
          </a:p>
          <a:p>
            <a:pPr marL="444500" indent="-444500" eaLnBrk="1" hangingPunct="1">
              <a:spcBef>
                <a:spcPct val="30000"/>
              </a:spcBef>
            </a:pPr>
            <a:r>
              <a:rPr lang="ja-JP" altLang="en-US" sz="2400" dirty="0"/>
              <a:t>従って，子が罹患する確率は </a:t>
            </a:r>
            <a:r>
              <a:rPr lang="en-US" altLang="ja-JP" sz="2400" dirty="0" err="1">
                <a:latin typeface="Trebuchet MS" panose="020B0603020202020204" pitchFamily="34" charset="0"/>
              </a:rPr>
              <a:t>p</a:t>
            </a:r>
            <a:r>
              <a:rPr lang="en-US" altLang="ja-JP" sz="2400" dirty="0" err="1"/>
              <a:t>×</a:t>
            </a:r>
            <a:r>
              <a:rPr lang="en-US" altLang="ja-JP" sz="2400" dirty="0" err="1">
                <a:latin typeface="Trebuchet MS" panose="020B0603020202020204" pitchFamily="34" charset="0"/>
              </a:rPr>
              <a:t>p</a:t>
            </a:r>
            <a:r>
              <a:rPr lang="en-US" altLang="ja-JP" sz="2400" b="1" dirty="0"/>
              <a:t>/</a:t>
            </a:r>
            <a:r>
              <a:rPr lang="en-US" altLang="ja-JP" sz="2400" dirty="0">
                <a:latin typeface="Trebuchet MS" panose="020B0603020202020204" pitchFamily="34" charset="0"/>
              </a:rPr>
              <a:t>4</a:t>
            </a:r>
          </a:p>
          <a:p>
            <a:pPr marL="444500" indent="-444500" eaLnBrk="1" hangingPunct="1">
              <a:spcBef>
                <a:spcPct val="30000"/>
              </a:spcBef>
            </a:pPr>
            <a:r>
              <a:rPr lang="ja-JP" altLang="en-US" sz="2400" dirty="0"/>
              <a:t>患者の頻度が</a:t>
            </a:r>
            <a:r>
              <a:rPr lang="ja-JP" altLang="en-US" sz="1200" dirty="0"/>
              <a:t> </a:t>
            </a:r>
            <a:r>
              <a:rPr lang="en-US" altLang="ja-JP" sz="2400" dirty="0">
                <a:latin typeface="Trebuchet MS" panose="020B0603020202020204" pitchFamily="34" charset="0"/>
              </a:rPr>
              <a:t>q</a:t>
            </a:r>
            <a:r>
              <a:rPr lang="en-US" altLang="ja-JP" sz="1200" dirty="0">
                <a:latin typeface="Trebuchet MS" panose="020B0603020202020204" pitchFamily="34" charset="0"/>
              </a:rPr>
              <a:t> </a:t>
            </a:r>
            <a:r>
              <a:rPr lang="ja-JP" altLang="en-US" sz="2400" dirty="0"/>
              <a:t>の場合，遺伝子異常の頻度 </a:t>
            </a:r>
            <a:r>
              <a:rPr lang="en-US" altLang="ja-JP" sz="2400" dirty="0">
                <a:latin typeface="Trebuchet MS" panose="020B0603020202020204" pitchFamily="34" charset="0"/>
              </a:rPr>
              <a:t>p</a:t>
            </a:r>
            <a:r>
              <a:rPr lang="en-US" altLang="ja-JP" sz="1200" dirty="0">
                <a:latin typeface="Trebuchet MS" panose="020B0603020202020204" pitchFamily="34" charset="0"/>
              </a:rPr>
              <a:t> </a:t>
            </a:r>
            <a:r>
              <a:rPr lang="en-US" altLang="ja-JP" sz="2400" dirty="0"/>
              <a:t>=</a:t>
            </a:r>
            <a:r>
              <a:rPr lang="en-US" altLang="ja-JP" sz="1200" dirty="0"/>
              <a:t> </a:t>
            </a:r>
            <a:r>
              <a:rPr lang="en-US" altLang="ja-JP" sz="2400" dirty="0">
                <a:latin typeface="Trebuchet MS" panose="020B0603020202020204" pitchFamily="34" charset="0"/>
              </a:rPr>
              <a:t>2</a:t>
            </a:r>
            <a:r>
              <a:rPr lang="en-US" altLang="ja-JP" sz="2400" dirty="0"/>
              <a:t>× </a:t>
            </a:r>
            <a:r>
              <a:rPr lang="en-US" altLang="ja-JP" sz="1600" dirty="0"/>
              <a:t>  </a:t>
            </a:r>
            <a:r>
              <a:rPr lang="en-US" altLang="ja-JP" sz="2400" dirty="0">
                <a:latin typeface="Trebuchet MS" panose="020B0603020202020204" pitchFamily="34" charset="0"/>
              </a:rPr>
              <a:t>q</a:t>
            </a:r>
          </a:p>
          <a:p>
            <a:pPr marL="0" indent="0" eaLnBrk="1" hangingPunct="1">
              <a:spcBef>
                <a:spcPct val="30000"/>
              </a:spcBef>
              <a:buNone/>
            </a:pPr>
            <a:endParaRPr lang="en-US" altLang="ja-JP" sz="1400" dirty="0"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ja-JP" sz="2400" dirty="0">
                <a:latin typeface="Trebuchet MS" panose="020B0603020202020204" pitchFamily="34" charset="0"/>
              </a:rPr>
              <a:t>	40,000</a:t>
            </a:r>
            <a:r>
              <a:rPr lang="ja-JP" altLang="en-US" sz="2400" dirty="0"/>
              <a:t>人にひとりの有病率</a:t>
            </a:r>
            <a:r>
              <a:rPr lang="en-US" altLang="ja-JP" sz="2400" dirty="0"/>
              <a:t>(</a:t>
            </a:r>
            <a:r>
              <a:rPr lang="ja-JP" altLang="en-US" sz="2400" dirty="0"/>
              <a:t>頻度</a:t>
            </a:r>
            <a:r>
              <a:rPr lang="en-US" altLang="ja-JP" sz="2400" dirty="0"/>
              <a:t>)</a:t>
            </a:r>
            <a:r>
              <a:rPr lang="ja-JP" altLang="en-US" sz="2400" dirty="0"/>
              <a:t>の劣性遺伝疾患でも，</a:t>
            </a:r>
            <a:endParaRPr lang="en-US" altLang="ja-JP" sz="24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変異遺伝子の頻度は </a:t>
            </a:r>
            <a:r>
              <a:rPr lang="en-US" altLang="ja-JP" sz="2400">
                <a:latin typeface="Trebuchet MS" panose="020B0603020202020204" pitchFamily="34" charset="0"/>
              </a:rPr>
              <a:t>1/100</a:t>
            </a:r>
            <a:r>
              <a:rPr lang="ja-JP" altLang="en-US" sz="2400"/>
              <a:t>も</a:t>
            </a:r>
            <a:r>
              <a:rPr lang="ja-JP" altLang="en-US" sz="2400" dirty="0"/>
              <a:t>あることになる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常染色体劣性遺伝の頻度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40C471C-4E99-4A7B-A8B8-09ED08A31342}"/>
              </a:ext>
            </a:extLst>
          </p:cNvPr>
          <p:cNvCxnSpPr>
            <a:cxnSpLocks/>
          </p:cNvCxnSpPr>
          <p:nvPr/>
        </p:nvCxnSpPr>
        <p:spPr>
          <a:xfrm flipV="1">
            <a:off x="7520837" y="5276661"/>
            <a:ext cx="37147" cy="40005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7EC5505-442F-46AE-AAFD-33EFBBF13C10}"/>
              </a:ext>
            </a:extLst>
          </p:cNvPr>
          <p:cNvCxnSpPr>
            <a:cxnSpLocks/>
          </p:cNvCxnSpPr>
          <p:nvPr/>
        </p:nvCxnSpPr>
        <p:spPr>
          <a:xfrm>
            <a:off x="7560738" y="5279415"/>
            <a:ext cx="45927" cy="120015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F978581-C0C7-441C-A46B-3E89CAC6377A}"/>
              </a:ext>
            </a:extLst>
          </p:cNvPr>
          <p:cNvCxnSpPr/>
          <p:nvPr/>
        </p:nvCxnSpPr>
        <p:spPr>
          <a:xfrm flipV="1">
            <a:off x="7612484" y="5119395"/>
            <a:ext cx="51435" cy="280035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85F37491-CD73-4BE9-8E65-779D8A414FAD}"/>
              </a:ext>
            </a:extLst>
          </p:cNvPr>
          <p:cNvCxnSpPr/>
          <p:nvPr/>
        </p:nvCxnSpPr>
        <p:spPr>
          <a:xfrm>
            <a:off x="7669634" y="5119499"/>
            <a:ext cx="340042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65100" y="1016000"/>
            <a:ext cx="87995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663300"/>
                </a:solidFill>
              </a:rPr>
              <a:t>劣性遺伝病の保因者は，例えば４万人にひとりの病気でも</a:t>
            </a:r>
            <a:r>
              <a:rPr lang="en-US" altLang="ja-JP" sz="2800" b="1">
                <a:solidFill>
                  <a:srgbClr val="663300"/>
                </a:solidFill>
              </a:rPr>
              <a:t>100</a:t>
            </a:r>
            <a:r>
              <a:rPr lang="ja-JP" altLang="en-US" sz="2800" b="1">
                <a:solidFill>
                  <a:srgbClr val="663300"/>
                </a:solidFill>
              </a:rPr>
              <a:t>人にひとりは居る計算．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035925" y="5121275"/>
            <a:ext cx="1089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CC0099"/>
                </a:solidFill>
                <a:latin typeface="Arial" panose="020B0604020202020204" pitchFamily="34" charset="0"/>
              </a:rPr>
              <a:t>発症</a:t>
            </a:r>
          </a:p>
        </p:txBody>
      </p:sp>
      <p:grpSp>
        <p:nvGrpSpPr>
          <p:cNvPr id="63493" name="Group 5"/>
          <p:cNvGrpSpPr>
            <a:grpSpLocks/>
          </p:cNvGrpSpPr>
          <p:nvPr/>
        </p:nvGrpSpPr>
        <p:grpSpPr bwMode="auto">
          <a:xfrm>
            <a:off x="2232025" y="1989138"/>
            <a:ext cx="1614488" cy="1800225"/>
            <a:chOff x="1497" y="1959"/>
            <a:chExt cx="1017" cy="1620"/>
          </a:xfrm>
        </p:grpSpPr>
        <p:sp>
          <p:nvSpPr>
            <p:cNvPr id="63707" name="AutoShape 6"/>
            <p:cNvSpPr>
              <a:spLocks noChangeArrowheads="1"/>
            </p:cNvSpPr>
            <p:nvPr/>
          </p:nvSpPr>
          <p:spPr bwMode="auto">
            <a:xfrm>
              <a:off x="1497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3708" name="Group 7"/>
            <p:cNvGrpSpPr>
              <a:grpSpLocks noChangeAspect="1"/>
            </p:cNvGrpSpPr>
            <p:nvPr/>
          </p:nvGrpSpPr>
          <p:grpSpPr bwMode="auto">
            <a:xfrm>
              <a:off x="1752" y="2003"/>
              <a:ext cx="147" cy="1543"/>
              <a:chOff x="1488" y="1787"/>
              <a:chExt cx="136" cy="2462"/>
            </a:xfrm>
          </p:grpSpPr>
          <p:sp>
            <p:nvSpPr>
              <p:cNvPr id="63728" name="AutoShape 8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9" name="AutoShape 9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0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2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3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4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5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6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7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8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39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40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41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42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43" name="AutoShape 23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44" name="AutoShape 24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3709" name="Group 25"/>
            <p:cNvGrpSpPr>
              <a:grpSpLocks noChangeAspect="1"/>
            </p:cNvGrpSpPr>
            <p:nvPr/>
          </p:nvGrpSpPr>
          <p:grpSpPr bwMode="auto">
            <a:xfrm>
              <a:off x="2134" y="2000"/>
              <a:ext cx="147" cy="1546"/>
              <a:chOff x="1488" y="1787"/>
              <a:chExt cx="136" cy="2462"/>
            </a:xfrm>
          </p:grpSpPr>
          <p:sp>
            <p:nvSpPr>
              <p:cNvPr id="63711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2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3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4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5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6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7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8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19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0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1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2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3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4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5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6" name="AutoShape 41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27" name="AutoShape 42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3710" name="AutoShape 43"/>
            <p:cNvSpPr>
              <a:spLocks noChangeArrowheads="1"/>
            </p:cNvSpPr>
            <p:nvPr/>
          </p:nvSpPr>
          <p:spPr bwMode="auto">
            <a:xfrm rot="1800000">
              <a:off x="21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3494" name="Group 44"/>
          <p:cNvGrpSpPr>
            <a:grpSpLocks/>
          </p:cNvGrpSpPr>
          <p:nvPr/>
        </p:nvGrpSpPr>
        <p:grpSpPr bwMode="auto">
          <a:xfrm>
            <a:off x="6448425" y="4545013"/>
            <a:ext cx="1614488" cy="1800225"/>
            <a:chOff x="-161" y="1959"/>
            <a:chExt cx="1017" cy="1620"/>
          </a:xfrm>
        </p:grpSpPr>
        <p:sp>
          <p:nvSpPr>
            <p:cNvPr id="63668" name="AutoShape 45"/>
            <p:cNvSpPr>
              <a:spLocks noChangeArrowheads="1"/>
            </p:cNvSpPr>
            <p:nvPr/>
          </p:nvSpPr>
          <p:spPr bwMode="auto">
            <a:xfrm>
              <a:off x="-161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3669" name="Group 46"/>
            <p:cNvGrpSpPr>
              <a:grpSpLocks noChangeAspect="1"/>
            </p:cNvGrpSpPr>
            <p:nvPr/>
          </p:nvGrpSpPr>
          <p:grpSpPr bwMode="auto">
            <a:xfrm flipH="1">
              <a:off x="448" y="2003"/>
              <a:ext cx="147" cy="1543"/>
              <a:chOff x="1488" y="1787"/>
              <a:chExt cx="136" cy="2462"/>
            </a:xfrm>
          </p:grpSpPr>
          <p:sp>
            <p:nvSpPr>
              <p:cNvPr id="63690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1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2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3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4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5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6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7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8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99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00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01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02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03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04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05" name="AutoShape 62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706" name="AutoShape 63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3670" name="Group 64"/>
            <p:cNvGrpSpPr>
              <a:grpSpLocks noChangeAspect="1"/>
            </p:cNvGrpSpPr>
            <p:nvPr/>
          </p:nvGrpSpPr>
          <p:grpSpPr bwMode="auto">
            <a:xfrm flipH="1">
              <a:off x="66" y="2000"/>
              <a:ext cx="147" cy="1546"/>
              <a:chOff x="1488" y="1787"/>
              <a:chExt cx="136" cy="2462"/>
            </a:xfrm>
          </p:grpSpPr>
          <p:sp>
            <p:nvSpPr>
              <p:cNvPr id="63673" name="AutoShape 65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74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75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76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77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78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79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0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1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2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3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4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5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6" name="Rectangle 78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7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8" name="AutoShape 80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89" name="AutoShape 81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3671" name="AutoShape 82"/>
            <p:cNvSpPr>
              <a:spLocks noChangeArrowheads="1"/>
            </p:cNvSpPr>
            <p:nvPr/>
          </p:nvSpPr>
          <p:spPr bwMode="auto">
            <a:xfrm rot="1800000">
              <a:off x="396" y="2923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3672" name="AutoShape 83"/>
            <p:cNvSpPr>
              <a:spLocks noChangeArrowheads="1"/>
            </p:cNvSpPr>
            <p:nvPr/>
          </p:nvSpPr>
          <p:spPr bwMode="auto">
            <a:xfrm rot="1800000">
              <a:off x="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3495" name="Text Box 84"/>
          <p:cNvSpPr txBox="1">
            <a:spLocks noChangeArrowheads="1"/>
          </p:cNvSpPr>
          <p:nvPr/>
        </p:nvSpPr>
        <p:spPr bwMode="auto">
          <a:xfrm>
            <a:off x="3848100" y="2849563"/>
            <a:ext cx="1531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保因者</a:t>
            </a:r>
          </a:p>
        </p:txBody>
      </p:sp>
      <p:grpSp>
        <p:nvGrpSpPr>
          <p:cNvPr id="63496" name="Group 85"/>
          <p:cNvGrpSpPr>
            <a:grpSpLocks/>
          </p:cNvGrpSpPr>
          <p:nvPr/>
        </p:nvGrpSpPr>
        <p:grpSpPr bwMode="auto">
          <a:xfrm>
            <a:off x="5292725" y="1989138"/>
            <a:ext cx="1614488" cy="1800225"/>
            <a:chOff x="1497" y="1959"/>
            <a:chExt cx="1017" cy="1620"/>
          </a:xfrm>
        </p:grpSpPr>
        <p:sp>
          <p:nvSpPr>
            <p:cNvPr id="63630" name="AutoShape 86"/>
            <p:cNvSpPr>
              <a:spLocks noChangeArrowheads="1"/>
            </p:cNvSpPr>
            <p:nvPr/>
          </p:nvSpPr>
          <p:spPr bwMode="auto">
            <a:xfrm>
              <a:off x="1497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3631" name="Group 87"/>
            <p:cNvGrpSpPr>
              <a:grpSpLocks noChangeAspect="1"/>
            </p:cNvGrpSpPr>
            <p:nvPr/>
          </p:nvGrpSpPr>
          <p:grpSpPr bwMode="auto">
            <a:xfrm>
              <a:off x="1752" y="2003"/>
              <a:ext cx="147" cy="1543"/>
              <a:chOff x="1488" y="1787"/>
              <a:chExt cx="136" cy="2462"/>
            </a:xfrm>
          </p:grpSpPr>
          <p:sp>
            <p:nvSpPr>
              <p:cNvPr id="63651" name="AutoShape 88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2" name="AutoShape 89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3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4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5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6" name="Rectangle 93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7" name="Rectangle 94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8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9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0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1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2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3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4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5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6" name="AutoShape 103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67" name="AutoShape 104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3632" name="Group 105"/>
            <p:cNvGrpSpPr>
              <a:grpSpLocks noChangeAspect="1"/>
            </p:cNvGrpSpPr>
            <p:nvPr/>
          </p:nvGrpSpPr>
          <p:grpSpPr bwMode="auto">
            <a:xfrm>
              <a:off x="2134" y="2000"/>
              <a:ext cx="147" cy="1546"/>
              <a:chOff x="1488" y="1787"/>
              <a:chExt cx="136" cy="2462"/>
            </a:xfrm>
          </p:grpSpPr>
          <p:sp>
            <p:nvSpPr>
              <p:cNvPr id="63634" name="AutoShape 106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35" name="AutoShape 107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36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37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38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39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0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1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2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3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4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5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6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7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8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49" name="AutoShape 121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50" name="AutoShape 122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3633" name="AutoShape 123"/>
            <p:cNvSpPr>
              <a:spLocks noChangeArrowheads="1"/>
            </p:cNvSpPr>
            <p:nvPr/>
          </p:nvSpPr>
          <p:spPr bwMode="auto">
            <a:xfrm rot="1800000">
              <a:off x="21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3497" name="Group 124"/>
          <p:cNvGrpSpPr>
            <a:grpSpLocks/>
          </p:cNvGrpSpPr>
          <p:nvPr/>
        </p:nvGrpSpPr>
        <p:grpSpPr bwMode="auto">
          <a:xfrm>
            <a:off x="4649788" y="4545013"/>
            <a:ext cx="1614487" cy="1800225"/>
            <a:chOff x="1497" y="1959"/>
            <a:chExt cx="1017" cy="1620"/>
          </a:xfrm>
        </p:grpSpPr>
        <p:sp>
          <p:nvSpPr>
            <p:cNvPr id="63592" name="AutoShape 125"/>
            <p:cNvSpPr>
              <a:spLocks noChangeArrowheads="1"/>
            </p:cNvSpPr>
            <p:nvPr/>
          </p:nvSpPr>
          <p:spPr bwMode="auto">
            <a:xfrm>
              <a:off x="1497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3593" name="Group 126"/>
            <p:cNvGrpSpPr>
              <a:grpSpLocks noChangeAspect="1"/>
            </p:cNvGrpSpPr>
            <p:nvPr/>
          </p:nvGrpSpPr>
          <p:grpSpPr bwMode="auto">
            <a:xfrm>
              <a:off x="1752" y="2003"/>
              <a:ext cx="147" cy="1543"/>
              <a:chOff x="1488" y="1787"/>
              <a:chExt cx="136" cy="2462"/>
            </a:xfrm>
          </p:grpSpPr>
          <p:sp>
            <p:nvSpPr>
              <p:cNvPr id="63613" name="AutoShape 127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4" name="AutoShape 128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5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6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7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8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9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0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1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2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3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4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5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6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7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8" name="AutoShape 142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29" name="AutoShape 143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3594" name="Group 144"/>
            <p:cNvGrpSpPr>
              <a:grpSpLocks noChangeAspect="1"/>
            </p:cNvGrpSpPr>
            <p:nvPr/>
          </p:nvGrpSpPr>
          <p:grpSpPr bwMode="auto">
            <a:xfrm>
              <a:off x="2134" y="2000"/>
              <a:ext cx="147" cy="1546"/>
              <a:chOff x="1488" y="1787"/>
              <a:chExt cx="136" cy="2462"/>
            </a:xfrm>
          </p:grpSpPr>
          <p:sp>
            <p:nvSpPr>
              <p:cNvPr id="63596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97" name="AutoShape 146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98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99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0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1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2" name="Rectangle 151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3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4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5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6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7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8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09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0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1" name="AutoShape 160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612" name="AutoShape 161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3595" name="AutoShape 162"/>
            <p:cNvSpPr>
              <a:spLocks noChangeArrowheads="1"/>
            </p:cNvSpPr>
            <p:nvPr/>
          </p:nvSpPr>
          <p:spPr bwMode="auto">
            <a:xfrm rot="1800000">
              <a:off x="21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3498" name="Group 163"/>
          <p:cNvGrpSpPr>
            <a:grpSpLocks/>
          </p:cNvGrpSpPr>
          <p:nvPr/>
        </p:nvGrpSpPr>
        <p:grpSpPr bwMode="auto">
          <a:xfrm>
            <a:off x="2849563" y="4545013"/>
            <a:ext cx="1614487" cy="1800225"/>
            <a:chOff x="1795" y="3008"/>
            <a:chExt cx="1017" cy="1134"/>
          </a:xfrm>
        </p:grpSpPr>
        <p:sp>
          <p:nvSpPr>
            <p:cNvPr id="63554" name="AutoShape 164"/>
            <p:cNvSpPr>
              <a:spLocks noChangeArrowheads="1"/>
            </p:cNvSpPr>
            <p:nvPr/>
          </p:nvSpPr>
          <p:spPr bwMode="auto">
            <a:xfrm flipH="1">
              <a:off x="1795" y="3008"/>
              <a:ext cx="1017" cy="1134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3555" name="Group 165"/>
            <p:cNvGrpSpPr>
              <a:grpSpLocks noChangeAspect="1"/>
            </p:cNvGrpSpPr>
            <p:nvPr/>
          </p:nvGrpSpPr>
          <p:grpSpPr bwMode="auto">
            <a:xfrm flipH="1">
              <a:off x="2410" y="3039"/>
              <a:ext cx="147" cy="1080"/>
              <a:chOff x="1488" y="1787"/>
              <a:chExt cx="136" cy="2462"/>
            </a:xfrm>
          </p:grpSpPr>
          <p:sp>
            <p:nvSpPr>
              <p:cNvPr id="63575" name="AutoShape 166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6" name="AutoShape 167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7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8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9" name="Rectangle 170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0" name="Rectangle 171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1" name="Rectangle 172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2" name="Rectangle 173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3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4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5" name="Rectangle 176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6" name="Rectangle 177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7" name="Rectangle 178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8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89" name="Rectangle 180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90" name="AutoShape 181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91" name="AutoShape 182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3556" name="Group 183"/>
            <p:cNvGrpSpPr>
              <a:grpSpLocks noChangeAspect="1"/>
            </p:cNvGrpSpPr>
            <p:nvPr/>
          </p:nvGrpSpPr>
          <p:grpSpPr bwMode="auto">
            <a:xfrm flipH="1">
              <a:off x="2028" y="3037"/>
              <a:ext cx="147" cy="1082"/>
              <a:chOff x="1488" y="1787"/>
              <a:chExt cx="136" cy="2462"/>
            </a:xfrm>
          </p:grpSpPr>
          <p:sp>
            <p:nvSpPr>
              <p:cNvPr id="63558" name="AutoShape 184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59" name="AutoShape 185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0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1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2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3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4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5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6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7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8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69" name="Rectangle 195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0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1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2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3" name="AutoShape 199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74" name="AutoShape 200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3557" name="AutoShape 201"/>
            <p:cNvSpPr>
              <a:spLocks noChangeArrowheads="1"/>
            </p:cNvSpPr>
            <p:nvPr/>
          </p:nvSpPr>
          <p:spPr bwMode="auto">
            <a:xfrm rot="1800000">
              <a:off x="1972" y="3691"/>
              <a:ext cx="227" cy="95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3499" name="Group 202"/>
          <p:cNvGrpSpPr>
            <a:grpSpLocks/>
          </p:cNvGrpSpPr>
          <p:nvPr/>
        </p:nvGrpSpPr>
        <p:grpSpPr bwMode="auto">
          <a:xfrm>
            <a:off x="1049338" y="4545013"/>
            <a:ext cx="1614487" cy="1800225"/>
            <a:chOff x="661" y="3022"/>
            <a:chExt cx="1017" cy="1134"/>
          </a:xfrm>
        </p:grpSpPr>
        <p:sp>
          <p:nvSpPr>
            <p:cNvPr id="63517" name="AutoShape 203"/>
            <p:cNvSpPr>
              <a:spLocks noChangeArrowheads="1"/>
            </p:cNvSpPr>
            <p:nvPr/>
          </p:nvSpPr>
          <p:spPr bwMode="auto">
            <a:xfrm>
              <a:off x="661" y="3022"/>
              <a:ext cx="1017" cy="1134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3518" name="Group 204"/>
            <p:cNvGrpSpPr>
              <a:grpSpLocks noChangeAspect="1"/>
            </p:cNvGrpSpPr>
            <p:nvPr/>
          </p:nvGrpSpPr>
          <p:grpSpPr bwMode="auto">
            <a:xfrm>
              <a:off x="916" y="3053"/>
              <a:ext cx="147" cy="1080"/>
              <a:chOff x="1488" y="1787"/>
              <a:chExt cx="136" cy="2462"/>
            </a:xfrm>
          </p:grpSpPr>
          <p:sp>
            <p:nvSpPr>
              <p:cNvPr id="63537" name="AutoShape 205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8" name="AutoShape 206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9" name="Rectangle 207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0" name="Rectangle 208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1" name="Rectangle 209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2" name="Rectangle 210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3" name="Rectangle 211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4" name="Rectangle 212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5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6" name="Rectangle 214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7" name="Rectangle 215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8" name="Rectangle 216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49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50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51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52" name="AutoShape 220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53" name="AutoShape 221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3519" name="Group 222"/>
            <p:cNvGrpSpPr>
              <a:grpSpLocks noChangeAspect="1"/>
            </p:cNvGrpSpPr>
            <p:nvPr/>
          </p:nvGrpSpPr>
          <p:grpSpPr bwMode="auto">
            <a:xfrm>
              <a:off x="1298" y="3051"/>
              <a:ext cx="147" cy="1082"/>
              <a:chOff x="1488" y="1787"/>
              <a:chExt cx="136" cy="2462"/>
            </a:xfrm>
          </p:grpSpPr>
          <p:sp>
            <p:nvSpPr>
              <p:cNvPr id="63520" name="AutoShape 223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1" name="AutoShape 224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2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3" name="Rectangle 226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4" name="Rectangle 227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5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6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7" name="Rectangle 230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8" name="Rectangle 231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29" name="Rectangle 232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0" name="Rectangle 233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1" name="Rectangle 234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2" name="Rectangle 235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3" name="Rectangle 236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4" name="Rectangle 237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5" name="AutoShape 238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536" name="AutoShape 239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63500" name="Text Box 240"/>
          <p:cNvSpPr txBox="1">
            <a:spLocks noChangeArrowheads="1"/>
          </p:cNvSpPr>
          <p:nvPr/>
        </p:nvSpPr>
        <p:spPr bwMode="auto">
          <a:xfrm>
            <a:off x="34925" y="5121275"/>
            <a:ext cx="1089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rgbClr val="00CC00"/>
                </a:solidFill>
                <a:latin typeface="Arial" panose="020B0604020202020204" pitchFamily="34" charset="0"/>
              </a:rPr>
              <a:t>正常</a:t>
            </a:r>
          </a:p>
        </p:txBody>
      </p:sp>
      <p:sp>
        <p:nvSpPr>
          <p:cNvPr id="63501" name="Line 241"/>
          <p:cNvSpPr>
            <a:spLocks noChangeShapeType="1"/>
          </p:cNvSpPr>
          <p:nvPr/>
        </p:nvSpPr>
        <p:spPr bwMode="auto">
          <a:xfrm flipH="1">
            <a:off x="1687513" y="3752850"/>
            <a:ext cx="94932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2" name="Line 242"/>
          <p:cNvSpPr>
            <a:spLocks noChangeShapeType="1"/>
          </p:cNvSpPr>
          <p:nvPr/>
        </p:nvSpPr>
        <p:spPr bwMode="auto">
          <a:xfrm>
            <a:off x="2849563" y="3752850"/>
            <a:ext cx="2205037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3" name="Line 243"/>
          <p:cNvSpPr>
            <a:spLocks noChangeShapeType="1"/>
          </p:cNvSpPr>
          <p:nvPr/>
        </p:nvSpPr>
        <p:spPr bwMode="auto">
          <a:xfrm flipH="1">
            <a:off x="4059238" y="3752850"/>
            <a:ext cx="162877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4" name="Line 244"/>
          <p:cNvSpPr>
            <a:spLocks noChangeShapeType="1"/>
          </p:cNvSpPr>
          <p:nvPr/>
        </p:nvSpPr>
        <p:spPr bwMode="auto">
          <a:xfrm flipH="1">
            <a:off x="2232025" y="3752850"/>
            <a:ext cx="346392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5" name="Line 245"/>
          <p:cNvSpPr>
            <a:spLocks noChangeShapeType="1"/>
          </p:cNvSpPr>
          <p:nvPr/>
        </p:nvSpPr>
        <p:spPr bwMode="auto">
          <a:xfrm flipH="1">
            <a:off x="3344863" y="3789363"/>
            <a:ext cx="0" cy="75565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6" name="Line 246"/>
          <p:cNvSpPr>
            <a:spLocks noChangeShapeType="1"/>
          </p:cNvSpPr>
          <p:nvPr/>
        </p:nvSpPr>
        <p:spPr bwMode="auto">
          <a:xfrm>
            <a:off x="3490913" y="3752850"/>
            <a:ext cx="3317875" cy="7921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7" name="Line 247"/>
          <p:cNvSpPr>
            <a:spLocks noChangeShapeType="1"/>
          </p:cNvSpPr>
          <p:nvPr/>
        </p:nvSpPr>
        <p:spPr bwMode="auto">
          <a:xfrm flipH="1">
            <a:off x="5894388" y="3752850"/>
            <a:ext cx="428625" cy="7921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8" name="Line 248"/>
          <p:cNvSpPr>
            <a:spLocks noChangeShapeType="1"/>
          </p:cNvSpPr>
          <p:nvPr/>
        </p:nvSpPr>
        <p:spPr bwMode="auto">
          <a:xfrm>
            <a:off x="6502400" y="3752850"/>
            <a:ext cx="912813" cy="7921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509" name="Text Box 249"/>
          <p:cNvSpPr txBox="1">
            <a:spLocks noChangeArrowheads="1"/>
          </p:cNvSpPr>
          <p:nvPr/>
        </p:nvSpPr>
        <p:spPr bwMode="auto">
          <a:xfrm>
            <a:off x="974725" y="2600325"/>
            <a:ext cx="1328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/>
              <a:t>１</a:t>
            </a:r>
            <a:r>
              <a:rPr lang="en-US" altLang="ja-JP" sz="1800" b="1" dirty="0"/>
              <a:t>/100</a:t>
            </a:r>
            <a:endParaRPr lang="ja-JP" altLang="en-US" sz="1800" b="1" dirty="0"/>
          </a:p>
        </p:txBody>
      </p:sp>
      <p:sp>
        <p:nvSpPr>
          <p:cNvPr id="63510" name="Text Box 250"/>
          <p:cNvSpPr txBox="1">
            <a:spLocks noChangeArrowheads="1"/>
          </p:cNvSpPr>
          <p:nvPr/>
        </p:nvSpPr>
        <p:spPr bwMode="auto">
          <a:xfrm>
            <a:off x="6926745" y="2600325"/>
            <a:ext cx="1328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/>
              <a:t>１</a:t>
            </a:r>
            <a:r>
              <a:rPr lang="en-US" altLang="ja-JP" sz="1800" b="1" dirty="0"/>
              <a:t>/100</a:t>
            </a:r>
            <a:endParaRPr lang="ja-JP" altLang="en-US" sz="1800" b="1" dirty="0"/>
          </a:p>
        </p:txBody>
      </p:sp>
      <p:sp>
        <p:nvSpPr>
          <p:cNvPr id="63511" name="Text Box 251"/>
          <p:cNvSpPr txBox="1">
            <a:spLocks noChangeArrowheads="1"/>
          </p:cNvSpPr>
          <p:nvPr/>
        </p:nvSpPr>
        <p:spPr bwMode="auto">
          <a:xfrm>
            <a:off x="4067175" y="3386138"/>
            <a:ext cx="1077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/>
              <a:t>１</a:t>
            </a:r>
            <a:r>
              <a:rPr lang="en-US" altLang="ja-JP" sz="1800" b="1"/>
              <a:t>/</a:t>
            </a:r>
            <a:r>
              <a:rPr lang="ja-JP" altLang="en-US" sz="1800" b="1"/>
              <a:t>１万</a:t>
            </a:r>
          </a:p>
        </p:txBody>
      </p:sp>
      <p:sp>
        <p:nvSpPr>
          <p:cNvPr id="63512" name="Text Box 252"/>
          <p:cNvSpPr txBox="1">
            <a:spLocks noChangeArrowheads="1"/>
          </p:cNvSpPr>
          <p:nvPr/>
        </p:nvSpPr>
        <p:spPr bwMode="auto">
          <a:xfrm>
            <a:off x="1349375" y="6308725"/>
            <a:ext cx="1077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/>
              <a:t>１</a:t>
            </a:r>
            <a:r>
              <a:rPr lang="en-US" altLang="ja-JP" sz="1800" b="1"/>
              <a:t>/</a:t>
            </a:r>
            <a:r>
              <a:rPr lang="ja-JP" altLang="en-US" sz="1800" b="1"/>
              <a:t>４万</a:t>
            </a:r>
          </a:p>
        </p:txBody>
      </p:sp>
      <p:sp>
        <p:nvSpPr>
          <p:cNvPr id="63513" name="Text Box 253"/>
          <p:cNvSpPr txBox="1">
            <a:spLocks noChangeArrowheads="1"/>
          </p:cNvSpPr>
          <p:nvPr/>
        </p:nvSpPr>
        <p:spPr bwMode="auto">
          <a:xfrm>
            <a:off x="3149600" y="6308725"/>
            <a:ext cx="1077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/>
              <a:t>１</a:t>
            </a:r>
            <a:r>
              <a:rPr lang="en-US" altLang="ja-JP" sz="1800" b="1"/>
              <a:t>/</a:t>
            </a:r>
            <a:r>
              <a:rPr lang="ja-JP" altLang="en-US" sz="1800" b="1"/>
              <a:t>４万</a:t>
            </a:r>
          </a:p>
        </p:txBody>
      </p:sp>
      <p:sp>
        <p:nvSpPr>
          <p:cNvPr id="63514" name="Text Box 254"/>
          <p:cNvSpPr txBox="1">
            <a:spLocks noChangeArrowheads="1"/>
          </p:cNvSpPr>
          <p:nvPr/>
        </p:nvSpPr>
        <p:spPr bwMode="auto">
          <a:xfrm>
            <a:off x="4949825" y="6308725"/>
            <a:ext cx="1077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/>
              <a:t>１</a:t>
            </a:r>
            <a:r>
              <a:rPr lang="en-US" altLang="ja-JP" sz="1800" b="1"/>
              <a:t>/</a:t>
            </a:r>
            <a:r>
              <a:rPr lang="ja-JP" altLang="en-US" sz="1800" b="1"/>
              <a:t>４万</a:t>
            </a:r>
          </a:p>
        </p:txBody>
      </p:sp>
      <p:sp>
        <p:nvSpPr>
          <p:cNvPr id="63515" name="Text Box 255"/>
          <p:cNvSpPr txBox="1">
            <a:spLocks noChangeArrowheads="1"/>
          </p:cNvSpPr>
          <p:nvPr/>
        </p:nvSpPr>
        <p:spPr bwMode="auto">
          <a:xfrm>
            <a:off x="6767513" y="6308725"/>
            <a:ext cx="1077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/>
              <a:t>１</a:t>
            </a:r>
            <a:r>
              <a:rPr lang="en-US" altLang="ja-JP" sz="1800" b="1"/>
              <a:t>/</a:t>
            </a:r>
            <a:r>
              <a:rPr lang="ja-JP" altLang="en-US" sz="1800" b="1"/>
              <a:t>４万</a:t>
            </a:r>
          </a:p>
        </p:txBody>
      </p:sp>
      <p:sp>
        <p:nvSpPr>
          <p:cNvPr id="63516" name="Rectangle 2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常染色体劣性遺伝の頻度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971550"/>
            <a:ext cx="8572500" cy="5594350"/>
          </a:xfrm>
          <a:noFill/>
        </p:spPr>
        <p:txBody>
          <a:bodyPr/>
          <a:lstStyle/>
          <a:p>
            <a:pPr eaLnBrk="1" hangingPunct="1">
              <a:spcBef>
                <a:spcPct val="870000"/>
              </a:spcBef>
            </a:pPr>
            <a:r>
              <a:rPr lang="ja-JP" altLang="en-US" b="1">
                <a:solidFill>
                  <a:srgbClr val="003399"/>
                </a:solidFill>
              </a:rPr>
              <a:t>先天性代謝異常症の大部分</a:t>
            </a:r>
          </a:p>
          <a:p>
            <a:pPr eaLnBrk="1" hangingPunct="1">
              <a:spcBef>
                <a:spcPct val="870000"/>
              </a:spcBef>
            </a:pPr>
            <a:r>
              <a:rPr lang="ja-JP" altLang="en-US" b="1">
                <a:solidFill>
                  <a:srgbClr val="003399"/>
                </a:solidFill>
              </a:rPr>
              <a:t>その他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96875" y="1538288"/>
            <a:ext cx="8543925" cy="412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アミノ酸代謝異常症（フェニルケトン尿症，ヒスチジン血症，メープルシロップ尿症，ホモシスチン尿症）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600" b="1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先天性糖代謝異常症（糖原病</a:t>
            </a:r>
            <a:r>
              <a:rPr lang="en-US" altLang="ja-JP" sz="1800" b="1" dirty="0">
                <a:solidFill>
                  <a:srgbClr val="006666"/>
                </a:solidFill>
              </a:rPr>
              <a:t>Ⅰ</a:t>
            </a:r>
            <a:r>
              <a:rPr lang="ja-JP" altLang="en-US" sz="1800" b="1" dirty="0">
                <a:solidFill>
                  <a:srgbClr val="006666"/>
                </a:solidFill>
              </a:rPr>
              <a:t>型</a:t>
            </a:r>
            <a:r>
              <a:rPr lang="en-US" altLang="ja-JP" sz="1800" b="1" dirty="0">
                <a:solidFill>
                  <a:srgbClr val="006666"/>
                </a:solidFill>
              </a:rPr>
              <a:t>=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von 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Gierke</a:t>
            </a:r>
            <a:r>
              <a:rPr lang="ja-JP" altLang="en-US" sz="1800" b="1" dirty="0">
                <a:solidFill>
                  <a:srgbClr val="006666"/>
                </a:solidFill>
              </a:rPr>
              <a:t>病，糖原病</a:t>
            </a:r>
            <a:r>
              <a:rPr lang="en-US" altLang="ja-JP" sz="1800" b="1" dirty="0">
                <a:solidFill>
                  <a:srgbClr val="006666"/>
                </a:solidFill>
              </a:rPr>
              <a:t>Ⅱ</a:t>
            </a:r>
            <a:r>
              <a:rPr lang="ja-JP" altLang="en-US" sz="1800" b="1" dirty="0">
                <a:solidFill>
                  <a:srgbClr val="006666"/>
                </a:solidFill>
              </a:rPr>
              <a:t>型</a:t>
            </a:r>
            <a:r>
              <a:rPr lang="en-US" altLang="ja-JP" sz="1800" b="1" dirty="0">
                <a:solidFill>
                  <a:srgbClr val="006666"/>
                </a:solidFill>
              </a:rPr>
              <a:t>=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Pompe</a:t>
            </a:r>
            <a:r>
              <a:rPr lang="ja-JP" altLang="en-US" sz="1800" b="1" dirty="0">
                <a:solidFill>
                  <a:srgbClr val="006666"/>
                </a:solidFill>
              </a:rPr>
              <a:t>病，ガラクトース血症，果糖不耐症）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600" b="1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先天性脂質代謝異常症（</a:t>
            </a:r>
            <a:r>
              <a:rPr lang="en-US" altLang="ja-JP" sz="1800" b="1" dirty="0">
                <a:solidFill>
                  <a:srgbClr val="006666"/>
                </a:solidFill>
                <a:latin typeface="Trebuchet MS" panose="020B0603020202020204" pitchFamily="34" charset="0"/>
              </a:rPr>
              <a:t>GM</a:t>
            </a:r>
            <a:r>
              <a:rPr lang="en-US" altLang="ja-JP" sz="1800" b="1" baseline="-25000" dirty="0">
                <a:solidFill>
                  <a:srgbClr val="006666"/>
                </a:solidFill>
                <a:latin typeface="Trebuchet MS" panose="020B0603020202020204" pitchFamily="34" charset="0"/>
              </a:rPr>
              <a:t>1</a:t>
            </a:r>
            <a:r>
              <a:rPr lang="ja-JP" altLang="en-US" sz="1800" b="1" dirty="0">
                <a:solidFill>
                  <a:srgbClr val="006666"/>
                </a:solidFill>
              </a:rPr>
              <a:t>ガングリオシドーシス，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Tay-Sachs</a:t>
            </a:r>
            <a:r>
              <a:rPr lang="ja-JP" altLang="en-US" sz="1800" b="1" dirty="0">
                <a:solidFill>
                  <a:srgbClr val="006666"/>
                </a:solidFill>
              </a:rPr>
              <a:t>病，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Gaucher</a:t>
            </a:r>
            <a:r>
              <a:rPr lang="ja-JP" altLang="en-US" sz="1800" b="1" dirty="0">
                <a:solidFill>
                  <a:srgbClr val="006666"/>
                </a:solidFill>
              </a:rPr>
              <a:t>病，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Niemann-Pick</a:t>
            </a:r>
            <a:r>
              <a:rPr lang="ja-JP" altLang="en-US" sz="1800" b="1" dirty="0">
                <a:solidFill>
                  <a:srgbClr val="006666"/>
                </a:solidFill>
              </a:rPr>
              <a:t>病，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Krabbe</a:t>
            </a:r>
            <a:r>
              <a:rPr lang="ja-JP" altLang="en-US" sz="1800" b="1" dirty="0">
                <a:solidFill>
                  <a:srgbClr val="006666"/>
                </a:solidFill>
              </a:rPr>
              <a:t>病，異染性白質ジストロフィー）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  <a:latin typeface="Trebuchet MS" panose="020B0603020202020204" pitchFamily="34" charset="0"/>
              </a:rPr>
              <a:t>★</a:t>
            </a:r>
            <a:r>
              <a:rPr lang="en-US" altLang="ja-JP" sz="1800" b="1" dirty="0">
                <a:solidFill>
                  <a:srgbClr val="006666"/>
                </a:solidFill>
                <a:latin typeface="Trebuchet MS" panose="020B0603020202020204" pitchFamily="34" charset="0"/>
              </a:rPr>
              <a:t>Fabry</a:t>
            </a:r>
            <a:r>
              <a:rPr lang="ja-JP" altLang="en-US" sz="1800" b="1" dirty="0">
                <a:solidFill>
                  <a:srgbClr val="006666"/>
                </a:solidFill>
              </a:rPr>
              <a:t>病と副腎白質ジストロフィーは</a:t>
            </a:r>
            <a:r>
              <a:rPr lang="en-US" altLang="ja-JP" sz="1800" b="1" dirty="0">
                <a:solidFill>
                  <a:srgbClr val="006666"/>
                </a:solidFill>
              </a:rPr>
              <a:t>X</a:t>
            </a:r>
            <a:r>
              <a:rPr lang="ja-JP" altLang="en-US" sz="1800" b="1" dirty="0">
                <a:solidFill>
                  <a:srgbClr val="006666"/>
                </a:solidFill>
              </a:rPr>
              <a:t>連鎖性</a:t>
            </a:r>
            <a:r>
              <a:rPr lang="en-US" altLang="ja-JP" sz="1800" b="1" dirty="0">
                <a:solidFill>
                  <a:srgbClr val="006666"/>
                </a:solidFill>
              </a:rPr>
              <a:t>(</a:t>
            </a:r>
            <a:r>
              <a:rPr lang="ja-JP" altLang="en-US" sz="1800" b="1" dirty="0">
                <a:solidFill>
                  <a:srgbClr val="006666"/>
                </a:solidFill>
              </a:rPr>
              <a:t>劣性</a:t>
            </a:r>
            <a:r>
              <a:rPr lang="en-US" altLang="ja-JP" sz="1800" b="1" dirty="0">
                <a:solidFill>
                  <a:srgbClr val="006666"/>
                </a:solidFill>
              </a:rPr>
              <a:t>)</a:t>
            </a:r>
            <a:r>
              <a:rPr lang="ja-JP" altLang="en-US" sz="1800" b="1" dirty="0">
                <a:solidFill>
                  <a:srgbClr val="006666"/>
                </a:solidFill>
              </a:rPr>
              <a:t>遺伝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600" b="1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ムコ多糖症（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Hurler</a:t>
            </a:r>
            <a:r>
              <a:rPr lang="ja-JP" altLang="en-US" sz="1800" b="1" dirty="0">
                <a:solidFill>
                  <a:srgbClr val="006666"/>
                </a:solidFill>
              </a:rPr>
              <a:t>症候群，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Schieie</a:t>
            </a:r>
            <a:r>
              <a:rPr lang="ja-JP" altLang="en-US" sz="1800" b="1" dirty="0">
                <a:solidFill>
                  <a:srgbClr val="006666"/>
                </a:solidFill>
              </a:rPr>
              <a:t>症候群，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Sanfilippo</a:t>
            </a:r>
            <a:r>
              <a:rPr lang="ja-JP" altLang="en-US" sz="1800" b="1" dirty="0">
                <a:solidFill>
                  <a:srgbClr val="006666"/>
                </a:solidFill>
              </a:rPr>
              <a:t>症候群，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Morquio</a:t>
            </a:r>
            <a:r>
              <a:rPr lang="ja-JP" altLang="en-US" sz="1800" b="1" dirty="0">
                <a:solidFill>
                  <a:srgbClr val="006666"/>
                </a:solidFill>
              </a:rPr>
              <a:t>症候群，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Maroteaux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-Lamy</a:t>
            </a:r>
            <a:r>
              <a:rPr lang="ja-JP" altLang="en-US" sz="1800" b="1" dirty="0">
                <a:solidFill>
                  <a:srgbClr val="006666"/>
                </a:solidFill>
              </a:rPr>
              <a:t>症候群，</a:t>
            </a:r>
            <a:r>
              <a:rPr lang="en-US" altLang="ja-JP" sz="1800" b="1" dirty="0">
                <a:solidFill>
                  <a:srgbClr val="006666"/>
                </a:solidFill>
              </a:rPr>
              <a:t>β-</a:t>
            </a:r>
            <a:r>
              <a:rPr lang="ja-JP" altLang="en-US" sz="1800" b="1" dirty="0">
                <a:solidFill>
                  <a:srgbClr val="006666"/>
                </a:solidFill>
              </a:rPr>
              <a:t>グルクロニダーゼ低下症）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★ムコ多糖症</a:t>
            </a:r>
            <a:r>
              <a:rPr lang="en-US" altLang="ja-JP" sz="1800" b="1" dirty="0">
                <a:solidFill>
                  <a:srgbClr val="006666"/>
                </a:solidFill>
              </a:rPr>
              <a:t>Ⅱ</a:t>
            </a:r>
            <a:r>
              <a:rPr lang="ja-JP" altLang="en-US" sz="1800" b="1" dirty="0">
                <a:solidFill>
                  <a:srgbClr val="006666"/>
                </a:solidFill>
              </a:rPr>
              <a:t>型の 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Hunter</a:t>
            </a:r>
            <a:r>
              <a:rPr lang="ja-JP" altLang="en-US" sz="1800" b="1" dirty="0">
                <a:solidFill>
                  <a:srgbClr val="006666"/>
                </a:solidFill>
              </a:rPr>
              <a:t>症候群は</a:t>
            </a:r>
            <a:r>
              <a:rPr lang="en-US" altLang="ja-JP" sz="1800" b="1" dirty="0">
                <a:solidFill>
                  <a:srgbClr val="006666"/>
                </a:solidFill>
              </a:rPr>
              <a:t>X</a:t>
            </a:r>
            <a:r>
              <a:rPr lang="ja-JP" altLang="en-US" sz="1800" b="1" dirty="0">
                <a:solidFill>
                  <a:srgbClr val="006666"/>
                </a:solidFill>
              </a:rPr>
              <a:t>連鎖性</a:t>
            </a:r>
            <a:r>
              <a:rPr lang="en-US" altLang="ja-JP" sz="1800" b="1" dirty="0">
                <a:solidFill>
                  <a:srgbClr val="006666"/>
                </a:solidFill>
              </a:rPr>
              <a:t>(</a:t>
            </a:r>
            <a:r>
              <a:rPr lang="ja-JP" altLang="en-US" sz="1800" b="1" dirty="0">
                <a:solidFill>
                  <a:srgbClr val="006666"/>
                </a:solidFill>
              </a:rPr>
              <a:t>劣性</a:t>
            </a:r>
            <a:r>
              <a:rPr lang="en-US" altLang="ja-JP" sz="1800" b="1" dirty="0">
                <a:solidFill>
                  <a:srgbClr val="006666"/>
                </a:solidFill>
              </a:rPr>
              <a:t>)</a:t>
            </a:r>
            <a:r>
              <a:rPr lang="ja-JP" altLang="en-US" sz="1800" b="1" dirty="0">
                <a:solidFill>
                  <a:srgbClr val="006666"/>
                </a:solidFill>
              </a:rPr>
              <a:t>遺伝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600" b="1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銅代謝異常症（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Wilson</a:t>
            </a:r>
            <a:r>
              <a:rPr lang="ja-JP" altLang="en-US" sz="1800" b="1" dirty="0">
                <a:solidFill>
                  <a:srgbClr val="006666"/>
                </a:solidFill>
              </a:rPr>
              <a:t>病）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600" b="1" dirty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ビリルビン代謝異常症（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Crigler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-Najjar</a:t>
            </a:r>
            <a:r>
              <a:rPr lang="ja-JP" altLang="en-US" sz="1800" b="1" dirty="0">
                <a:solidFill>
                  <a:srgbClr val="006666"/>
                </a:solidFill>
              </a:rPr>
              <a:t>症候群，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Dubin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-Johnson</a:t>
            </a:r>
            <a:r>
              <a:rPr lang="ja-JP" altLang="en-US" sz="1800" b="1" dirty="0">
                <a:solidFill>
                  <a:srgbClr val="006666"/>
                </a:solidFill>
              </a:rPr>
              <a:t>症候群，</a:t>
            </a:r>
            <a:r>
              <a:rPr lang="en-US" altLang="ja-JP" sz="1800" dirty="0" err="1">
                <a:solidFill>
                  <a:srgbClr val="006666"/>
                </a:solidFill>
                <a:latin typeface="Trebuchet MS" panose="020B0603020202020204" pitchFamily="34" charset="0"/>
              </a:rPr>
              <a:t>Roter</a:t>
            </a:r>
            <a:r>
              <a:rPr lang="ja-JP" altLang="en-US" sz="1800" b="1" dirty="0">
                <a:solidFill>
                  <a:srgbClr val="006666"/>
                </a:solidFill>
              </a:rPr>
              <a:t>症候群） ★</a:t>
            </a:r>
            <a:r>
              <a:rPr lang="en-US" altLang="ja-JP" sz="1800" dirty="0">
                <a:solidFill>
                  <a:srgbClr val="006666"/>
                </a:solidFill>
                <a:latin typeface="Trebuchet MS" panose="020B0603020202020204" pitchFamily="34" charset="0"/>
              </a:rPr>
              <a:t>Gilbert</a:t>
            </a:r>
            <a:r>
              <a:rPr lang="ja-JP" altLang="en-US" sz="1800" b="1" dirty="0">
                <a:solidFill>
                  <a:srgbClr val="006666"/>
                </a:solidFill>
              </a:rPr>
              <a:t>症候群は常染色体性優性遺伝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232025" y="5902325"/>
            <a:ext cx="1965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6666"/>
                </a:solidFill>
              </a:rPr>
              <a:t>重症筋無力症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006600"/>
                </a:solidFill>
              </a:rPr>
              <a:t>常染色体劣性遺伝 疾患</a:t>
            </a:r>
            <a:endParaRPr lang="ja-JP" alt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412618"/>
              </p:ext>
            </p:extLst>
          </p:nvPr>
        </p:nvGraphicFramePr>
        <p:xfrm>
          <a:off x="273270" y="4495800"/>
          <a:ext cx="2819400" cy="1795179"/>
        </p:xfrm>
        <a:graphic>
          <a:graphicData uri="http://schemas.openxmlformats.org/drawingml/2006/table">
            <a:tbl>
              <a:tblPr/>
              <a:tblGrid>
                <a:gridCol w="956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79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HG丸ｺﾞｼｯｸM-PRO" panose="020F0600000000000000" pitchFamily="50" charset="-128"/>
                        </a:rPr>
                        <a:t>AR-1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罹患親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aa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5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正常親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AA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0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66" name="Rectangle 46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971550"/>
            <a:ext cx="9020175" cy="3470275"/>
          </a:xfrm>
          <a:noFill/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変異遺伝子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同士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の組み合わせ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aa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で罹患する</a:t>
            </a:r>
            <a:r>
              <a:rPr lang="ja-JP" altLang="en-US" sz="2400" dirty="0"/>
              <a:t>．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ja-JP" altLang="en-US" sz="2400" dirty="0"/>
              <a:t>患者の性比は </a:t>
            </a:r>
            <a:r>
              <a:rPr lang="en-US" altLang="ja-JP" sz="2400" dirty="0"/>
              <a:t>1</a:t>
            </a:r>
            <a:r>
              <a:rPr lang="ja-JP" altLang="en-US" sz="2400" dirty="0"/>
              <a:t>：</a:t>
            </a:r>
            <a:r>
              <a:rPr lang="en-US" altLang="ja-JP" sz="2400" dirty="0"/>
              <a:t>1</a:t>
            </a:r>
            <a:r>
              <a:rPr lang="ja-JP" altLang="en-US" sz="2400" dirty="0"/>
              <a:t>である</a:t>
            </a:r>
            <a:r>
              <a:rPr lang="en-US" altLang="ja-JP" sz="2400" dirty="0"/>
              <a:t>(</a:t>
            </a:r>
            <a:r>
              <a:rPr lang="ja-JP" altLang="en-US" sz="2400" dirty="0"/>
              <a:t>性別に無関係</a:t>
            </a:r>
            <a:r>
              <a:rPr lang="en-US" altLang="ja-JP" sz="2400" dirty="0"/>
              <a:t>)</a:t>
            </a:r>
            <a:r>
              <a:rPr lang="ja-JP" altLang="en-US" sz="2400" dirty="0"/>
              <a:t>．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変異遺伝子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2400" dirty="0"/>
              <a:t>と正常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と</a:t>
            </a:r>
            <a:r>
              <a:rPr lang="ja-JP" altLang="en-US" sz="2400" dirty="0"/>
              <a:t>の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組み合わせ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は</a:t>
            </a:r>
            <a:r>
              <a:rPr lang="ja-JP" altLang="en-US" sz="2400" dirty="0"/>
              <a:t>罹患しないが，変異遺伝子を保有しており，保因者と呼ばれる．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ja-JP" altLang="en-US" sz="2400" dirty="0"/>
              <a:t>患者は兄弟･姉妹の中で発生することがあり，一般的に親･子孫･血縁者に患者はいない．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ja-JP" altLang="en-US" sz="2400" dirty="0"/>
              <a:t>患者の親は共に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2400" dirty="0"/>
              <a:t>の組み合わせを持つ保因者であるのが殆ど．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ja-JP" altLang="en-US" sz="2400" dirty="0"/>
              <a:t>両親は血族結婚のことが多い．</a:t>
            </a:r>
          </a:p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ja-JP" altLang="en-US" sz="2400" dirty="0"/>
              <a:t>患者と非患者の比は </a:t>
            </a:r>
            <a:r>
              <a:rPr lang="en-US" altLang="ja-JP" sz="2400" dirty="0"/>
              <a:t>1</a:t>
            </a:r>
            <a:r>
              <a:rPr lang="ja-JP" altLang="en-US" sz="2400" dirty="0"/>
              <a:t>：</a:t>
            </a:r>
            <a:r>
              <a:rPr lang="en-US" altLang="ja-JP" sz="2400" dirty="0"/>
              <a:t>3</a:t>
            </a:r>
            <a:r>
              <a:rPr lang="ja-JP" altLang="en-US" sz="2400" dirty="0"/>
              <a:t>である．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304800" y="6324600"/>
            <a:ext cx="10823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3399"/>
                </a:solidFill>
              </a:rPr>
              <a:t>全員保因者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3200400" y="6324600"/>
            <a:ext cx="19800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3399"/>
                </a:solidFill>
              </a:rPr>
              <a:t>保因者：正常＝１：１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096000" y="6324600"/>
            <a:ext cx="28777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3399"/>
                </a:solidFill>
              </a:rPr>
              <a:t>患者：保因者：正常＝１：２：１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56371" name="Rectangle 5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006600"/>
                </a:solidFill>
              </a:rPr>
              <a:t>常染色体劣性遺伝 総説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aphicFrame>
        <p:nvGraphicFramePr>
          <p:cNvPr id="11" name="Group 2">
            <a:extLst>
              <a:ext uri="{FF2B5EF4-FFF2-40B4-BE49-F238E27FC236}">
                <a16:creationId xmlns:a16="http://schemas.microsoft.com/office/drawing/2014/main" id="{9E8376A4-3DAA-4EE4-9B18-1BCE156F3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92210"/>
              </p:ext>
            </p:extLst>
          </p:nvPr>
        </p:nvGraphicFramePr>
        <p:xfrm>
          <a:off x="3189869" y="4495800"/>
          <a:ext cx="2819400" cy="1795179"/>
        </p:xfrm>
        <a:graphic>
          <a:graphicData uri="http://schemas.openxmlformats.org/drawingml/2006/table">
            <a:tbl>
              <a:tblPr/>
              <a:tblGrid>
                <a:gridCol w="956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79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HG丸ｺﾞｼｯｸM-PRO" panose="020F0600000000000000" pitchFamily="50" charset="-128"/>
                        </a:rPr>
                        <a:t>AR-2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保因者親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5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正常親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AA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0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Group 2">
            <a:extLst>
              <a:ext uri="{FF2B5EF4-FFF2-40B4-BE49-F238E27FC236}">
                <a16:creationId xmlns:a16="http://schemas.microsoft.com/office/drawing/2014/main" id="{1D234281-C0B0-411F-B8AD-77F7DEA41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69407"/>
              </p:ext>
            </p:extLst>
          </p:nvPr>
        </p:nvGraphicFramePr>
        <p:xfrm>
          <a:off x="6077610" y="4495800"/>
          <a:ext cx="2819400" cy="1795179"/>
        </p:xfrm>
        <a:graphic>
          <a:graphicData uri="http://schemas.openxmlformats.org/drawingml/2006/table">
            <a:tbl>
              <a:tblPr/>
              <a:tblGrid>
                <a:gridCol w="956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79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HG丸ｺﾞｼｯｸM-PRO" panose="020F0600000000000000" pitchFamily="50" charset="-128"/>
                        </a:rPr>
                        <a:t>AR-3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保因者親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8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5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保因者親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0" marR="0" marT="36000" marB="36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0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保因者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2088" y="971550"/>
            <a:ext cx="4019550" cy="5257800"/>
          </a:xfr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変異遺伝子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同士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の組み合わせ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aa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で罹患する．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患者の性比は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1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：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1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である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(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性別に無関係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)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．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変異遺伝子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と正常遺伝子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 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との組み合わせ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は罹患しないが，変異遺伝子を保有しており，保因者と呼ばれる．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患者は兄弟･姉妹の中で発生することがあり，一般的に親･子孫･血縁者に患者はいない．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患者の親は共に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の組み合わせを持つ保因者であることが殆ど．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両親は血族結婚のことが多い．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患者と非患者の比は 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1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：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3</a:t>
            </a: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である．</a:t>
            </a:r>
            <a:endParaRPr lang="ja-JP" altLang="en-US" sz="2000" dirty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14325" y="5788025"/>
            <a:ext cx="413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b="1" dirty="0">
                <a:solidFill>
                  <a:schemeClr val="accent2"/>
                </a:solidFill>
              </a:rPr>
              <a:t>右図の「○</a:t>
            </a:r>
            <a:r>
              <a:rPr lang="ja-JP" altLang="en-US" sz="1400" b="1" dirty="0">
                <a:solidFill>
                  <a:schemeClr val="accent2"/>
                </a:solidFill>
              </a:rPr>
              <a:t>　</a:t>
            </a:r>
            <a:r>
              <a:rPr lang="ja-JP" altLang="en-US" sz="2000" b="1" dirty="0">
                <a:solidFill>
                  <a:schemeClr val="accent2"/>
                </a:solidFill>
              </a:rPr>
              <a:t>□」は</a:t>
            </a:r>
            <a:r>
              <a:rPr lang="ja-JP" altLang="en-US" sz="2000" b="1" dirty="0">
                <a:solidFill>
                  <a:srgbClr val="9E0040"/>
                </a:solidFill>
              </a:rPr>
              <a:t>血族結婚</a:t>
            </a:r>
          </a:p>
          <a:p>
            <a:pPr eaLnBrk="1" hangingPunct="1">
              <a:buFontTx/>
              <a:buNone/>
            </a:pPr>
            <a:r>
              <a:rPr lang="ja-JP" altLang="en-US" sz="2000" b="1" dirty="0">
                <a:solidFill>
                  <a:schemeClr val="accent2"/>
                </a:solidFill>
              </a:rPr>
              <a:t>（図ではいとこ婚）を表</a:t>
            </a:r>
            <a:r>
              <a:rPr lang="ja-JP" altLang="en-US" sz="2000" b="1" dirty="0">
                <a:solidFill>
                  <a:srgbClr val="333399"/>
                </a:solidFill>
              </a:rPr>
              <a:t>わ</a:t>
            </a:r>
            <a:r>
              <a:rPr lang="ja-JP" altLang="en-US" sz="2000" b="1" dirty="0">
                <a:solidFill>
                  <a:schemeClr val="accent2"/>
                </a:solidFill>
              </a:rPr>
              <a:t>す．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006600"/>
                </a:solidFill>
              </a:rPr>
              <a:t>常染色体劣性遺伝 家系図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A5CE4B-A42D-4D40-B20A-24B8F9C6561C}"/>
              </a:ext>
            </a:extLst>
          </p:cNvPr>
          <p:cNvGrpSpPr/>
          <p:nvPr/>
        </p:nvGrpSpPr>
        <p:grpSpPr>
          <a:xfrm>
            <a:off x="4252331" y="1233930"/>
            <a:ext cx="4583269" cy="5066500"/>
            <a:chOff x="4252331" y="1233930"/>
            <a:chExt cx="4583269" cy="506650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48AF6ADA-F184-4D5C-89CA-9A56785AC9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03355" y="1233930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B068AD73-3C5F-44BA-A425-50C83B549D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4582" y="1233930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2537E0D2-751E-4BB2-92C1-216578C30AE5}"/>
                </a:ext>
              </a:extLst>
            </p:cNvPr>
            <p:cNvSpPr/>
            <p:nvPr/>
          </p:nvSpPr>
          <p:spPr>
            <a:xfrm>
              <a:off x="8397418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D2698E7-D064-401B-A11D-37F727D2EDFD}"/>
                </a:ext>
              </a:extLst>
            </p:cNvPr>
            <p:cNvSpPr/>
            <p:nvPr/>
          </p:nvSpPr>
          <p:spPr>
            <a:xfrm>
              <a:off x="7258317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A5B43C73-7758-4187-861A-8A197F304D14}"/>
                </a:ext>
              </a:extLst>
            </p:cNvPr>
            <p:cNvSpPr/>
            <p:nvPr/>
          </p:nvSpPr>
          <p:spPr>
            <a:xfrm>
              <a:off x="7827868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17" name="コネクタ: カギ線 16">
              <a:extLst>
                <a:ext uri="{FF2B5EF4-FFF2-40B4-BE49-F238E27FC236}">
                  <a16:creationId xmlns:a16="http://schemas.microsoft.com/office/drawing/2014/main" id="{C06380FC-F431-4E82-A347-9E79C7FB02EC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 rot="5400000" flipH="1" flipV="1">
              <a:off x="8555762" y="3533083"/>
              <a:ext cx="6348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5819CC9-822D-4FC1-AA21-2524BF1A95AE}"/>
                </a:ext>
              </a:extLst>
            </p:cNvPr>
            <p:cNvSpPr/>
            <p:nvPr/>
          </p:nvSpPr>
          <p:spPr>
            <a:xfrm>
              <a:off x="6688766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19" name="コネクタ: カギ線 18">
              <a:extLst>
                <a:ext uri="{FF2B5EF4-FFF2-40B4-BE49-F238E27FC236}">
                  <a16:creationId xmlns:a16="http://schemas.microsoft.com/office/drawing/2014/main" id="{D9DD87AE-0523-4EF0-84F1-F037112B0B2E}"/>
                </a:ext>
              </a:extLst>
            </p:cNvPr>
            <p:cNvCxnSpPr>
              <a:cxnSpLocks/>
              <a:stCxn id="18" idx="0"/>
              <a:endCxn id="14" idx="0"/>
            </p:cNvCxnSpPr>
            <p:nvPr/>
          </p:nvCxnSpPr>
          <p:spPr>
            <a:xfrm rot="5400000" flipH="1" flipV="1">
              <a:off x="7687092" y="2699449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F3EEB49-0962-4E29-B644-F4BBEFA7FCEB}"/>
                </a:ext>
              </a:extLst>
            </p:cNvPr>
            <p:cNvSpPr txBox="1"/>
            <p:nvPr/>
          </p:nvSpPr>
          <p:spPr>
            <a:xfrm>
              <a:off x="7720879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8B2B8AD-4CF1-4061-B71A-B19EF1E6B861}"/>
                </a:ext>
              </a:extLst>
            </p:cNvPr>
            <p:cNvSpPr txBox="1"/>
            <p:nvPr/>
          </p:nvSpPr>
          <p:spPr>
            <a:xfrm>
              <a:off x="8291412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89F0CD9-1748-4941-96E9-20CF690583BE}"/>
                </a:ext>
              </a:extLst>
            </p:cNvPr>
            <p:cNvSpPr txBox="1"/>
            <p:nvPr/>
          </p:nvSpPr>
          <p:spPr>
            <a:xfrm>
              <a:off x="7144343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044EAE9-127F-482E-AA21-FA6F350BB9F4}"/>
                </a:ext>
              </a:extLst>
            </p:cNvPr>
            <p:cNvSpPr txBox="1"/>
            <p:nvPr/>
          </p:nvSpPr>
          <p:spPr>
            <a:xfrm>
              <a:off x="6584789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34FD47E3-B31D-492B-A7D4-526893F73848}"/>
                </a:ext>
              </a:extLst>
            </p:cNvPr>
            <p:cNvCxnSpPr>
              <a:stCxn id="15" idx="0"/>
            </p:cNvCxnSpPr>
            <p:nvPr/>
          </p:nvCxnSpPr>
          <p:spPr>
            <a:xfrm flipV="1">
              <a:off x="7402317" y="3326860"/>
              <a:ext cx="5296" cy="226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CFE6AFA-851D-4698-AFA7-1D70434291BE}"/>
                </a:ext>
              </a:extLst>
            </p:cNvPr>
            <p:cNvCxnSpPr>
              <a:stCxn id="16" idx="0"/>
            </p:cNvCxnSpPr>
            <p:nvPr/>
          </p:nvCxnSpPr>
          <p:spPr>
            <a:xfrm flipH="1" flipV="1">
              <a:off x="7971817" y="3310575"/>
              <a:ext cx="51" cy="2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F859B1F1-F676-4227-AB40-385A94413841}"/>
                </a:ext>
              </a:extLst>
            </p:cNvPr>
            <p:cNvSpPr/>
            <p:nvPr/>
          </p:nvSpPr>
          <p:spPr>
            <a:xfrm>
              <a:off x="6075561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2B545ED4-C5B7-4629-8A4D-CA4651D43886}"/>
                </a:ext>
              </a:extLst>
            </p:cNvPr>
            <p:cNvSpPr/>
            <p:nvPr/>
          </p:nvSpPr>
          <p:spPr>
            <a:xfrm>
              <a:off x="4936460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5FB5A582-0CEF-487A-A7BE-FB6CC6C81497}"/>
                </a:ext>
              </a:extLst>
            </p:cNvPr>
            <p:cNvSpPr/>
            <p:nvPr/>
          </p:nvSpPr>
          <p:spPr>
            <a:xfrm>
              <a:off x="5506011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33" name="コネクタ: カギ線 32">
              <a:extLst>
                <a:ext uri="{FF2B5EF4-FFF2-40B4-BE49-F238E27FC236}">
                  <a16:creationId xmlns:a16="http://schemas.microsoft.com/office/drawing/2014/main" id="{CE669668-EF66-4A49-A503-8BC719C7DE49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rot="5400000" flipH="1" flipV="1">
              <a:off x="6233905" y="3533083"/>
              <a:ext cx="6348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BD54F605-AB0A-4C07-93DF-88E1C34F1219}"/>
                </a:ext>
              </a:extLst>
            </p:cNvPr>
            <p:cNvSpPr/>
            <p:nvPr/>
          </p:nvSpPr>
          <p:spPr>
            <a:xfrm>
              <a:off x="4366909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35" name="コネクタ: カギ線 34">
              <a:extLst>
                <a:ext uri="{FF2B5EF4-FFF2-40B4-BE49-F238E27FC236}">
                  <a16:creationId xmlns:a16="http://schemas.microsoft.com/office/drawing/2014/main" id="{A42CAA0B-0207-48EE-84E0-2CCEE3D885DF}"/>
                </a:ext>
              </a:extLst>
            </p:cNvPr>
            <p:cNvCxnSpPr>
              <a:cxnSpLocks/>
              <a:stCxn id="34" idx="0"/>
              <a:endCxn id="30" idx="0"/>
            </p:cNvCxnSpPr>
            <p:nvPr/>
          </p:nvCxnSpPr>
          <p:spPr>
            <a:xfrm rot="5400000" flipH="1" flipV="1">
              <a:off x="5365235" y="2699449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5F09091-C92F-48C9-9584-19EADADAE8F0}"/>
                </a:ext>
              </a:extLst>
            </p:cNvPr>
            <p:cNvSpPr txBox="1"/>
            <p:nvPr/>
          </p:nvSpPr>
          <p:spPr>
            <a:xfrm>
              <a:off x="5974557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E9C0912-992C-4E5A-9549-D9D1FEEAC9A8}"/>
                </a:ext>
              </a:extLst>
            </p:cNvPr>
            <p:cNvSpPr txBox="1"/>
            <p:nvPr/>
          </p:nvSpPr>
          <p:spPr>
            <a:xfrm>
              <a:off x="5410154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917BDAE-CC11-4435-BEE6-E4E4AF6F15FA}"/>
                </a:ext>
              </a:extLst>
            </p:cNvPr>
            <p:cNvSpPr txBox="1"/>
            <p:nvPr/>
          </p:nvSpPr>
          <p:spPr>
            <a:xfrm>
              <a:off x="4252331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D7BD28BF-2570-48F3-B9E6-58B7AD92A102}"/>
                </a:ext>
              </a:extLst>
            </p:cNvPr>
            <p:cNvSpPr txBox="1"/>
            <p:nvPr/>
          </p:nvSpPr>
          <p:spPr>
            <a:xfrm>
              <a:off x="4811572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129F39FB-F45C-4721-BA60-84315E4734CA}"/>
                </a:ext>
              </a:extLst>
            </p:cNvPr>
            <p:cNvCxnSpPr>
              <a:stCxn id="31" idx="0"/>
            </p:cNvCxnSpPr>
            <p:nvPr/>
          </p:nvCxnSpPr>
          <p:spPr>
            <a:xfrm flipV="1">
              <a:off x="5080460" y="3326860"/>
              <a:ext cx="5296" cy="226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E90163DE-8CF4-496C-9BD8-0F467003B4C1}"/>
                </a:ext>
              </a:extLst>
            </p:cNvPr>
            <p:cNvCxnSpPr>
              <a:stCxn id="32" idx="0"/>
            </p:cNvCxnSpPr>
            <p:nvPr/>
          </p:nvCxnSpPr>
          <p:spPr>
            <a:xfrm flipH="1" flipV="1">
              <a:off x="5649960" y="3310575"/>
              <a:ext cx="51" cy="2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楕円 68">
              <a:extLst>
                <a:ext uri="{FF2B5EF4-FFF2-40B4-BE49-F238E27FC236}">
                  <a16:creationId xmlns:a16="http://schemas.microsoft.com/office/drawing/2014/main" id="{E15BA630-07AE-4D84-8F94-A26BB76ACD78}"/>
                </a:ext>
              </a:extLst>
            </p:cNvPr>
            <p:cNvSpPr/>
            <p:nvPr/>
          </p:nvSpPr>
          <p:spPr>
            <a:xfrm>
              <a:off x="7232011" y="2395461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7707DAF-CB76-482A-94B9-FEC56BBE1F0F}"/>
                </a:ext>
              </a:extLst>
            </p:cNvPr>
            <p:cNvSpPr/>
            <p:nvPr/>
          </p:nvSpPr>
          <p:spPr>
            <a:xfrm>
              <a:off x="6092910" y="2395461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B5AC37A6-8ED4-4AEB-B79F-C3451544BDC1}"/>
                </a:ext>
              </a:extLst>
            </p:cNvPr>
            <p:cNvSpPr/>
            <p:nvPr/>
          </p:nvSpPr>
          <p:spPr>
            <a:xfrm>
              <a:off x="6662461" y="2395461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72" name="コネクタ: カギ線 71">
              <a:extLst>
                <a:ext uri="{FF2B5EF4-FFF2-40B4-BE49-F238E27FC236}">
                  <a16:creationId xmlns:a16="http://schemas.microsoft.com/office/drawing/2014/main" id="{AEA6A0C7-2787-4439-8F3A-3C7FFD9A2223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386809" y="2662769"/>
              <a:ext cx="13440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75549B52-97CD-4248-873E-DF0A6F6935EC}"/>
                </a:ext>
              </a:extLst>
            </p:cNvPr>
            <p:cNvSpPr/>
            <p:nvPr/>
          </p:nvSpPr>
          <p:spPr>
            <a:xfrm>
              <a:off x="5523359" y="2395461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74" name="コネクタ: カギ線 73">
              <a:extLst>
                <a:ext uri="{FF2B5EF4-FFF2-40B4-BE49-F238E27FC236}">
                  <a16:creationId xmlns:a16="http://schemas.microsoft.com/office/drawing/2014/main" id="{A645497B-30C6-4786-9128-37B41B8804C6}"/>
                </a:ext>
              </a:extLst>
            </p:cNvPr>
            <p:cNvCxnSpPr>
              <a:cxnSpLocks/>
              <a:stCxn id="73" idx="0"/>
              <a:endCxn id="69" idx="0"/>
            </p:cNvCxnSpPr>
            <p:nvPr/>
          </p:nvCxnSpPr>
          <p:spPr>
            <a:xfrm rot="5400000" flipH="1" flipV="1">
              <a:off x="6521685" y="1541135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E729D17F-DD50-4781-8014-ED55540DEC22}"/>
                </a:ext>
              </a:extLst>
            </p:cNvPr>
            <p:cNvSpPr txBox="1"/>
            <p:nvPr/>
          </p:nvSpPr>
          <p:spPr>
            <a:xfrm>
              <a:off x="6555472" y="2684688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971B7627-8BA0-4F9C-B8B4-84D9780BC41A}"/>
                </a:ext>
              </a:extLst>
            </p:cNvPr>
            <p:cNvSpPr txBox="1"/>
            <p:nvPr/>
          </p:nvSpPr>
          <p:spPr>
            <a:xfrm>
              <a:off x="4850767" y="2684688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784572F9-9D16-479B-92D1-0C545CCACCB4}"/>
                </a:ext>
              </a:extLst>
            </p:cNvPr>
            <p:cNvSpPr txBox="1"/>
            <p:nvPr/>
          </p:nvSpPr>
          <p:spPr>
            <a:xfrm>
              <a:off x="5984315" y="152286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F88A575E-4764-450D-8107-DB9F5B0A4CD6}"/>
                </a:ext>
              </a:extLst>
            </p:cNvPr>
            <p:cNvSpPr txBox="1"/>
            <p:nvPr/>
          </p:nvSpPr>
          <p:spPr>
            <a:xfrm>
              <a:off x="6581210" y="1538997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DA8802C0-F71C-478F-B131-AC0EFE515338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6236910" y="2161455"/>
              <a:ext cx="5296" cy="2340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93E28D0E-DC86-4236-B778-291DB816ED75}"/>
                </a:ext>
              </a:extLst>
            </p:cNvPr>
            <p:cNvCxnSpPr>
              <a:cxnSpLocks/>
              <a:stCxn id="71" idx="0"/>
            </p:cNvCxnSpPr>
            <p:nvPr/>
          </p:nvCxnSpPr>
          <p:spPr>
            <a:xfrm flipH="1" flipV="1">
              <a:off x="6806411" y="2145169"/>
              <a:ext cx="50" cy="2502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FDE11B5C-4348-40E3-BC74-92DF975F9C78}"/>
                </a:ext>
              </a:extLst>
            </p:cNvPr>
            <p:cNvSpPr/>
            <p:nvPr/>
          </p:nvSpPr>
          <p:spPr>
            <a:xfrm>
              <a:off x="6102456" y="5696334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0CBBC5DF-CEBE-458A-9D8D-CAB9C718A8C4}"/>
                </a:ext>
              </a:extLst>
            </p:cNvPr>
            <p:cNvSpPr/>
            <p:nvPr/>
          </p:nvSpPr>
          <p:spPr>
            <a:xfrm>
              <a:off x="4963355" y="5696334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C179CB9D-C75F-4E98-AB74-8B053F5C29B6}"/>
                </a:ext>
              </a:extLst>
            </p:cNvPr>
            <p:cNvSpPr/>
            <p:nvPr/>
          </p:nvSpPr>
          <p:spPr>
            <a:xfrm>
              <a:off x="5532906" y="5696334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85" name="コネクタ: カギ線 84">
              <a:extLst>
                <a:ext uri="{FF2B5EF4-FFF2-40B4-BE49-F238E27FC236}">
                  <a16:creationId xmlns:a16="http://schemas.microsoft.com/office/drawing/2014/main" id="{240B278A-0E83-4182-ABE5-6CEE4C91318C}"/>
                </a:ext>
              </a:extLst>
            </p:cNvPr>
            <p:cNvCxnSpPr>
              <a:cxnSpLocks/>
              <a:stCxn id="82" idx="0"/>
            </p:cNvCxnSpPr>
            <p:nvPr/>
          </p:nvCxnSpPr>
          <p:spPr>
            <a:xfrm rot="5400000" flipH="1" flipV="1">
              <a:off x="6260800" y="5675642"/>
              <a:ext cx="6348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63730C31-4373-44DA-9A92-E85E81B43BE5}"/>
                </a:ext>
              </a:extLst>
            </p:cNvPr>
            <p:cNvSpPr/>
            <p:nvPr/>
          </p:nvSpPr>
          <p:spPr>
            <a:xfrm>
              <a:off x="4393804" y="5696334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87" name="コネクタ: カギ線 86">
              <a:extLst>
                <a:ext uri="{FF2B5EF4-FFF2-40B4-BE49-F238E27FC236}">
                  <a16:creationId xmlns:a16="http://schemas.microsoft.com/office/drawing/2014/main" id="{6D9E703B-EFCA-4A68-A1AB-B975C89FF24E}"/>
                </a:ext>
              </a:extLst>
            </p:cNvPr>
            <p:cNvCxnSpPr>
              <a:cxnSpLocks/>
              <a:stCxn id="86" idx="0"/>
              <a:endCxn id="82" idx="0"/>
            </p:cNvCxnSpPr>
            <p:nvPr/>
          </p:nvCxnSpPr>
          <p:spPr>
            <a:xfrm rot="5400000" flipH="1" flipV="1">
              <a:off x="5392130" y="4842008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B991D166-B51D-4677-B552-20EB29C9F922}"/>
                </a:ext>
              </a:extLst>
            </p:cNvPr>
            <p:cNvSpPr txBox="1"/>
            <p:nvPr/>
          </p:nvSpPr>
          <p:spPr>
            <a:xfrm>
              <a:off x="5425917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31FB8533-AA76-4FCD-8296-470915A5BFC1}"/>
                </a:ext>
              </a:extLst>
            </p:cNvPr>
            <p:cNvSpPr txBox="1"/>
            <p:nvPr/>
          </p:nvSpPr>
          <p:spPr>
            <a:xfrm>
              <a:off x="5996450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04607F5A-788A-4FE5-BBFB-B36BCB3B7C94}"/>
                </a:ext>
              </a:extLst>
            </p:cNvPr>
            <p:cNvSpPr txBox="1"/>
            <p:nvPr/>
          </p:nvSpPr>
          <p:spPr>
            <a:xfrm>
              <a:off x="4279226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181BF723-B8A4-4C7E-83A3-3D3709F7D038}"/>
                </a:ext>
              </a:extLst>
            </p:cNvPr>
            <p:cNvSpPr txBox="1"/>
            <p:nvPr/>
          </p:nvSpPr>
          <p:spPr>
            <a:xfrm>
              <a:off x="4838467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E6707BCF-D3F5-427C-885F-590D2A3F4B71}"/>
                </a:ext>
              </a:extLst>
            </p:cNvPr>
            <p:cNvCxnSpPr>
              <a:stCxn id="83" idx="0"/>
            </p:cNvCxnSpPr>
            <p:nvPr/>
          </p:nvCxnSpPr>
          <p:spPr>
            <a:xfrm flipV="1">
              <a:off x="5107355" y="5469419"/>
              <a:ext cx="5296" cy="226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9DAA62CE-0265-4A27-B1A5-6316821E4CBF}"/>
                </a:ext>
              </a:extLst>
            </p:cNvPr>
            <p:cNvCxnSpPr>
              <a:stCxn id="84" idx="0"/>
            </p:cNvCxnSpPr>
            <p:nvPr/>
          </p:nvCxnSpPr>
          <p:spPr>
            <a:xfrm flipH="1" flipV="1">
              <a:off x="5676855" y="5453134"/>
              <a:ext cx="51" cy="2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楕円 94">
              <a:extLst>
                <a:ext uri="{FF2B5EF4-FFF2-40B4-BE49-F238E27FC236}">
                  <a16:creationId xmlns:a16="http://schemas.microsoft.com/office/drawing/2014/main" id="{B1314F21-F284-44D4-9370-CC8E955896DB}"/>
                </a:ext>
              </a:extLst>
            </p:cNvPr>
            <p:cNvSpPr/>
            <p:nvPr/>
          </p:nvSpPr>
          <p:spPr>
            <a:xfrm>
              <a:off x="7844437" y="4696126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EA3B535A-391F-48ED-889A-F76E41C67A27}"/>
                </a:ext>
              </a:extLst>
            </p:cNvPr>
            <p:cNvSpPr/>
            <p:nvPr/>
          </p:nvSpPr>
          <p:spPr>
            <a:xfrm>
              <a:off x="6695399" y="4696126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97" name="楕円 96">
              <a:extLst>
                <a:ext uri="{FF2B5EF4-FFF2-40B4-BE49-F238E27FC236}">
                  <a16:creationId xmlns:a16="http://schemas.microsoft.com/office/drawing/2014/main" id="{40B38B68-49FE-41AF-8C32-F9C674A2C0B9}"/>
                </a:ext>
              </a:extLst>
            </p:cNvPr>
            <p:cNvSpPr/>
            <p:nvPr/>
          </p:nvSpPr>
          <p:spPr>
            <a:xfrm>
              <a:off x="5546361" y="4696126"/>
              <a:ext cx="288000" cy="288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100" name="コネクタ: カギ線 99">
              <a:extLst>
                <a:ext uri="{FF2B5EF4-FFF2-40B4-BE49-F238E27FC236}">
                  <a16:creationId xmlns:a16="http://schemas.microsoft.com/office/drawing/2014/main" id="{496469A8-BC3A-4F4D-9C90-0DBFDECC33E7}"/>
                </a:ext>
              </a:extLst>
            </p:cNvPr>
            <p:cNvCxnSpPr>
              <a:cxnSpLocks/>
              <a:stCxn id="97" idx="0"/>
              <a:endCxn id="107" idx="0"/>
            </p:cNvCxnSpPr>
            <p:nvPr/>
          </p:nvCxnSpPr>
          <p:spPr>
            <a:xfrm rot="5400000" flipH="1" flipV="1">
              <a:off x="7126658" y="3259829"/>
              <a:ext cx="12700" cy="2872595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CA72BF81-7A3A-4675-8D3D-936C62F33B93}"/>
                </a:ext>
              </a:extLst>
            </p:cNvPr>
            <p:cNvSpPr txBox="1"/>
            <p:nvPr/>
          </p:nvSpPr>
          <p:spPr>
            <a:xfrm>
              <a:off x="5442054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4F98CD11-B7F0-431A-BE47-42BCDB2C54FF}"/>
                </a:ext>
              </a:extLst>
            </p:cNvPr>
            <p:cNvSpPr txBox="1"/>
            <p:nvPr/>
          </p:nvSpPr>
          <p:spPr>
            <a:xfrm>
              <a:off x="6588122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3A5A4D7B-C435-4EF7-98EA-5309346CB0B8}"/>
                </a:ext>
              </a:extLst>
            </p:cNvPr>
            <p:cNvSpPr txBox="1"/>
            <p:nvPr/>
          </p:nvSpPr>
          <p:spPr>
            <a:xfrm>
              <a:off x="4860142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DB077157-E6C8-406B-B364-CC859476DC83}"/>
                </a:ext>
              </a:extLst>
            </p:cNvPr>
            <p:cNvSpPr txBox="1"/>
            <p:nvPr/>
          </p:nvSpPr>
          <p:spPr>
            <a:xfrm>
              <a:off x="6005676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DD1C2F6-C836-4D7A-8D86-A4156F0A307C}"/>
                </a:ext>
              </a:extLst>
            </p:cNvPr>
            <p:cNvCxnSpPr>
              <a:cxnSpLocks/>
              <a:stCxn id="96" idx="0"/>
            </p:cNvCxnSpPr>
            <p:nvPr/>
          </p:nvCxnSpPr>
          <p:spPr>
            <a:xfrm flipV="1">
              <a:off x="6839399" y="4481895"/>
              <a:ext cx="0" cy="2142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37600599-7FF3-47F1-9571-8CEE8265878D}"/>
                </a:ext>
              </a:extLst>
            </p:cNvPr>
            <p:cNvSpPr/>
            <p:nvPr/>
          </p:nvSpPr>
          <p:spPr>
            <a:xfrm>
              <a:off x="8418956" y="4696126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A0CBAA82-6DCA-41D5-841E-DF505DC544BC}"/>
                </a:ext>
              </a:extLst>
            </p:cNvPr>
            <p:cNvSpPr/>
            <p:nvPr/>
          </p:nvSpPr>
          <p:spPr>
            <a:xfrm>
              <a:off x="7269918" y="4696126"/>
              <a:ext cx="288000" cy="28800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10" name="楕円 109">
              <a:extLst>
                <a:ext uri="{FF2B5EF4-FFF2-40B4-BE49-F238E27FC236}">
                  <a16:creationId xmlns:a16="http://schemas.microsoft.com/office/drawing/2014/main" id="{A75CCEFA-4DD2-4B0E-84E2-B33D5E067755}"/>
                </a:ext>
              </a:extLst>
            </p:cNvPr>
            <p:cNvSpPr/>
            <p:nvPr/>
          </p:nvSpPr>
          <p:spPr>
            <a:xfrm>
              <a:off x="6120880" y="4696126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13" name="楕円 112">
              <a:extLst>
                <a:ext uri="{FF2B5EF4-FFF2-40B4-BE49-F238E27FC236}">
                  <a16:creationId xmlns:a16="http://schemas.microsoft.com/office/drawing/2014/main" id="{18873E88-3F2D-48C0-94D1-CC78F8173C7C}"/>
                </a:ext>
              </a:extLst>
            </p:cNvPr>
            <p:cNvSpPr/>
            <p:nvPr/>
          </p:nvSpPr>
          <p:spPr>
            <a:xfrm>
              <a:off x="4959490" y="2395461"/>
              <a:ext cx="294866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A28DBA09-86BB-46EF-9741-08060DDA12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2306" y="2395461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566333C2-FE5F-4E55-ADA8-8474B8CA28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62983" y="4696126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8417A59D-19B8-484C-9E8C-69A4015B649C}"/>
                </a:ext>
              </a:extLst>
            </p:cNvPr>
            <p:cNvCxnSpPr>
              <a:cxnSpLocks/>
              <a:stCxn id="110" idx="0"/>
            </p:cNvCxnSpPr>
            <p:nvPr/>
          </p:nvCxnSpPr>
          <p:spPr>
            <a:xfrm flipV="1">
              <a:off x="6264880" y="4481895"/>
              <a:ext cx="0" cy="2142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745ABAF7-2118-4D49-AD24-8F7E865975BA}"/>
                </a:ext>
              </a:extLst>
            </p:cNvPr>
            <p:cNvCxnSpPr>
              <a:cxnSpLocks/>
              <a:stCxn id="108" idx="0"/>
            </p:cNvCxnSpPr>
            <p:nvPr/>
          </p:nvCxnSpPr>
          <p:spPr>
            <a:xfrm flipV="1">
              <a:off x="7413918" y="4481895"/>
              <a:ext cx="0" cy="2142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41F39A18-8177-4E24-8119-E63A6143659E}"/>
                </a:ext>
              </a:extLst>
            </p:cNvPr>
            <p:cNvCxnSpPr>
              <a:cxnSpLocks/>
              <a:stCxn id="95" idx="0"/>
            </p:cNvCxnSpPr>
            <p:nvPr/>
          </p:nvCxnSpPr>
          <p:spPr>
            <a:xfrm flipV="1">
              <a:off x="7988437" y="4458534"/>
              <a:ext cx="0" cy="2375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62" name="直線コネクタ 57361">
              <a:extLst>
                <a:ext uri="{FF2B5EF4-FFF2-40B4-BE49-F238E27FC236}">
                  <a16:creationId xmlns:a16="http://schemas.microsoft.com/office/drawing/2014/main" id="{19C73476-C46E-4FBA-BD3F-8A18E67633E5}"/>
                </a:ext>
              </a:extLst>
            </p:cNvPr>
            <p:cNvCxnSpPr>
              <a:stCxn id="73" idx="1"/>
              <a:endCxn id="113" idx="6"/>
            </p:cNvCxnSpPr>
            <p:nvPr/>
          </p:nvCxnSpPr>
          <p:spPr>
            <a:xfrm flipH="1">
              <a:off x="5254356" y="2539461"/>
              <a:ext cx="2690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9C1B37DD-C5B3-40E0-ABE7-5B64DE2436B2}"/>
                </a:ext>
              </a:extLst>
            </p:cNvPr>
            <p:cNvCxnSpPr>
              <a:cxnSpLocks/>
              <a:stCxn id="114" idx="1"/>
              <a:endCxn id="69" idx="6"/>
            </p:cNvCxnSpPr>
            <p:nvPr/>
          </p:nvCxnSpPr>
          <p:spPr>
            <a:xfrm flipH="1">
              <a:off x="7520011" y="2539461"/>
              <a:ext cx="31229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>
              <a:extLst>
                <a:ext uri="{FF2B5EF4-FFF2-40B4-BE49-F238E27FC236}">
                  <a16:creationId xmlns:a16="http://schemas.microsoft.com/office/drawing/2014/main" id="{86929AE9-9DB9-4EFF-96F5-462F403B34F1}"/>
                </a:ext>
              </a:extLst>
            </p:cNvPr>
            <p:cNvCxnSpPr>
              <a:cxnSpLocks/>
              <a:stCxn id="3" idx="2"/>
              <a:endCxn id="2" idx="3"/>
            </p:cNvCxnSpPr>
            <p:nvPr/>
          </p:nvCxnSpPr>
          <p:spPr>
            <a:xfrm flipH="1">
              <a:off x="6391355" y="1377930"/>
              <a:ext cx="2932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54EF2145-B0E4-48B9-AF54-8E3BA54C219B}"/>
                </a:ext>
              </a:extLst>
            </p:cNvPr>
            <p:cNvCxnSpPr>
              <a:cxnSpLocks/>
              <a:stCxn id="97" idx="2"/>
              <a:endCxn id="115" idx="3"/>
            </p:cNvCxnSpPr>
            <p:nvPr/>
          </p:nvCxnSpPr>
          <p:spPr>
            <a:xfrm flipH="1">
              <a:off x="5250983" y="4840126"/>
              <a:ext cx="29537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7D9C9152-F55B-40BE-B145-A57F9AFEDC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3561" y="3711123"/>
              <a:ext cx="32520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AC36FECA-A518-4244-90D2-E8661D8C71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3561" y="3658973"/>
              <a:ext cx="32520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1842ABAC-C908-48DD-8AF0-97912F1691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6815" y="2545293"/>
              <a:ext cx="1" cy="791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A59E663D-501F-4EBA-8D31-D02D7E3F18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81700" y="2544185"/>
              <a:ext cx="1" cy="791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88F0FF34-362B-4726-A2C1-DB7803817C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3692" y="3708867"/>
              <a:ext cx="0" cy="773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3C48EDD3-F87E-4950-8167-A7FB8649D6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6042" y="4840127"/>
              <a:ext cx="0" cy="6292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6057EC5A-CCD6-48FB-9594-2BFE780278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37858" y="1384225"/>
              <a:ext cx="1" cy="791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C6E87DD3-55D0-41BF-9829-34DB6010EF7B}"/>
                </a:ext>
              </a:extLst>
            </p:cNvPr>
            <p:cNvSpPr txBox="1"/>
            <p:nvPr/>
          </p:nvSpPr>
          <p:spPr>
            <a:xfrm>
              <a:off x="5421176" y="2686480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5315E709-462F-4165-B30D-4367F417C677}"/>
                </a:ext>
              </a:extLst>
            </p:cNvPr>
            <p:cNvSpPr txBox="1"/>
            <p:nvPr/>
          </p:nvSpPr>
          <p:spPr>
            <a:xfrm>
              <a:off x="5987490" y="268110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AC85C97C-939D-463B-BFF7-A4339AF6BB37}"/>
                </a:ext>
              </a:extLst>
            </p:cNvPr>
            <p:cNvSpPr txBox="1"/>
            <p:nvPr/>
          </p:nvSpPr>
          <p:spPr>
            <a:xfrm>
              <a:off x="7714088" y="2691860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83CA0553-EC72-4ADD-9022-C63DB3CAC83F}"/>
                </a:ext>
              </a:extLst>
            </p:cNvPr>
            <p:cNvSpPr txBox="1"/>
            <p:nvPr/>
          </p:nvSpPr>
          <p:spPr>
            <a:xfrm>
              <a:off x="7132801" y="268110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3CC3DBCE-A198-4322-8515-326978C26F18}"/>
                </a:ext>
              </a:extLst>
            </p:cNvPr>
            <p:cNvSpPr txBox="1"/>
            <p:nvPr/>
          </p:nvSpPr>
          <p:spPr>
            <a:xfrm>
              <a:off x="7148933" y="49912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12B02F54-221D-41AB-B6BF-FBE9681D2D97}"/>
                </a:ext>
              </a:extLst>
            </p:cNvPr>
            <p:cNvSpPr txBox="1"/>
            <p:nvPr/>
          </p:nvSpPr>
          <p:spPr>
            <a:xfrm>
              <a:off x="7735603" y="4991297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F2E88648-E58A-4C91-8813-AD311DD98560}"/>
                </a:ext>
              </a:extLst>
            </p:cNvPr>
            <p:cNvSpPr txBox="1"/>
            <p:nvPr/>
          </p:nvSpPr>
          <p:spPr>
            <a:xfrm>
              <a:off x="8320356" y="4991297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</p:grp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DE5D466-E3FD-4347-81A3-628D6E139BE3}"/>
              </a:ext>
            </a:extLst>
          </p:cNvPr>
          <p:cNvCxnSpPr>
            <a:cxnSpLocks/>
          </p:cNvCxnSpPr>
          <p:nvPr/>
        </p:nvCxnSpPr>
        <p:spPr>
          <a:xfrm flipH="1">
            <a:off x="1644392" y="6031291"/>
            <a:ext cx="252000" cy="0"/>
          </a:xfrm>
          <a:prstGeom prst="line">
            <a:avLst/>
          </a:prstGeom>
          <a:ln w="2540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3FA7303B-C827-4986-AE0F-1A90583202A3}"/>
              </a:ext>
            </a:extLst>
          </p:cNvPr>
          <p:cNvCxnSpPr>
            <a:cxnSpLocks/>
          </p:cNvCxnSpPr>
          <p:nvPr/>
        </p:nvCxnSpPr>
        <p:spPr>
          <a:xfrm flipH="1">
            <a:off x="1644392" y="5979141"/>
            <a:ext cx="252000" cy="0"/>
          </a:xfrm>
          <a:prstGeom prst="line">
            <a:avLst/>
          </a:prstGeom>
          <a:ln w="2540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971550"/>
            <a:ext cx="3781425" cy="2438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660033"/>
                </a:solidFill>
              </a:rPr>
              <a:t>女性患者数≒男性患者数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660033"/>
                </a:solidFill>
              </a:rPr>
              <a:t>一世代に患者が集中する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660033"/>
                </a:solidFill>
              </a:rPr>
              <a:t>代謝性の重症の疾患が多い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006600"/>
                </a:solidFill>
              </a:rPr>
              <a:t>常染色体劣性遺伝 傾向</a:t>
            </a:r>
            <a:endParaRPr lang="ja-JP" altLang="en-US" dirty="0">
              <a:solidFill>
                <a:srgbClr val="006600"/>
              </a:solidFill>
            </a:endParaRPr>
          </a:p>
        </p:txBody>
      </p:sp>
      <p:sp>
        <p:nvSpPr>
          <p:cNvPr id="120" name="AutoShape 41">
            <a:extLst>
              <a:ext uri="{FF2B5EF4-FFF2-40B4-BE49-F238E27FC236}">
                <a16:creationId xmlns:a16="http://schemas.microsoft.com/office/drawing/2014/main" id="{3B06EFAF-D1F9-483E-B3AA-93E1584B6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3808856"/>
            <a:ext cx="171918" cy="927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1" name="AutoShape 42">
            <a:extLst>
              <a:ext uri="{FF2B5EF4-FFF2-40B4-BE49-F238E27FC236}">
                <a16:creationId xmlns:a16="http://schemas.microsoft.com/office/drawing/2014/main" id="{CD351AB9-545C-4E93-999F-1F80C5005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4740156"/>
            <a:ext cx="171918" cy="1656577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" name="Rectangle 43">
            <a:extLst>
              <a:ext uri="{FF2B5EF4-FFF2-40B4-BE49-F238E27FC236}">
                <a16:creationId xmlns:a16="http://schemas.microsoft.com/office/drawing/2014/main" id="{3CA5369C-C84A-435C-BD5C-393F4C59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4775894"/>
            <a:ext cx="171918" cy="84090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" name="Rectangle 44">
            <a:extLst>
              <a:ext uri="{FF2B5EF4-FFF2-40B4-BE49-F238E27FC236}">
                <a16:creationId xmlns:a16="http://schemas.microsoft.com/office/drawing/2014/main" id="{69EA2529-E709-4925-AE91-1C48C0D7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4625583"/>
            <a:ext cx="171918" cy="83039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" name="Rectangle 45">
            <a:extLst>
              <a:ext uri="{FF2B5EF4-FFF2-40B4-BE49-F238E27FC236}">
                <a16:creationId xmlns:a16="http://schemas.microsoft.com/office/drawing/2014/main" id="{5425EF24-348C-4D3A-94C4-3077C5B7F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4549902"/>
            <a:ext cx="171918" cy="935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5" name="Rectangle 46">
            <a:extLst>
              <a:ext uri="{FF2B5EF4-FFF2-40B4-BE49-F238E27FC236}">
                <a16:creationId xmlns:a16="http://schemas.microsoft.com/office/drawing/2014/main" id="{FDF96D7A-4774-4CFA-835E-37FD70571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4844218"/>
            <a:ext cx="171918" cy="5150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" name="Rectangle 48">
            <a:extLst>
              <a:ext uri="{FF2B5EF4-FFF2-40B4-BE49-F238E27FC236}">
                <a16:creationId xmlns:a16="http://schemas.microsoft.com/office/drawing/2014/main" id="{F7C48A92-03D9-460C-8975-E5FA245E4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4332318"/>
            <a:ext cx="171918" cy="11142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" name="Rectangle 49">
            <a:extLst>
              <a:ext uri="{FF2B5EF4-FFF2-40B4-BE49-F238E27FC236}">
                <a16:creationId xmlns:a16="http://schemas.microsoft.com/office/drawing/2014/main" id="{46FB4386-8C90-4671-B20F-8FA98F276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4236666"/>
            <a:ext cx="171918" cy="840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8" name="Rectangle 50">
            <a:extLst>
              <a:ext uri="{FF2B5EF4-FFF2-40B4-BE49-F238E27FC236}">
                <a16:creationId xmlns:a16="http://schemas.microsoft.com/office/drawing/2014/main" id="{A770335F-F37A-4D2A-B7CE-FD5762A4A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3943401"/>
            <a:ext cx="171918" cy="2123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" name="Rectangle 52">
            <a:extLst>
              <a:ext uri="{FF2B5EF4-FFF2-40B4-BE49-F238E27FC236}">
                <a16:creationId xmlns:a16="http://schemas.microsoft.com/office/drawing/2014/main" id="{34DAC04E-0869-46C1-881F-C00EFDA7C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5563188"/>
            <a:ext cx="171918" cy="809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0" name="Rectangle 53">
            <a:extLst>
              <a:ext uri="{FF2B5EF4-FFF2-40B4-BE49-F238E27FC236}">
                <a16:creationId xmlns:a16="http://schemas.microsoft.com/office/drawing/2014/main" id="{398C5D69-3CFB-486A-B1B1-CAC61F6F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5690375"/>
            <a:ext cx="171918" cy="19971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" name="Rectangle 54">
            <a:extLst>
              <a:ext uri="{FF2B5EF4-FFF2-40B4-BE49-F238E27FC236}">
                <a16:creationId xmlns:a16="http://schemas.microsoft.com/office/drawing/2014/main" id="{3426A7B2-B3EA-498B-BBC3-83BD0FE47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6022531"/>
            <a:ext cx="171918" cy="6201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2" name="Rectangle 55">
            <a:extLst>
              <a:ext uri="{FF2B5EF4-FFF2-40B4-BE49-F238E27FC236}">
                <a16:creationId xmlns:a16="http://schemas.microsoft.com/office/drawing/2014/main" id="{FE2574A2-30C8-4A3C-B6C2-D2D050BC2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6157075"/>
            <a:ext cx="171918" cy="683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" name="AutoShape 56">
            <a:extLst>
              <a:ext uri="{FF2B5EF4-FFF2-40B4-BE49-F238E27FC236}">
                <a16:creationId xmlns:a16="http://schemas.microsoft.com/office/drawing/2014/main" id="{84447CCC-81F7-49C8-A2B5-C37D4ACBF8E7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1004024" y="4640532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" name="AutoShape 57">
            <a:extLst>
              <a:ext uri="{FF2B5EF4-FFF2-40B4-BE49-F238E27FC236}">
                <a16:creationId xmlns:a16="http://schemas.microsoft.com/office/drawing/2014/main" id="{CBE5521C-332A-4919-A320-2BF192BA544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04024" y="4673116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CC0DA6E4-6A49-41E5-BCA2-C99306BA0189}"/>
              </a:ext>
            </a:extLst>
          </p:cNvPr>
          <p:cNvSpPr txBox="1"/>
          <p:nvPr/>
        </p:nvSpPr>
        <p:spPr>
          <a:xfrm>
            <a:off x="884877" y="6369809"/>
            <a:ext cx="283786" cy="367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36" name="AutoShape 41">
            <a:extLst>
              <a:ext uri="{FF2B5EF4-FFF2-40B4-BE49-F238E27FC236}">
                <a16:creationId xmlns:a16="http://schemas.microsoft.com/office/drawing/2014/main" id="{F7AA193B-307A-4530-9546-88336D3BF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3808856"/>
            <a:ext cx="171918" cy="927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" name="AutoShape 42">
            <a:extLst>
              <a:ext uri="{FF2B5EF4-FFF2-40B4-BE49-F238E27FC236}">
                <a16:creationId xmlns:a16="http://schemas.microsoft.com/office/drawing/2014/main" id="{4B176173-E2C5-4533-8BC6-673DE4507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4740156"/>
            <a:ext cx="171918" cy="1656577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8" name="Rectangle 43">
            <a:extLst>
              <a:ext uri="{FF2B5EF4-FFF2-40B4-BE49-F238E27FC236}">
                <a16:creationId xmlns:a16="http://schemas.microsoft.com/office/drawing/2014/main" id="{6DD658EE-CEBF-4C57-95D4-B24BC432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4775894"/>
            <a:ext cx="171918" cy="84090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9" name="Rectangle 44">
            <a:extLst>
              <a:ext uri="{FF2B5EF4-FFF2-40B4-BE49-F238E27FC236}">
                <a16:creationId xmlns:a16="http://schemas.microsoft.com/office/drawing/2014/main" id="{781DB01A-3AE2-4401-84A6-47AF42F28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4625583"/>
            <a:ext cx="171918" cy="83039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0" name="Rectangle 45">
            <a:extLst>
              <a:ext uri="{FF2B5EF4-FFF2-40B4-BE49-F238E27FC236}">
                <a16:creationId xmlns:a16="http://schemas.microsoft.com/office/drawing/2014/main" id="{82CEF2C2-35ED-42CC-AB13-4D6EDA006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4549902"/>
            <a:ext cx="171918" cy="935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" name="Rectangle 46">
            <a:extLst>
              <a:ext uri="{FF2B5EF4-FFF2-40B4-BE49-F238E27FC236}">
                <a16:creationId xmlns:a16="http://schemas.microsoft.com/office/drawing/2014/main" id="{2505FDB9-F510-478F-A82A-94C4AFA27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4844218"/>
            <a:ext cx="171918" cy="5150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" name="Rectangle 48">
            <a:extLst>
              <a:ext uri="{FF2B5EF4-FFF2-40B4-BE49-F238E27FC236}">
                <a16:creationId xmlns:a16="http://schemas.microsoft.com/office/drawing/2014/main" id="{CCA36C03-42DE-4C8C-A2DD-AC4B4CD29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4332318"/>
            <a:ext cx="171918" cy="11142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" name="Rectangle 49">
            <a:extLst>
              <a:ext uri="{FF2B5EF4-FFF2-40B4-BE49-F238E27FC236}">
                <a16:creationId xmlns:a16="http://schemas.microsoft.com/office/drawing/2014/main" id="{B441BD14-9EE0-4526-A218-05D8B3F48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4236666"/>
            <a:ext cx="171918" cy="840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" name="Rectangle 50">
            <a:extLst>
              <a:ext uri="{FF2B5EF4-FFF2-40B4-BE49-F238E27FC236}">
                <a16:creationId xmlns:a16="http://schemas.microsoft.com/office/drawing/2014/main" id="{0BB9388F-1940-4C89-9B4E-3242A763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3943401"/>
            <a:ext cx="171918" cy="2123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" name="Rectangle 52">
            <a:extLst>
              <a:ext uri="{FF2B5EF4-FFF2-40B4-BE49-F238E27FC236}">
                <a16:creationId xmlns:a16="http://schemas.microsoft.com/office/drawing/2014/main" id="{CA09FFE2-7647-4BCA-ACE4-9831EA114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5563188"/>
            <a:ext cx="171918" cy="809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" name="Rectangle 53">
            <a:extLst>
              <a:ext uri="{FF2B5EF4-FFF2-40B4-BE49-F238E27FC236}">
                <a16:creationId xmlns:a16="http://schemas.microsoft.com/office/drawing/2014/main" id="{A332FCC5-228A-476E-9BB0-F66FBCD1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5690375"/>
            <a:ext cx="171918" cy="19971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" name="Rectangle 54">
            <a:extLst>
              <a:ext uri="{FF2B5EF4-FFF2-40B4-BE49-F238E27FC236}">
                <a16:creationId xmlns:a16="http://schemas.microsoft.com/office/drawing/2014/main" id="{3F99E503-811B-4B5E-9CA5-83C89BC71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6022531"/>
            <a:ext cx="171918" cy="6201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8" name="Rectangle 55">
            <a:extLst>
              <a:ext uri="{FF2B5EF4-FFF2-40B4-BE49-F238E27FC236}">
                <a16:creationId xmlns:a16="http://schemas.microsoft.com/office/drawing/2014/main" id="{9346E05D-D5F3-47AB-B5EC-569F318F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6157075"/>
            <a:ext cx="171918" cy="683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" name="AutoShape 56">
            <a:extLst>
              <a:ext uri="{FF2B5EF4-FFF2-40B4-BE49-F238E27FC236}">
                <a16:creationId xmlns:a16="http://schemas.microsoft.com/office/drawing/2014/main" id="{072CFD6F-3F82-49EE-8EC1-2AED8F74BA27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81711" y="4640532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0" name="AutoShape 57">
            <a:extLst>
              <a:ext uri="{FF2B5EF4-FFF2-40B4-BE49-F238E27FC236}">
                <a16:creationId xmlns:a16="http://schemas.microsoft.com/office/drawing/2014/main" id="{D96CDFD4-9B2F-4615-AEA9-42428FBB77C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81711" y="4673116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E8040AB4-6FC9-4B45-9266-4A710C7895F7}"/>
              </a:ext>
            </a:extLst>
          </p:cNvPr>
          <p:cNvSpPr txBox="1"/>
          <p:nvPr/>
        </p:nvSpPr>
        <p:spPr>
          <a:xfrm>
            <a:off x="462564" y="6369809"/>
            <a:ext cx="283786" cy="367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52" name="AutoShape 41">
            <a:extLst>
              <a:ext uri="{FF2B5EF4-FFF2-40B4-BE49-F238E27FC236}">
                <a16:creationId xmlns:a16="http://schemas.microsoft.com/office/drawing/2014/main" id="{E1B68790-0CA1-4A7C-876E-206DA42D6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3808856"/>
            <a:ext cx="171918" cy="927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" name="AutoShape 42">
            <a:extLst>
              <a:ext uri="{FF2B5EF4-FFF2-40B4-BE49-F238E27FC236}">
                <a16:creationId xmlns:a16="http://schemas.microsoft.com/office/drawing/2014/main" id="{00F54920-A75E-4DD4-971A-2A3A6F957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4740156"/>
            <a:ext cx="171918" cy="1656577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" name="Rectangle 43">
            <a:extLst>
              <a:ext uri="{FF2B5EF4-FFF2-40B4-BE49-F238E27FC236}">
                <a16:creationId xmlns:a16="http://schemas.microsoft.com/office/drawing/2014/main" id="{22C46CA6-ACC8-4D83-93FF-814D087ED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4775894"/>
            <a:ext cx="171918" cy="84090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5" name="Rectangle 44">
            <a:extLst>
              <a:ext uri="{FF2B5EF4-FFF2-40B4-BE49-F238E27FC236}">
                <a16:creationId xmlns:a16="http://schemas.microsoft.com/office/drawing/2014/main" id="{240DA2BC-2DEE-478B-9338-F209D1700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4625583"/>
            <a:ext cx="171918" cy="83039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" name="Rectangle 45">
            <a:extLst>
              <a:ext uri="{FF2B5EF4-FFF2-40B4-BE49-F238E27FC236}">
                <a16:creationId xmlns:a16="http://schemas.microsoft.com/office/drawing/2014/main" id="{570D038D-EBAA-418C-B484-65D65B95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4549902"/>
            <a:ext cx="171918" cy="935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7" name="Rectangle 46">
            <a:extLst>
              <a:ext uri="{FF2B5EF4-FFF2-40B4-BE49-F238E27FC236}">
                <a16:creationId xmlns:a16="http://schemas.microsoft.com/office/drawing/2014/main" id="{CA1436FD-5EDA-49F8-94F4-884D860FF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4844218"/>
            <a:ext cx="171918" cy="5150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8" name="Rectangle 48">
            <a:extLst>
              <a:ext uri="{FF2B5EF4-FFF2-40B4-BE49-F238E27FC236}">
                <a16:creationId xmlns:a16="http://schemas.microsoft.com/office/drawing/2014/main" id="{14E32218-3698-4AF8-9A9A-DD49BDA80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4332318"/>
            <a:ext cx="171918" cy="11142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9" name="Rectangle 49">
            <a:extLst>
              <a:ext uri="{FF2B5EF4-FFF2-40B4-BE49-F238E27FC236}">
                <a16:creationId xmlns:a16="http://schemas.microsoft.com/office/drawing/2014/main" id="{9B9E7AAD-A078-4A73-BC80-8675785EF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4236666"/>
            <a:ext cx="171918" cy="840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" name="Rectangle 50">
            <a:extLst>
              <a:ext uri="{FF2B5EF4-FFF2-40B4-BE49-F238E27FC236}">
                <a16:creationId xmlns:a16="http://schemas.microsoft.com/office/drawing/2014/main" id="{C89595E1-8B40-4163-962B-19421D3D7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3943401"/>
            <a:ext cx="171918" cy="2123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1" name="Rectangle 52">
            <a:extLst>
              <a:ext uri="{FF2B5EF4-FFF2-40B4-BE49-F238E27FC236}">
                <a16:creationId xmlns:a16="http://schemas.microsoft.com/office/drawing/2014/main" id="{A8C0BD6A-949C-45D2-9F0C-5B5DE567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5563188"/>
            <a:ext cx="171918" cy="809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2" name="Rectangle 53">
            <a:extLst>
              <a:ext uri="{FF2B5EF4-FFF2-40B4-BE49-F238E27FC236}">
                <a16:creationId xmlns:a16="http://schemas.microsoft.com/office/drawing/2014/main" id="{DB457A25-32E4-4EBA-ACFC-D294F2B94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5690375"/>
            <a:ext cx="171918" cy="19971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" name="Rectangle 54">
            <a:extLst>
              <a:ext uri="{FF2B5EF4-FFF2-40B4-BE49-F238E27FC236}">
                <a16:creationId xmlns:a16="http://schemas.microsoft.com/office/drawing/2014/main" id="{FCC68324-182F-4DAF-9B1A-581C57E15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6022531"/>
            <a:ext cx="171918" cy="6201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" name="Rectangle 55">
            <a:extLst>
              <a:ext uri="{FF2B5EF4-FFF2-40B4-BE49-F238E27FC236}">
                <a16:creationId xmlns:a16="http://schemas.microsoft.com/office/drawing/2014/main" id="{0E53619A-A29D-47DF-9B64-3655A567E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6157075"/>
            <a:ext cx="171918" cy="683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" name="AutoShape 56">
            <a:extLst>
              <a:ext uri="{FF2B5EF4-FFF2-40B4-BE49-F238E27FC236}">
                <a16:creationId xmlns:a16="http://schemas.microsoft.com/office/drawing/2014/main" id="{7DB70A4F-4821-483D-9BC5-3994CFE16B49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1642140" y="4640532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6" name="AutoShape 57">
            <a:extLst>
              <a:ext uri="{FF2B5EF4-FFF2-40B4-BE49-F238E27FC236}">
                <a16:creationId xmlns:a16="http://schemas.microsoft.com/office/drawing/2014/main" id="{353E7716-BDED-4C59-9289-D86D3515DD0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42140" y="4673116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BC46A87B-EBC8-440B-A053-E46B615E0CC3}"/>
              </a:ext>
            </a:extLst>
          </p:cNvPr>
          <p:cNvSpPr txBox="1"/>
          <p:nvPr/>
        </p:nvSpPr>
        <p:spPr>
          <a:xfrm>
            <a:off x="1522993" y="6369809"/>
            <a:ext cx="283786" cy="367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68" name="AutoShape 59">
            <a:extLst>
              <a:ext uri="{FF2B5EF4-FFF2-40B4-BE49-F238E27FC236}">
                <a16:creationId xmlns:a16="http://schemas.microsoft.com/office/drawing/2014/main" id="{DBF66146-3AEF-4158-8EC1-772ECF36F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3808856"/>
            <a:ext cx="171918" cy="927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9" name="AutoShape 60">
            <a:extLst>
              <a:ext uri="{FF2B5EF4-FFF2-40B4-BE49-F238E27FC236}">
                <a16:creationId xmlns:a16="http://schemas.microsoft.com/office/drawing/2014/main" id="{ACC600A9-D771-425A-8DCC-765DFD282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4740156"/>
            <a:ext cx="171918" cy="1656577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0" name="Rectangle 61">
            <a:extLst>
              <a:ext uri="{FF2B5EF4-FFF2-40B4-BE49-F238E27FC236}">
                <a16:creationId xmlns:a16="http://schemas.microsoft.com/office/drawing/2014/main" id="{C8760E58-6776-480E-AA2E-BF668B6F4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4775894"/>
            <a:ext cx="171918" cy="84090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1" name="Rectangle 62">
            <a:extLst>
              <a:ext uri="{FF2B5EF4-FFF2-40B4-BE49-F238E27FC236}">
                <a16:creationId xmlns:a16="http://schemas.microsoft.com/office/drawing/2014/main" id="{BAA5BFBF-784D-4238-B998-E19FFFA5A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4625583"/>
            <a:ext cx="171918" cy="83039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2" name="Rectangle 63">
            <a:extLst>
              <a:ext uri="{FF2B5EF4-FFF2-40B4-BE49-F238E27FC236}">
                <a16:creationId xmlns:a16="http://schemas.microsoft.com/office/drawing/2014/main" id="{27F9B768-6CC9-47A6-844C-A5712B5EB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4549902"/>
            <a:ext cx="171918" cy="935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3" name="Rectangle 64">
            <a:extLst>
              <a:ext uri="{FF2B5EF4-FFF2-40B4-BE49-F238E27FC236}">
                <a16:creationId xmlns:a16="http://schemas.microsoft.com/office/drawing/2014/main" id="{75DD43E7-9D65-4157-81F3-27C5EDE51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4844218"/>
            <a:ext cx="171918" cy="5150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" name="Rectangle 66">
            <a:extLst>
              <a:ext uri="{FF2B5EF4-FFF2-40B4-BE49-F238E27FC236}">
                <a16:creationId xmlns:a16="http://schemas.microsoft.com/office/drawing/2014/main" id="{190D5E65-4149-4E19-A2EA-9D9489EE8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4332318"/>
            <a:ext cx="171918" cy="11142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" name="Rectangle 67">
            <a:extLst>
              <a:ext uri="{FF2B5EF4-FFF2-40B4-BE49-F238E27FC236}">
                <a16:creationId xmlns:a16="http://schemas.microsoft.com/office/drawing/2014/main" id="{FEED91FD-FB22-409F-BE10-FF6CC260A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4236666"/>
            <a:ext cx="171918" cy="840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6" name="Rectangle 68">
            <a:extLst>
              <a:ext uri="{FF2B5EF4-FFF2-40B4-BE49-F238E27FC236}">
                <a16:creationId xmlns:a16="http://schemas.microsoft.com/office/drawing/2014/main" id="{3976330C-C058-4F0D-AD70-F7F303AFD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3943401"/>
            <a:ext cx="171918" cy="2123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7" name="Rectangle 70">
            <a:extLst>
              <a:ext uri="{FF2B5EF4-FFF2-40B4-BE49-F238E27FC236}">
                <a16:creationId xmlns:a16="http://schemas.microsoft.com/office/drawing/2014/main" id="{FA340407-CC68-41DF-9B59-F3BE5543B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5563188"/>
            <a:ext cx="171918" cy="809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8" name="Rectangle 71">
            <a:extLst>
              <a:ext uri="{FF2B5EF4-FFF2-40B4-BE49-F238E27FC236}">
                <a16:creationId xmlns:a16="http://schemas.microsoft.com/office/drawing/2014/main" id="{AE6E54EE-8915-447A-A71E-E9A90C9C9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5690375"/>
            <a:ext cx="171918" cy="19971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9" name="Rectangle 72">
            <a:extLst>
              <a:ext uri="{FF2B5EF4-FFF2-40B4-BE49-F238E27FC236}">
                <a16:creationId xmlns:a16="http://schemas.microsoft.com/office/drawing/2014/main" id="{168FE437-E46C-40C3-AB39-03A8E170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6022531"/>
            <a:ext cx="171918" cy="6201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0" name="Rectangle 73">
            <a:extLst>
              <a:ext uri="{FF2B5EF4-FFF2-40B4-BE49-F238E27FC236}">
                <a16:creationId xmlns:a16="http://schemas.microsoft.com/office/drawing/2014/main" id="{0EDE0AA3-2E34-4CB5-A201-961B94FAA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6157075"/>
            <a:ext cx="171918" cy="683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1" name="AutoShape 74">
            <a:extLst>
              <a:ext uri="{FF2B5EF4-FFF2-40B4-BE49-F238E27FC236}">
                <a16:creationId xmlns:a16="http://schemas.microsoft.com/office/drawing/2014/main" id="{869B970C-5A0C-48DB-9F84-46DF8F4E13DF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060711" y="4640532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2" name="AutoShape 75">
            <a:extLst>
              <a:ext uri="{FF2B5EF4-FFF2-40B4-BE49-F238E27FC236}">
                <a16:creationId xmlns:a16="http://schemas.microsoft.com/office/drawing/2014/main" id="{D277A6A9-E4F6-44AE-B83A-FE4C7129B99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60711" y="4673116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AC3621FD-8D07-4F24-B4E0-628AE94895DF}"/>
              </a:ext>
            </a:extLst>
          </p:cNvPr>
          <p:cNvSpPr txBox="1"/>
          <p:nvPr/>
        </p:nvSpPr>
        <p:spPr>
          <a:xfrm>
            <a:off x="1945306" y="6369809"/>
            <a:ext cx="283786" cy="367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184" name="AutoShape 59">
            <a:extLst>
              <a:ext uri="{FF2B5EF4-FFF2-40B4-BE49-F238E27FC236}">
                <a16:creationId xmlns:a16="http://schemas.microsoft.com/office/drawing/2014/main" id="{4E8BBBD2-35B5-488C-904B-BB35C44B6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3808856"/>
            <a:ext cx="171918" cy="927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" name="AutoShape 60">
            <a:extLst>
              <a:ext uri="{FF2B5EF4-FFF2-40B4-BE49-F238E27FC236}">
                <a16:creationId xmlns:a16="http://schemas.microsoft.com/office/drawing/2014/main" id="{AEB7C0AB-9EE1-473D-83DB-BB2505CA8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4740156"/>
            <a:ext cx="171918" cy="1656577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6" name="Rectangle 61">
            <a:extLst>
              <a:ext uri="{FF2B5EF4-FFF2-40B4-BE49-F238E27FC236}">
                <a16:creationId xmlns:a16="http://schemas.microsoft.com/office/drawing/2014/main" id="{04C2F3D0-CB27-48E4-BF98-867E8F566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4775894"/>
            <a:ext cx="171918" cy="84090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7" name="Rectangle 62">
            <a:extLst>
              <a:ext uri="{FF2B5EF4-FFF2-40B4-BE49-F238E27FC236}">
                <a16:creationId xmlns:a16="http://schemas.microsoft.com/office/drawing/2014/main" id="{151FF897-DB9F-4C58-92CD-8C695359A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4625583"/>
            <a:ext cx="171918" cy="83039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8" name="Rectangle 63">
            <a:extLst>
              <a:ext uri="{FF2B5EF4-FFF2-40B4-BE49-F238E27FC236}">
                <a16:creationId xmlns:a16="http://schemas.microsoft.com/office/drawing/2014/main" id="{BD91402B-82F0-44F4-A6CC-0A41D6EA0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4549902"/>
            <a:ext cx="171918" cy="935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9" name="Rectangle 64">
            <a:extLst>
              <a:ext uri="{FF2B5EF4-FFF2-40B4-BE49-F238E27FC236}">
                <a16:creationId xmlns:a16="http://schemas.microsoft.com/office/drawing/2014/main" id="{3011EA1D-43BC-4CEB-83D2-CFAED3B34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4844218"/>
            <a:ext cx="171918" cy="5150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0" name="Rectangle 66">
            <a:extLst>
              <a:ext uri="{FF2B5EF4-FFF2-40B4-BE49-F238E27FC236}">
                <a16:creationId xmlns:a16="http://schemas.microsoft.com/office/drawing/2014/main" id="{1595D65D-DB3F-4184-B814-716522099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4332318"/>
            <a:ext cx="171918" cy="11142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1" name="Rectangle 67">
            <a:extLst>
              <a:ext uri="{FF2B5EF4-FFF2-40B4-BE49-F238E27FC236}">
                <a16:creationId xmlns:a16="http://schemas.microsoft.com/office/drawing/2014/main" id="{357124B1-3FE2-413A-A3FC-599BFF2D6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4236666"/>
            <a:ext cx="171918" cy="840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2" name="Rectangle 68">
            <a:extLst>
              <a:ext uri="{FF2B5EF4-FFF2-40B4-BE49-F238E27FC236}">
                <a16:creationId xmlns:a16="http://schemas.microsoft.com/office/drawing/2014/main" id="{0DAE28A1-A0CF-4011-88CC-B571D72D2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3943401"/>
            <a:ext cx="171918" cy="2123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3" name="Rectangle 70">
            <a:extLst>
              <a:ext uri="{FF2B5EF4-FFF2-40B4-BE49-F238E27FC236}">
                <a16:creationId xmlns:a16="http://schemas.microsoft.com/office/drawing/2014/main" id="{F25E510A-0615-47D4-AE94-6C4FAE049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5563188"/>
            <a:ext cx="171918" cy="809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" name="Rectangle 71">
            <a:extLst>
              <a:ext uri="{FF2B5EF4-FFF2-40B4-BE49-F238E27FC236}">
                <a16:creationId xmlns:a16="http://schemas.microsoft.com/office/drawing/2014/main" id="{6DAAE91F-D194-4769-9ABA-6354D97AD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5690375"/>
            <a:ext cx="171918" cy="19971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5" name="Rectangle 72">
            <a:extLst>
              <a:ext uri="{FF2B5EF4-FFF2-40B4-BE49-F238E27FC236}">
                <a16:creationId xmlns:a16="http://schemas.microsoft.com/office/drawing/2014/main" id="{B697FF28-4F0A-4661-AD9C-0652CE9D3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6022531"/>
            <a:ext cx="171918" cy="6201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6" name="Rectangle 73">
            <a:extLst>
              <a:ext uri="{FF2B5EF4-FFF2-40B4-BE49-F238E27FC236}">
                <a16:creationId xmlns:a16="http://schemas.microsoft.com/office/drawing/2014/main" id="{230B72D7-36D8-4A9F-9A0D-6E0802F5C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6157075"/>
            <a:ext cx="171918" cy="683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7" name="AutoShape 74">
            <a:extLst>
              <a:ext uri="{FF2B5EF4-FFF2-40B4-BE49-F238E27FC236}">
                <a16:creationId xmlns:a16="http://schemas.microsoft.com/office/drawing/2014/main" id="{6C3ECD28-3A0C-4FE1-8932-100C21F2EC4E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3121140" y="4640532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8" name="AutoShape 75">
            <a:extLst>
              <a:ext uri="{FF2B5EF4-FFF2-40B4-BE49-F238E27FC236}">
                <a16:creationId xmlns:a16="http://schemas.microsoft.com/office/drawing/2014/main" id="{25B4D391-2810-4B67-9F15-7750DCD3A9D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121140" y="4673116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D858182B-3155-47D5-B34D-413A300BFD7B}"/>
              </a:ext>
            </a:extLst>
          </p:cNvPr>
          <p:cNvSpPr txBox="1"/>
          <p:nvPr/>
        </p:nvSpPr>
        <p:spPr>
          <a:xfrm>
            <a:off x="3005735" y="6369809"/>
            <a:ext cx="283786" cy="367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00" name="AutoShape 59">
            <a:extLst>
              <a:ext uri="{FF2B5EF4-FFF2-40B4-BE49-F238E27FC236}">
                <a16:creationId xmlns:a16="http://schemas.microsoft.com/office/drawing/2014/main" id="{5B86163C-2481-4F86-9C6B-AFD20004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3808856"/>
            <a:ext cx="171918" cy="927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1" name="AutoShape 60">
            <a:extLst>
              <a:ext uri="{FF2B5EF4-FFF2-40B4-BE49-F238E27FC236}">
                <a16:creationId xmlns:a16="http://schemas.microsoft.com/office/drawing/2014/main" id="{F5901A39-CA79-49D6-99F3-4D9A9F0A0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4740156"/>
            <a:ext cx="171918" cy="1656577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2" name="Rectangle 61">
            <a:extLst>
              <a:ext uri="{FF2B5EF4-FFF2-40B4-BE49-F238E27FC236}">
                <a16:creationId xmlns:a16="http://schemas.microsoft.com/office/drawing/2014/main" id="{AE0CDB42-F1EB-44C3-911A-FDB43BB2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4775894"/>
            <a:ext cx="171918" cy="84090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3" name="Rectangle 62">
            <a:extLst>
              <a:ext uri="{FF2B5EF4-FFF2-40B4-BE49-F238E27FC236}">
                <a16:creationId xmlns:a16="http://schemas.microsoft.com/office/drawing/2014/main" id="{D3604DB7-5B25-4BD9-BF04-589162846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4625583"/>
            <a:ext cx="171918" cy="83039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" name="Rectangle 63">
            <a:extLst>
              <a:ext uri="{FF2B5EF4-FFF2-40B4-BE49-F238E27FC236}">
                <a16:creationId xmlns:a16="http://schemas.microsoft.com/office/drawing/2014/main" id="{BC0E3D11-9032-43BA-98CB-AD276801C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4549902"/>
            <a:ext cx="171918" cy="935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" name="Rectangle 64">
            <a:extLst>
              <a:ext uri="{FF2B5EF4-FFF2-40B4-BE49-F238E27FC236}">
                <a16:creationId xmlns:a16="http://schemas.microsoft.com/office/drawing/2014/main" id="{00B68914-FBB1-4295-881D-DF0431A65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4844218"/>
            <a:ext cx="171918" cy="5150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" name="Rectangle 66">
            <a:extLst>
              <a:ext uri="{FF2B5EF4-FFF2-40B4-BE49-F238E27FC236}">
                <a16:creationId xmlns:a16="http://schemas.microsoft.com/office/drawing/2014/main" id="{6AADD73A-4537-4689-B824-A61F1CC26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4332318"/>
            <a:ext cx="171918" cy="11142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" name="Rectangle 67">
            <a:extLst>
              <a:ext uri="{FF2B5EF4-FFF2-40B4-BE49-F238E27FC236}">
                <a16:creationId xmlns:a16="http://schemas.microsoft.com/office/drawing/2014/main" id="{56CE61B0-9633-44E4-A165-6DBEBDA49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4236666"/>
            <a:ext cx="171918" cy="840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" name="Rectangle 68">
            <a:extLst>
              <a:ext uri="{FF2B5EF4-FFF2-40B4-BE49-F238E27FC236}">
                <a16:creationId xmlns:a16="http://schemas.microsoft.com/office/drawing/2014/main" id="{3E5B3D58-51DE-4BFA-94B5-A4508D81E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3943401"/>
            <a:ext cx="171918" cy="2123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" name="Rectangle 70">
            <a:extLst>
              <a:ext uri="{FF2B5EF4-FFF2-40B4-BE49-F238E27FC236}">
                <a16:creationId xmlns:a16="http://schemas.microsoft.com/office/drawing/2014/main" id="{7CBF12FC-545B-4249-A565-DCEC1B8BF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5563188"/>
            <a:ext cx="171918" cy="809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" name="Rectangle 71">
            <a:extLst>
              <a:ext uri="{FF2B5EF4-FFF2-40B4-BE49-F238E27FC236}">
                <a16:creationId xmlns:a16="http://schemas.microsoft.com/office/drawing/2014/main" id="{ABFB2965-73B9-455D-8F10-B5481B771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5690375"/>
            <a:ext cx="171918" cy="19971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" name="Rectangle 72">
            <a:extLst>
              <a:ext uri="{FF2B5EF4-FFF2-40B4-BE49-F238E27FC236}">
                <a16:creationId xmlns:a16="http://schemas.microsoft.com/office/drawing/2014/main" id="{C97FF36F-6830-40A9-B619-2D355DAA0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6022531"/>
            <a:ext cx="171918" cy="6201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" name="Rectangle 73">
            <a:extLst>
              <a:ext uri="{FF2B5EF4-FFF2-40B4-BE49-F238E27FC236}">
                <a16:creationId xmlns:a16="http://schemas.microsoft.com/office/drawing/2014/main" id="{255F30F1-2D62-4B38-AA39-A49AC461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6157075"/>
            <a:ext cx="171918" cy="683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3" name="AutoShape 74">
            <a:extLst>
              <a:ext uri="{FF2B5EF4-FFF2-40B4-BE49-F238E27FC236}">
                <a16:creationId xmlns:a16="http://schemas.microsoft.com/office/drawing/2014/main" id="{CB610091-F980-4463-B555-47589BAD8BB3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698828" y="4640532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" name="AutoShape 75">
            <a:extLst>
              <a:ext uri="{FF2B5EF4-FFF2-40B4-BE49-F238E27FC236}">
                <a16:creationId xmlns:a16="http://schemas.microsoft.com/office/drawing/2014/main" id="{E7183D04-8587-45A9-A156-DFCEDCD8FFC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698828" y="4673116"/>
            <a:ext cx="34688" cy="171918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6E18570B-E076-4CCB-A50D-68B237AAA188}"/>
              </a:ext>
            </a:extLst>
          </p:cNvPr>
          <p:cNvSpPr txBox="1"/>
          <p:nvPr/>
        </p:nvSpPr>
        <p:spPr>
          <a:xfrm>
            <a:off x="2583423" y="6369809"/>
            <a:ext cx="283786" cy="367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357D867C-9052-42CE-BA1E-D628C78DC51D}"/>
              </a:ext>
            </a:extLst>
          </p:cNvPr>
          <p:cNvSpPr txBox="1"/>
          <p:nvPr/>
        </p:nvSpPr>
        <p:spPr>
          <a:xfrm>
            <a:off x="2413317" y="3511125"/>
            <a:ext cx="1034513" cy="27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罹患</a:t>
            </a:r>
            <a:endParaRPr kumimoji="1" lang="en-US" altLang="ja-JP" b="1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05FDB106-5EAF-4FDC-8730-5253DE606B5B}"/>
              </a:ext>
            </a:extLst>
          </p:cNvPr>
          <p:cNvSpPr txBox="1"/>
          <p:nvPr/>
        </p:nvSpPr>
        <p:spPr>
          <a:xfrm>
            <a:off x="233286" y="3511125"/>
            <a:ext cx="1118116" cy="27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健常</a:t>
            </a:r>
            <a:endParaRPr kumimoji="1" lang="en-US" altLang="ja-JP" b="1" dirty="0">
              <a:solidFill>
                <a:srgbClr val="00808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D55EF5A7-C1DC-474A-96FA-E92117165328}"/>
              </a:ext>
            </a:extLst>
          </p:cNvPr>
          <p:cNvSpPr txBox="1"/>
          <p:nvPr/>
        </p:nvSpPr>
        <p:spPr>
          <a:xfrm>
            <a:off x="1313416" y="3511125"/>
            <a:ext cx="1118116" cy="27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rPr>
              <a:t>保因者</a:t>
            </a:r>
            <a:endParaRPr kumimoji="1" lang="en-US" altLang="ja-JP" b="1" dirty="0">
              <a:solidFill>
                <a:srgbClr val="9A711E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19" name="Rectangle 69">
            <a:extLst>
              <a:ext uri="{FF2B5EF4-FFF2-40B4-BE49-F238E27FC236}">
                <a16:creationId xmlns:a16="http://schemas.microsoft.com/office/drawing/2014/main" id="{3F1A4660-1A72-4787-88CC-2D290BDFB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5088079"/>
            <a:ext cx="171918" cy="151932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0" name="Rectangle 69">
            <a:extLst>
              <a:ext uri="{FF2B5EF4-FFF2-40B4-BE49-F238E27FC236}">
                <a16:creationId xmlns:a16="http://schemas.microsoft.com/office/drawing/2014/main" id="{8B84F5FB-A27B-4F55-89A2-9D7E31C68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5088079"/>
            <a:ext cx="171918" cy="151932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" name="Rectangle 69">
            <a:extLst>
              <a:ext uri="{FF2B5EF4-FFF2-40B4-BE49-F238E27FC236}">
                <a16:creationId xmlns:a16="http://schemas.microsoft.com/office/drawing/2014/main" id="{F212F94D-BCA2-490B-B442-113C93DA5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5088079"/>
            <a:ext cx="171918" cy="151932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2" name="Rectangle 51">
            <a:extLst>
              <a:ext uri="{FF2B5EF4-FFF2-40B4-BE49-F238E27FC236}">
                <a16:creationId xmlns:a16="http://schemas.microsoft.com/office/drawing/2014/main" id="{21F696C3-A80F-471A-809C-AE1827B6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5088079"/>
            <a:ext cx="171918" cy="151932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" name="Rectangle 51">
            <a:extLst>
              <a:ext uri="{FF2B5EF4-FFF2-40B4-BE49-F238E27FC236}">
                <a16:creationId xmlns:a16="http://schemas.microsoft.com/office/drawing/2014/main" id="{198F3546-CAC4-42E7-97C5-02B018DEF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5088079"/>
            <a:ext cx="171918" cy="151932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4" name="Rectangle 51">
            <a:extLst>
              <a:ext uri="{FF2B5EF4-FFF2-40B4-BE49-F238E27FC236}">
                <a16:creationId xmlns:a16="http://schemas.microsoft.com/office/drawing/2014/main" id="{02F693D9-E7C5-4E82-BD69-ED960F1A2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5088079"/>
            <a:ext cx="171918" cy="151932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" name="Rectangle 52">
            <a:extLst>
              <a:ext uri="{FF2B5EF4-FFF2-40B4-BE49-F238E27FC236}">
                <a16:creationId xmlns:a16="http://schemas.microsoft.com/office/drawing/2014/main" id="{FE55D35F-DB93-4F1B-ADF3-3AA98D113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27" y="5287793"/>
            <a:ext cx="171918" cy="71666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6" name="Rectangle 52">
            <a:extLst>
              <a:ext uri="{FF2B5EF4-FFF2-40B4-BE49-F238E27FC236}">
                <a16:creationId xmlns:a16="http://schemas.microsoft.com/office/drawing/2014/main" id="{ECD7E9D4-2E1D-4F63-AAB0-3CC3B4331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40" y="5287793"/>
            <a:ext cx="171918" cy="71666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7" name="Rectangle 52">
            <a:extLst>
              <a:ext uri="{FF2B5EF4-FFF2-40B4-BE49-F238E27FC236}">
                <a16:creationId xmlns:a16="http://schemas.microsoft.com/office/drawing/2014/main" id="{A0BE1CB3-6888-434B-9FCD-8CDBFADE9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727" y="5287793"/>
            <a:ext cx="171918" cy="71666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8" name="Rectangle 52">
            <a:extLst>
              <a:ext uri="{FF2B5EF4-FFF2-40B4-BE49-F238E27FC236}">
                <a16:creationId xmlns:a16="http://schemas.microsoft.com/office/drawing/2014/main" id="{86F37811-9C7B-4141-A54A-228706F63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57" y="5287793"/>
            <a:ext cx="171918" cy="71666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9" name="Rectangle 52">
            <a:extLst>
              <a:ext uri="{FF2B5EF4-FFF2-40B4-BE49-F238E27FC236}">
                <a16:creationId xmlns:a16="http://schemas.microsoft.com/office/drawing/2014/main" id="{A6CE8DEB-74E1-474C-AB75-C23D40EDB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844" y="5287793"/>
            <a:ext cx="171918" cy="71666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0" name="Rectangle 52">
            <a:extLst>
              <a:ext uri="{FF2B5EF4-FFF2-40B4-BE49-F238E27FC236}">
                <a16:creationId xmlns:a16="http://schemas.microsoft.com/office/drawing/2014/main" id="{CD24371D-290A-4002-A4BC-ED55D9E65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57" y="5287793"/>
            <a:ext cx="171918" cy="71666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617A0CF7-A1D1-4AE3-8105-74C1FACDC665}"/>
              </a:ext>
            </a:extLst>
          </p:cNvPr>
          <p:cNvGrpSpPr/>
          <p:nvPr/>
        </p:nvGrpSpPr>
        <p:grpSpPr>
          <a:xfrm>
            <a:off x="4112631" y="1399030"/>
            <a:ext cx="4583269" cy="5066500"/>
            <a:chOff x="4252331" y="1233930"/>
            <a:chExt cx="4583269" cy="5066500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C3D72376-3B39-4B07-9448-751A35CC47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03355" y="1233930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楕円 118">
              <a:extLst>
                <a:ext uri="{FF2B5EF4-FFF2-40B4-BE49-F238E27FC236}">
                  <a16:creationId xmlns:a16="http://schemas.microsoft.com/office/drawing/2014/main" id="{9A521347-E979-4726-922C-9A4D1BA0CD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84582" y="1233930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楕円 230">
              <a:extLst>
                <a:ext uri="{FF2B5EF4-FFF2-40B4-BE49-F238E27FC236}">
                  <a16:creationId xmlns:a16="http://schemas.microsoft.com/office/drawing/2014/main" id="{C2C58559-7C77-476C-AD02-82E0EE99B72F}"/>
                </a:ext>
              </a:extLst>
            </p:cNvPr>
            <p:cNvSpPr/>
            <p:nvPr/>
          </p:nvSpPr>
          <p:spPr>
            <a:xfrm>
              <a:off x="8397418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16466803-9088-432E-B392-3DA5EC3B8729}"/>
                </a:ext>
              </a:extLst>
            </p:cNvPr>
            <p:cNvSpPr/>
            <p:nvPr/>
          </p:nvSpPr>
          <p:spPr>
            <a:xfrm>
              <a:off x="7258317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3" name="楕円 232">
              <a:extLst>
                <a:ext uri="{FF2B5EF4-FFF2-40B4-BE49-F238E27FC236}">
                  <a16:creationId xmlns:a16="http://schemas.microsoft.com/office/drawing/2014/main" id="{DFAA9CA9-15AF-46DE-91A8-81E8BF31C03F}"/>
                </a:ext>
              </a:extLst>
            </p:cNvPr>
            <p:cNvSpPr/>
            <p:nvPr/>
          </p:nvSpPr>
          <p:spPr>
            <a:xfrm>
              <a:off x="7827868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34" name="コネクタ: カギ線 233">
              <a:extLst>
                <a:ext uri="{FF2B5EF4-FFF2-40B4-BE49-F238E27FC236}">
                  <a16:creationId xmlns:a16="http://schemas.microsoft.com/office/drawing/2014/main" id="{2A022C5B-C1D3-448C-AEC4-A0CA18D10619}"/>
                </a:ext>
              </a:extLst>
            </p:cNvPr>
            <p:cNvCxnSpPr>
              <a:cxnSpLocks/>
              <a:stCxn id="231" idx="0"/>
            </p:cNvCxnSpPr>
            <p:nvPr/>
          </p:nvCxnSpPr>
          <p:spPr>
            <a:xfrm rot="5400000" flipH="1" flipV="1">
              <a:off x="8555762" y="3533083"/>
              <a:ext cx="6348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74FE7480-83D2-4201-ACA0-9F06492EA6DB}"/>
                </a:ext>
              </a:extLst>
            </p:cNvPr>
            <p:cNvSpPr/>
            <p:nvPr/>
          </p:nvSpPr>
          <p:spPr>
            <a:xfrm>
              <a:off x="6688766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36" name="コネクタ: カギ線 235">
              <a:extLst>
                <a:ext uri="{FF2B5EF4-FFF2-40B4-BE49-F238E27FC236}">
                  <a16:creationId xmlns:a16="http://schemas.microsoft.com/office/drawing/2014/main" id="{8888680C-A57D-4358-BC28-947CEC5946D9}"/>
                </a:ext>
              </a:extLst>
            </p:cNvPr>
            <p:cNvCxnSpPr>
              <a:cxnSpLocks/>
              <a:stCxn id="235" idx="0"/>
              <a:endCxn id="231" idx="0"/>
            </p:cNvCxnSpPr>
            <p:nvPr/>
          </p:nvCxnSpPr>
          <p:spPr>
            <a:xfrm rot="5400000" flipH="1" flipV="1">
              <a:off x="7687092" y="2699449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BB607C5A-987C-4F20-A547-FFD62A1319FA}"/>
                </a:ext>
              </a:extLst>
            </p:cNvPr>
            <p:cNvSpPr txBox="1"/>
            <p:nvPr/>
          </p:nvSpPr>
          <p:spPr>
            <a:xfrm>
              <a:off x="7720879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38" name="テキスト ボックス 237">
              <a:extLst>
                <a:ext uri="{FF2B5EF4-FFF2-40B4-BE49-F238E27FC236}">
                  <a16:creationId xmlns:a16="http://schemas.microsoft.com/office/drawing/2014/main" id="{4523AD66-AD71-4F34-A330-527E296FDAA7}"/>
                </a:ext>
              </a:extLst>
            </p:cNvPr>
            <p:cNvSpPr txBox="1"/>
            <p:nvPr/>
          </p:nvSpPr>
          <p:spPr>
            <a:xfrm>
              <a:off x="8291412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39" name="テキスト ボックス 238">
              <a:extLst>
                <a:ext uri="{FF2B5EF4-FFF2-40B4-BE49-F238E27FC236}">
                  <a16:creationId xmlns:a16="http://schemas.microsoft.com/office/drawing/2014/main" id="{6117F29F-A462-40BC-A517-9C4C3427DCDE}"/>
                </a:ext>
              </a:extLst>
            </p:cNvPr>
            <p:cNvSpPr txBox="1"/>
            <p:nvPr/>
          </p:nvSpPr>
          <p:spPr>
            <a:xfrm>
              <a:off x="7144343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40" name="テキスト ボックス 239">
              <a:extLst>
                <a:ext uri="{FF2B5EF4-FFF2-40B4-BE49-F238E27FC236}">
                  <a16:creationId xmlns:a16="http://schemas.microsoft.com/office/drawing/2014/main" id="{4E4AC935-6BD5-451B-861F-42F1CD3D6B5B}"/>
                </a:ext>
              </a:extLst>
            </p:cNvPr>
            <p:cNvSpPr txBox="1"/>
            <p:nvPr/>
          </p:nvSpPr>
          <p:spPr>
            <a:xfrm>
              <a:off x="6584789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241" name="直線コネクタ 240">
              <a:extLst>
                <a:ext uri="{FF2B5EF4-FFF2-40B4-BE49-F238E27FC236}">
                  <a16:creationId xmlns:a16="http://schemas.microsoft.com/office/drawing/2014/main" id="{7D13BD14-5BD8-4A66-A787-0B5CD9263D7A}"/>
                </a:ext>
              </a:extLst>
            </p:cNvPr>
            <p:cNvCxnSpPr>
              <a:stCxn id="232" idx="0"/>
            </p:cNvCxnSpPr>
            <p:nvPr/>
          </p:nvCxnSpPr>
          <p:spPr>
            <a:xfrm flipV="1">
              <a:off x="7402317" y="3326860"/>
              <a:ext cx="5296" cy="226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コネクタ 241">
              <a:extLst>
                <a:ext uri="{FF2B5EF4-FFF2-40B4-BE49-F238E27FC236}">
                  <a16:creationId xmlns:a16="http://schemas.microsoft.com/office/drawing/2014/main" id="{E1017483-4EA6-4BE5-A731-224372AA3AC7}"/>
                </a:ext>
              </a:extLst>
            </p:cNvPr>
            <p:cNvCxnSpPr>
              <a:stCxn id="233" idx="0"/>
            </p:cNvCxnSpPr>
            <p:nvPr/>
          </p:nvCxnSpPr>
          <p:spPr>
            <a:xfrm flipH="1" flipV="1">
              <a:off x="7971817" y="3310575"/>
              <a:ext cx="51" cy="2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楕円 242">
              <a:extLst>
                <a:ext uri="{FF2B5EF4-FFF2-40B4-BE49-F238E27FC236}">
                  <a16:creationId xmlns:a16="http://schemas.microsoft.com/office/drawing/2014/main" id="{926966C2-71C3-421A-B0C6-3EC3B19CD343}"/>
                </a:ext>
              </a:extLst>
            </p:cNvPr>
            <p:cNvSpPr/>
            <p:nvPr/>
          </p:nvSpPr>
          <p:spPr>
            <a:xfrm>
              <a:off x="6075561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44" name="正方形/長方形 243">
              <a:extLst>
                <a:ext uri="{FF2B5EF4-FFF2-40B4-BE49-F238E27FC236}">
                  <a16:creationId xmlns:a16="http://schemas.microsoft.com/office/drawing/2014/main" id="{C46C0C02-F935-4C87-AF89-7DDB7225D02C}"/>
                </a:ext>
              </a:extLst>
            </p:cNvPr>
            <p:cNvSpPr/>
            <p:nvPr/>
          </p:nvSpPr>
          <p:spPr>
            <a:xfrm>
              <a:off x="4936460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45" name="楕円 244">
              <a:extLst>
                <a:ext uri="{FF2B5EF4-FFF2-40B4-BE49-F238E27FC236}">
                  <a16:creationId xmlns:a16="http://schemas.microsoft.com/office/drawing/2014/main" id="{31AA7FDD-45DF-4AAB-A911-7DEAF5497C76}"/>
                </a:ext>
              </a:extLst>
            </p:cNvPr>
            <p:cNvSpPr/>
            <p:nvPr/>
          </p:nvSpPr>
          <p:spPr>
            <a:xfrm>
              <a:off x="5506011" y="3553775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46" name="コネクタ: カギ線 245">
              <a:extLst>
                <a:ext uri="{FF2B5EF4-FFF2-40B4-BE49-F238E27FC236}">
                  <a16:creationId xmlns:a16="http://schemas.microsoft.com/office/drawing/2014/main" id="{AE0AA5D3-AF72-48FD-B89A-05587FB24C7B}"/>
                </a:ext>
              </a:extLst>
            </p:cNvPr>
            <p:cNvCxnSpPr>
              <a:cxnSpLocks/>
              <a:stCxn id="243" idx="0"/>
            </p:cNvCxnSpPr>
            <p:nvPr/>
          </p:nvCxnSpPr>
          <p:spPr>
            <a:xfrm rot="5400000" flipH="1" flipV="1">
              <a:off x="6233905" y="3533083"/>
              <a:ext cx="6348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正方形/長方形 246">
              <a:extLst>
                <a:ext uri="{FF2B5EF4-FFF2-40B4-BE49-F238E27FC236}">
                  <a16:creationId xmlns:a16="http://schemas.microsoft.com/office/drawing/2014/main" id="{3B68D2E4-0A06-4BAE-B469-8A1FD3F9E8EE}"/>
                </a:ext>
              </a:extLst>
            </p:cNvPr>
            <p:cNvSpPr/>
            <p:nvPr/>
          </p:nvSpPr>
          <p:spPr>
            <a:xfrm>
              <a:off x="4366909" y="3553775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48" name="コネクタ: カギ線 247">
              <a:extLst>
                <a:ext uri="{FF2B5EF4-FFF2-40B4-BE49-F238E27FC236}">
                  <a16:creationId xmlns:a16="http://schemas.microsoft.com/office/drawing/2014/main" id="{8D860811-8799-4EE0-948A-3ED6A7040DF9}"/>
                </a:ext>
              </a:extLst>
            </p:cNvPr>
            <p:cNvCxnSpPr>
              <a:cxnSpLocks/>
              <a:stCxn id="247" idx="0"/>
              <a:endCxn id="243" idx="0"/>
            </p:cNvCxnSpPr>
            <p:nvPr/>
          </p:nvCxnSpPr>
          <p:spPr>
            <a:xfrm rot="5400000" flipH="1" flipV="1">
              <a:off x="5365235" y="2699449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テキスト ボックス 248">
              <a:extLst>
                <a:ext uri="{FF2B5EF4-FFF2-40B4-BE49-F238E27FC236}">
                  <a16:creationId xmlns:a16="http://schemas.microsoft.com/office/drawing/2014/main" id="{AB7440FB-BDFD-4D68-BF72-DFB73D8795AF}"/>
                </a:ext>
              </a:extLst>
            </p:cNvPr>
            <p:cNvSpPr txBox="1"/>
            <p:nvPr/>
          </p:nvSpPr>
          <p:spPr>
            <a:xfrm>
              <a:off x="5974557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50" name="テキスト ボックス 249">
              <a:extLst>
                <a:ext uri="{FF2B5EF4-FFF2-40B4-BE49-F238E27FC236}">
                  <a16:creationId xmlns:a16="http://schemas.microsoft.com/office/drawing/2014/main" id="{F5E41456-BB8D-468B-A00B-91120CFFFF15}"/>
                </a:ext>
              </a:extLst>
            </p:cNvPr>
            <p:cNvSpPr txBox="1"/>
            <p:nvPr/>
          </p:nvSpPr>
          <p:spPr>
            <a:xfrm>
              <a:off x="5410154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3072143F-F1D9-4D0E-ADE2-03594DB16540}"/>
                </a:ext>
              </a:extLst>
            </p:cNvPr>
            <p:cNvSpPr txBox="1"/>
            <p:nvPr/>
          </p:nvSpPr>
          <p:spPr>
            <a:xfrm>
              <a:off x="4252331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52" name="テキスト ボックス 251">
              <a:extLst>
                <a:ext uri="{FF2B5EF4-FFF2-40B4-BE49-F238E27FC236}">
                  <a16:creationId xmlns:a16="http://schemas.microsoft.com/office/drawing/2014/main" id="{261F4ACB-78E2-446D-9F66-DED383D6332D}"/>
                </a:ext>
              </a:extLst>
            </p:cNvPr>
            <p:cNvSpPr txBox="1"/>
            <p:nvPr/>
          </p:nvSpPr>
          <p:spPr>
            <a:xfrm>
              <a:off x="4811572" y="38500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AA33133B-47DA-41C7-9A7D-B7E0996209B2}"/>
                </a:ext>
              </a:extLst>
            </p:cNvPr>
            <p:cNvCxnSpPr>
              <a:stCxn id="244" idx="0"/>
            </p:cNvCxnSpPr>
            <p:nvPr/>
          </p:nvCxnSpPr>
          <p:spPr>
            <a:xfrm flipV="1">
              <a:off x="5080460" y="3326860"/>
              <a:ext cx="5296" cy="226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CC4FDA83-5FAC-4863-9D4E-2C84E420D8F2}"/>
                </a:ext>
              </a:extLst>
            </p:cNvPr>
            <p:cNvCxnSpPr>
              <a:stCxn id="245" idx="0"/>
            </p:cNvCxnSpPr>
            <p:nvPr/>
          </p:nvCxnSpPr>
          <p:spPr>
            <a:xfrm flipH="1" flipV="1">
              <a:off x="5649960" y="3310575"/>
              <a:ext cx="51" cy="2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楕円 254">
              <a:extLst>
                <a:ext uri="{FF2B5EF4-FFF2-40B4-BE49-F238E27FC236}">
                  <a16:creationId xmlns:a16="http://schemas.microsoft.com/office/drawing/2014/main" id="{BAF8CDCF-43E5-49AF-A217-E6004C1C9D5F}"/>
                </a:ext>
              </a:extLst>
            </p:cNvPr>
            <p:cNvSpPr/>
            <p:nvPr/>
          </p:nvSpPr>
          <p:spPr>
            <a:xfrm>
              <a:off x="7232011" y="2395461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0DCA2597-4F07-4C5B-A572-E631BABC2A40}"/>
                </a:ext>
              </a:extLst>
            </p:cNvPr>
            <p:cNvSpPr/>
            <p:nvPr/>
          </p:nvSpPr>
          <p:spPr>
            <a:xfrm>
              <a:off x="6092910" y="2395461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57" name="楕円 256">
              <a:extLst>
                <a:ext uri="{FF2B5EF4-FFF2-40B4-BE49-F238E27FC236}">
                  <a16:creationId xmlns:a16="http://schemas.microsoft.com/office/drawing/2014/main" id="{97C66261-1A4E-4FC9-9E6D-13B966689EB4}"/>
                </a:ext>
              </a:extLst>
            </p:cNvPr>
            <p:cNvSpPr/>
            <p:nvPr/>
          </p:nvSpPr>
          <p:spPr>
            <a:xfrm>
              <a:off x="6662461" y="2395461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58" name="コネクタ: カギ線 257">
              <a:extLst>
                <a:ext uri="{FF2B5EF4-FFF2-40B4-BE49-F238E27FC236}">
                  <a16:creationId xmlns:a16="http://schemas.microsoft.com/office/drawing/2014/main" id="{DAEF3C2D-288F-4AED-B6C5-D5FF97C318C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386809" y="2662769"/>
              <a:ext cx="13440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正方形/長方形 258">
              <a:extLst>
                <a:ext uri="{FF2B5EF4-FFF2-40B4-BE49-F238E27FC236}">
                  <a16:creationId xmlns:a16="http://schemas.microsoft.com/office/drawing/2014/main" id="{447F6B9E-EE77-4D8F-AAC4-896C03D278D3}"/>
                </a:ext>
              </a:extLst>
            </p:cNvPr>
            <p:cNvSpPr/>
            <p:nvPr/>
          </p:nvSpPr>
          <p:spPr>
            <a:xfrm>
              <a:off x="5523359" y="2395461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60" name="コネクタ: カギ線 259">
              <a:extLst>
                <a:ext uri="{FF2B5EF4-FFF2-40B4-BE49-F238E27FC236}">
                  <a16:creationId xmlns:a16="http://schemas.microsoft.com/office/drawing/2014/main" id="{7BF09AAF-F3DF-4B85-A8A4-DFEEA8DAA799}"/>
                </a:ext>
              </a:extLst>
            </p:cNvPr>
            <p:cNvCxnSpPr>
              <a:cxnSpLocks/>
              <a:stCxn id="259" idx="0"/>
              <a:endCxn id="255" idx="0"/>
            </p:cNvCxnSpPr>
            <p:nvPr/>
          </p:nvCxnSpPr>
          <p:spPr>
            <a:xfrm rot="5400000" flipH="1" flipV="1">
              <a:off x="6521685" y="1541135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テキスト ボックス 260">
              <a:extLst>
                <a:ext uri="{FF2B5EF4-FFF2-40B4-BE49-F238E27FC236}">
                  <a16:creationId xmlns:a16="http://schemas.microsoft.com/office/drawing/2014/main" id="{44707A47-0C1B-4C02-8A33-13E2D9FD9DE3}"/>
                </a:ext>
              </a:extLst>
            </p:cNvPr>
            <p:cNvSpPr txBox="1"/>
            <p:nvPr/>
          </p:nvSpPr>
          <p:spPr>
            <a:xfrm>
              <a:off x="6555472" y="2684688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62" name="テキスト ボックス 261">
              <a:extLst>
                <a:ext uri="{FF2B5EF4-FFF2-40B4-BE49-F238E27FC236}">
                  <a16:creationId xmlns:a16="http://schemas.microsoft.com/office/drawing/2014/main" id="{C49E5BDC-416B-4D49-99AE-551CE88B195C}"/>
                </a:ext>
              </a:extLst>
            </p:cNvPr>
            <p:cNvSpPr txBox="1"/>
            <p:nvPr/>
          </p:nvSpPr>
          <p:spPr>
            <a:xfrm>
              <a:off x="4850767" y="2684688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63" name="テキスト ボックス 262">
              <a:extLst>
                <a:ext uri="{FF2B5EF4-FFF2-40B4-BE49-F238E27FC236}">
                  <a16:creationId xmlns:a16="http://schemas.microsoft.com/office/drawing/2014/main" id="{09C374B3-7EB5-47A6-8922-9F16A7A26003}"/>
                </a:ext>
              </a:extLst>
            </p:cNvPr>
            <p:cNvSpPr txBox="1"/>
            <p:nvPr/>
          </p:nvSpPr>
          <p:spPr>
            <a:xfrm>
              <a:off x="5984315" y="152286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64" name="テキスト ボックス 263">
              <a:extLst>
                <a:ext uri="{FF2B5EF4-FFF2-40B4-BE49-F238E27FC236}">
                  <a16:creationId xmlns:a16="http://schemas.microsoft.com/office/drawing/2014/main" id="{F544A30C-5C4F-4076-9522-D35D1917C198}"/>
                </a:ext>
              </a:extLst>
            </p:cNvPr>
            <p:cNvSpPr txBox="1"/>
            <p:nvPr/>
          </p:nvSpPr>
          <p:spPr>
            <a:xfrm>
              <a:off x="6581210" y="1538997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7A9976A9-9B5B-4AC5-B985-27E25F39145C}"/>
                </a:ext>
              </a:extLst>
            </p:cNvPr>
            <p:cNvCxnSpPr>
              <a:stCxn id="256" idx="0"/>
            </p:cNvCxnSpPr>
            <p:nvPr/>
          </p:nvCxnSpPr>
          <p:spPr>
            <a:xfrm flipV="1">
              <a:off x="6236910" y="2161455"/>
              <a:ext cx="5296" cy="2340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3CB72928-4E8C-4903-8567-0723539D4198}"/>
                </a:ext>
              </a:extLst>
            </p:cNvPr>
            <p:cNvCxnSpPr>
              <a:cxnSpLocks/>
              <a:stCxn id="257" idx="0"/>
            </p:cNvCxnSpPr>
            <p:nvPr/>
          </p:nvCxnSpPr>
          <p:spPr>
            <a:xfrm flipH="1" flipV="1">
              <a:off x="6806411" y="2145169"/>
              <a:ext cx="50" cy="2502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楕円 266">
              <a:extLst>
                <a:ext uri="{FF2B5EF4-FFF2-40B4-BE49-F238E27FC236}">
                  <a16:creationId xmlns:a16="http://schemas.microsoft.com/office/drawing/2014/main" id="{4211FA6E-18E5-4B80-AB9D-57FDC7DF7D91}"/>
                </a:ext>
              </a:extLst>
            </p:cNvPr>
            <p:cNvSpPr/>
            <p:nvPr/>
          </p:nvSpPr>
          <p:spPr>
            <a:xfrm>
              <a:off x="6102456" y="5696334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68" name="正方形/長方形 267">
              <a:extLst>
                <a:ext uri="{FF2B5EF4-FFF2-40B4-BE49-F238E27FC236}">
                  <a16:creationId xmlns:a16="http://schemas.microsoft.com/office/drawing/2014/main" id="{8AE8AC25-2CC3-4076-806F-EFA9FEDB7F43}"/>
                </a:ext>
              </a:extLst>
            </p:cNvPr>
            <p:cNvSpPr/>
            <p:nvPr/>
          </p:nvSpPr>
          <p:spPr>
            <a:xfrm>
              <a:off x="4963355" y="5696334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69" name="楕円 268">
              <a:extLst>
                <a:ext uri="{FF2B5EF4-FFF2-40B4-BE49-F238E27FC236}">
                  <a16:creationId xmlns:a16="http://schemas.microsoft.com/office/drawing/2014/main" id="{344146B6-1329-4547-97EB-121AC5E108B8}"/>
                </a:ext>
              </a:extLst>
            </p:cNvPr>
            <p:cNvSpPr/>
            <p:nvPr/>
          </p:nvSpPr>
          <p:spPr>
            <a:xfrm>
              <a:off x="5532906" y="5696334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70" name="コネクタ: カギ線 269">
              <a:extLst>
                <a:ext uri="{FF2B5EF4-FFF2-40B4-BE49-F238E27FC236}">
                  <a16:creationId xmlns:a16="http://schemas.microsoft.com/office/drawing/2014/main" id="{001B54E2-9D60-4901-AD80-A09FB8487116}"/>
                </a:ext>
              </a:extLst>
            </p:cNvPr>
            <p:cNvCxnSpPr>
              <a:cxnSpLocks/>
              <a:stCxn id="267" idx="0"/>
            </p:cNvCxnSpPr>
            <p:nvPr/>
          </p:nvCxnSpPr>
          <p:spPr>
            <a:xfrm rot="5400000" flipH="1" flipV="1">
              <a:off x="6260800" y="5675642"/>
              <a:ext cx="6348" cy="35036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C8231F3C-75C3-4A6D-BDE1-4586B35895AA}"/>
                </a:ext>
              </a:extLst>
            </p:cNvPr>
            <p:cNvSpPr/>
            <p:nvPr/>
          </p:nvSpPr>
          <p:spPr>
            <a:xfrm>
              <a:off x="4393804" y="5696334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72" name="コネクタ: カギ線 271">
              <a:extLst>
                <a:ext uri="{FF2B5EF4-FFF2-40B4-BE49-F238E27FC236}">
                  <a16:creationId xmlns:a16="http://schemas.microsoft.com/office/drawing/2014/main" id="{3FCEDDD1-3DF8-475A-AFB6-88DBE822E263}"/>
                </a:ext>
              </a:extLst>
            </p:cNvPr>
            <p:cNvCxnSpPr>
              <a:cxnSpLocks/>
              <a:stCxn id="271" idx="0"/>
              <a:endCxn id="267" idx="0"/>
            </p:cNvCxnSpPr>
            <p:nvPr/>
          </p:nvCxnSpPr>
          <p:spPr>
            <a:xfrm rot="5400000" flipH="1" flipV="1">
              <a:off x="5392130" y="4842008"/>
              <a:ext cx="12700" cy="1708652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テキスト ボックス 272">
              <a:extLst>
                <a:ext uri="{FF2B5EF4-FFF2-40B4-BE49-F238E27FC236}">
                  <a16:creationId xmlns:a16="http://schemas.microsoft.com/office/drawing/2014/main" id="{FE655CE8-EB08-49B5-8C8B-8C4580492FBE}"/>
                </a:ext>
              </a:extLst>
            </p:cNvPr>
            <p:cNvSpPr txBox="1"/>
            <p:nvPr/>
          </p:nvSpPr>
          <p:spPr>
            <a:xfrm>
              <a:off x="5425917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74" name="テキスト ボックス 273">
              <a:extLst>
                <a:ext uri="{FF2B5EF4-FFF2-40B4-BE49-F238E27FC236}">
                  <a16:creationId xmlns:a16="http://schemas.microsoft.com/office/drawing/2014/main" id="{F565373B-FDA3-4360-A34D-6A6BC4218B38}"/>
                </a:ext>
              </a:extLst>
            </p:cNvPr>
            <p:cNvSpPr txBox="1"/>
            <p:nvPr/>
          </p:nvSpPr>
          <p:spPr>
            <a:xfrm>
              <a:off x="5996450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75" name="テキスト ボックス 274">
              <a:extLst>
                <a:ext uri="{FF2B5EF4-FFF2-40B4-BE49-F238E27FC236}">
                  <a16:creationId xmlns:a16="http://schemas.microsoft.com/office/drawing/2014/main" id="{CE3AC476-70E8-47A7-8ABC-376A494574FE}"/>
                </a:ext>
              </a:extLst>
            </p:cNvPr>
            <p:cNvSpPr txBox="1"/>
            <p:nvPr/>
          </p:nvSpPr>
          <p:spPr>
            <a:xfrm>
              <a:off x="4279226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276" name="テキスト ボックス 275">
              <a:extLst>
                <a:ext uri="{FF2B5EF4-FFF2-40B4-BE49-F238E27FC236}">
                  <a16:creationId xmlns:a16="http://schemas.microsoft.com/office/drawing/2014/main" id="{80984ABB-D494-48FF-8B9A-FC065ACE5ABF}"/>
                </a:ext>
              </a:extLst>
            </p:cNvPr>
            <p:cNvSpPr txBox="1"/>
            <p:nvPr/>
          </p:nvSpPr>
          <p:spPr>
            <a:xfrm>
              <a:off x="4838467" y="599265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277" name="直線コネクタ 276">
              <a:extLst>
                <a:ext uri="{FF2B5EF4-FFF2-40B4-BE49-F238E27FC236}">
                  <a16:creationId xmlns:a16="http://schemas.microsoft.com/office/drawing/2014/main" id="{BB08623C-91C1-417C-BD24-D9DCD9D48144}"/>
                </a:ext>
              </a:extLst>
            </p:cNvPr>
            <p:cNvCxnSpPr>
              <a:stCxn id="268" idx="0"/>
            </p:cNvCxnSpPr>
            <p:nvPr/>
          </p:nvCxnSpPr>
          <p:spPr>
            <a:xfrm flipV="1">
              <a:off x="5107355" y="5469419"/>
              <a:ext cx="5296" cy="226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>
              <a:extLst>
                <a:ext uri="{FF2B5EF4-FFF2-40B4-BE49-F238E27FC236}">
                  <a16:creationId xmlns:a16="http://schemas.microsoft.com/office/drawing/2014/main" id="{6C5BA2D7-13F0-429F-88F5-D0045D097AEF}"/>
                </a:ext>
              </a:extLst>
            </p:cNvPr>
            <p:cNvCxnSpPr>
              <a:stCxn id="269" idx="0"/>
            </p:cNvCxnSpPr>
            <p:nvPr/>
          </p:nvCxnSpPr>
          <p:spPr>
            <a:xfrm flipH="1" flipV="1">
              <a:off x="5676855" y="5453134"/>
              <a:ext cx="51" cy="2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楕円 278">
              <a:extLst>
                <a:ext uri="{FF2B5EF4-FFF2-40B4-BE49-F238E27FC236}">
                  <a16:creationId xmlns:a16="http://schemas.microsoft.com/office/drawing/2014/main" id="{998EAE73-BAA8-4FF6-B612-9BD340685C4F}"/>
                </a:ext>
              </a:extLst>
            </p:cNvPr>
            <p:cNvSpPr/>
            <p:nvPr/>
          </p:nvSpPr>
          <p:spPr>
            <a:xfrm>
              <a:off x="7844437" y="4696126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80" name="正方形/長方形 279">
              <a:extLst>
                <a:ext uri="{FF2B5EF4-FFF2-40B4-BE49-F238E27FC236}">
                  <a16:creationId xmlns:a16="http://schemas.microsoft.com/office/drawing/2014/main" id="{3BEED43E-92CF-4627-8ABB-381E09526C08}"/>
                </a:ext>
              </a:extLst>
            </p:cNvPr>
            <p:cNvSpPr/>
            <p:nvPr/>
          </p:nvSpPr>
          <p:spPr>
            <a:xfrm>
              <a:off x="6695399" y="4696126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81" name="楕円 280">
              <a:extLst>
                <a:ext uri="{FF2B5EF4-FFF2-40B4-BE49-F238E27FC236}">
                  <a16:creationId xmlns:a16="http://schemas.microsoft.com/office/drawing/2014/main" id="{1DEE63F1-C013-4373-B8E0-1B1C95745DD1}"/>
                </a:ext>
              </a:extLst>
            </p:cNvPr>
            <p:cNvSpPr/>
            <p:nvPr/>
          </p:nvSpPr>
          <p:spPr>
            <a:xfrm>
              <a:off x="5546361" y="4696126"/>
              <a:ext cx="288000" cy="288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82" name="コネクタ: カギ線 281">
              <a:extLst>
                <a:ext uri="{FF2B5EF4-FFF2-40B4-BE49-F238E27FC236}">
                  <a16:creationId xmlns:a16="http://schemas.microsoft.com/office/drawing/2014/main" id="{9648EAEE-01F7-4331-9C20-94F07B6A1C94}"/>
                </a:ext>
              </a:extLst>
            </p:cNvPr>
            <p:cNvCxnSpPr>
              <a:cxnSpLocks/>
              <a:stCxn id="281" idx="0"/>
              <a:endCxn id="288" idx="0"/>
            </p:cNvCxnSpPr>
            <p:nvPr/>
          </p:nvCxnSpPr>
          <p:spPr>
            <a:xfrm rot="5400000" flipH="1" flipV="1">
              <a:off x="7126658" y="3259829"/>
              <a:ext cx="12700" cy="2872595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テキスト ボックス 282">
              <a:extLst>
                <a:ext uri="{FF2B5EF4-FFF2-40B4-BE49-F238E27FC236}">
                  <a16:creationId xmlns:a16="http://schemas.microsoft.com/office/drawing/2014/main" id="{202FB734-74FC-4DF0-889F-A69850127BBE}"/>
                </a:ext>
              </a:extLst>
            </p:cNvPr>
            <p:cNvSpPr txBox="1"/>
            <p:nvPr/>
          </p:nvSpPr>
          <p:spPr>
            <a:xfrm>
              <a:off x="5442054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</a:p>
          </p:txBody>
        </p:sp>
        <p:sp>
          <p:nvSpPr>
            <p:cNvPr id="284" name="テキスト ボックス 283">
              <a:extLst>
                <a:ext uri="{FF2B5EF4-FFF2-40B4-BE49-F238E27FC236}">
                  <a16:creationId xmlns:a16="http://schemas.microsoft.com/office/drawing/2014/main" id="{AF3AFD68-DB2A-4524-A636-E910E74EE0F5}"/>
                </a:ext>
              </a:extLst>
            </p:cNvPr>
            <p:cNvSpPr txBox="1"/>
            <p:nvPr/>
          </p:nvSpPr>
          <p:spPr>
            <a:xfrm>
              <a:off x="6588122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85" name="テキスト ボックス 284">
              <a:extLst>
                <a:ext uri="{FF2B5EF4-FFF2-40B4-BE49-F238E27FC236}">
                  <a16:creationId xmlns:a16="http://schemas.microsoft.com/office/drawing/2014/main" id="{13FCED81-17F5-448F-89FD-26F84D9F91E4}"/>
                </a:ext>
              </a:extLst>
            </p:cNvPr>
            <p:cNvSpPr txBox="1"/>
            <p:nvPr/>
          </p:nvSpPr>
          <p:spPr>
            <a:xfrm>
              <a:off x="4860142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286" name="テキスト ボックス 285">
              <a:extLst>
                <a:ext uri="{FF2B5EF4-FFF2-40B4-BE49-F238E27FC236}">
                  <a16:creationId xmlns:a16="http://schemas.microsoft.com/office/drawing/2014/main" id="{B8080ADF-06C7-4474-AA4A-011EF23647BA}"/>
                </a:ext>
              </a:extLst>
            </p:cNvPr>
            <p:cNvSpPr txBox="1"/>
            <p:nvPr/>
          </p:nvSpPr>
          <p:spPr>
            <a:xfrm>
              <a:off x="6005676" y="4984125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cxnSp>
          <p:nvCxnSpPr>
            <p:cNvPr id="287" name="直線コネクタ 286">
              <a:extLst>
                <a:ext uri="{FF2B5EF4-FFF2-40B4-BE49-F238E27FC236}">
                  <a16:creationId xmlns:a16="http://schemas.microsoft.com/office/drawing/2014/main" id="{DD22D821-103A-4E0F-9EE8-19153AC99677}"/>
                </a:ext>
              </a:extLst>
            </p:cNvPr>
            <p:cNvCxnSpPr>
              <a:cxnSpLocks/>
              <a:stCxn id="280" idx="0"/>
            </p:cNvCxnSpPr>
            <p:nvPr/>
          </p:nvCxnSpPr>
          <p:spPr>
            <a:xfrm flipV="1">
              <a:off x="6839399" y="4481895"/>
              <a:ext cx="0" cy="2142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正方形/長方形 287">
              <a:extLst>
                <a:ext uri="{FF2B5EF4-FFF2-40B4-BE49-F238E27FC236}">
                  <a16:creationId xmlns:a16="http://schemas.microsoft.com/office/drawing/2014/main" id="{21E3EF6B-361B-4E54-9529-153C526072EA}"/>
                </a:ext>
              </a:extLst>
            </p:cNvPr>
            <p:cNvSpPr/>
            <p:nvPr/>
          </p:nvSpPr>
          <p:spPr>
            <a:xfrm>
              <a:off x="8418956" y="4696126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89" name="正方形/長方形 288">
              <a:extLst>
                <a:ext uri="{FF2B5EF4-FFF2-40B4-BE49-F238E27FC236}">
                  <a16:creationId xmlns:a16="http://schemas.microsoft.com/office/drawing/2014/main" id="{03A791AE-596A-4BEF-9907-E47446AF6A1F}"/>
                </a:ext>
              </a:extLst>
            </p:cNvPr>
            <p:cNvSpPr/>
            <p:nvPr/>
          </p:nvSpPr>
          <p:spPr>
            <a:xfrm>
              <a:off x="7269918" y="4696126"/>
              <a:ext cx="288000" cy="28800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90" name="楕円 289">
              <a:extLst>
                <a:ext uri="{FF2B5EF4-FFF2-40B4-BE49-F238E27FC236}">
                  <a16:creationId xmlns:a16="http://schemas.microsoft.com/office/drawing/2014/main" id="{136269BD-D1C7-4338-9499-4F74AE58E9D6}"/>
                </a:ext>
              </a:extLst>
            </p:cNvPr>
            <p:cNvSpPr/>
            <p:nvPr/>
          </p:nvSpPr>
          <p:spPr>
            <a:xfrm>
              <a:off x="6120880" y="4696126"/>
              <a:ext cx="288000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91" name="楕円 290">
              <a:extLst>
                <a:ext uri="{FF2B5EF4-FFF2-40B4-BE49-F238E27FC236}">
                  <a16:creationId xmlns:a16="http://schemas.microsoft.com/office/drawing/2014/main" id="{DC45EC34-5105-4D69-89B1-4CCC67427B40}"/>
                </a:ext>
              </a:extLst>
            </p:cNvPr>
            <p:cNvSpPr/>
            <p:nvPr/>
          </p:nvSpPr>
          <p:spPr>
            <a:xfrm>
              <a:off x="4959490" y="2395461"/>
              <a:ext cx="294866" cy="288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92" name="正方形/長方形 291">
              <a:extLst>
                <a:ext uri="{FF2B5EF4-FFF2-40B4-BE49-F238E27FC236}">
                  <a16:creationId xmlns:a16="http://schemas.microsoft.com/office/drawing/2014/main" id="{181BFE50-0A4C-4760-9DD5-29C08773E5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2306" y="2395461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正方形/長方形 292">
              <a:extLst>
                <a:ext uri="{FF2B5EF4-FFF2-40B4-BE49-F238E27FC236}">
                  <a16:creationId xmlns:a16="http://schemas.microsoft.com/office/drawing/2014/main" id="{32DC46A8-01D6-46E5-9B9A-D9E66599B7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62983" y="4696126"/>
              <a:ext cx="288000" cy="28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4" name="直線コネクタ 293">
              <a:extLst>
                <a:ext uri="{FF2B5EF4-FFF2-40B4-BE49-F238E27FC236}">
                  <a16:creationId xmlns:a16="http://schemas.microsoft.com/office/drawing/2014/main" id="{291205BD-5109-4D15-AE21-73F116C30E7E}"/>
                </a:ext>
              </a:extLst>
            </p:cNvPr>
            <p:cNvCxnSpPr>
              <a:cxnSpLocks/>
              <a:stCxn id="290" idx="0"/>
            </p:cNvCxnSpPr>
            <p:nvPr/>
          </p:nvCxnSpPr>
          <p:spPr>
            <a:xfrm flipV="1">
              <a:off x="6264880" y="4481895"/>
              <a:ext cx="0" cy="2142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>
              <a:extLst>
                <a:ext uri="{FF2B5EF4-FFF2-40B4-BE49-F238E27FC236}">
                  <a16:creationId xmlns:a16="http://schemas.microsoft.com/office/drawing/2014/main" id="{35B78D05-9806-423F-B674-8E3610B0544E}"/>
                </a:ext>
              </a:extLst>
            </p:cNvPr>
            <p:cNvCxnSpPr>
              <a:cxnSpLocks/>
              <a:stCxn id="289" idx="0"/>
            </p:cNvCxnSpPr>
            <p:nvPr/>
          </p:nvCxnSpPr>
          <p:spPr>
            <a:xfrm flipV="1">
              <a:off x="7413918" y="4481895"/>
              <a:ext cx="0" cy="2142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コネクタ 295">
              <a:extLst>
                <a:ext uri="{FF2B5EF4-FFF2-40B4-BE49-F238E27FC236}">
                  <a16:creationId xmlns:a16="http://schemas.microsoft.com/office/drawing/2014/main" id="{DE83CDC5-4DC6-4A39-A74B-60C97523033D}"/>
                </a:ext>
              </a:extLst>
            </p:cNvPr>
            <p:cNvCxnSpPr>
              <a:cxnSpLocks/>
              <a:stCxn id="279" idx="0"/>
            </p:cNvCxnSpPr>
            <p:nvPr/>
          </p:nvCxnSpPr>
          <p:spPr>
            <a:xfrm flipV="1">
              <a:off x="7988437" y="4458534"/>
              <a:ext cx="0" cy="2375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コネクタ 296">
              <a:extLst>
                <a:ext uri="{FF2B5EF4-FFF2-40B4-BE49-F238E27FC236}">
                  <a16:creationId xmlns:a16="http://schemas.microsoft.com/office/drawing/2014/main" id="{9B9BD62E-CD33-4F7B-83C8-59834315F294}"/>
                </a:ext>
              </a:extLst>
            </p:cNvPr>
            <p:cNvCxnSpPr>
              <a:stCxn id="259" idx="1"/>
              <a:endCxn id="291" idx="6"/>
            </p:cNvCxnSpPr>
            <p:nvPr/>
          </p:nvCxnSpPr>
          <p:spPr>
            <a:xfrm flipH="1">
              <a:off x="5254356" y="2539461"/>
              <a:ext cx="2690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コネクタ 297">
              <a:extLst>
                <a:ext uri="{FF2B5EF4-FFF2-40B4-BE49-F238E27FC236}">
                  <a16:creationId xmlns:a16="http://schemas.microsoft.com/office/drawing/2014/main" id="{73B98B60-B2AC-475B-A1A2-676C7107AF88}"/>
                </a:ext>
              </a:extLst>
            </p:cNvPr>
            <p:cNvCxnSpPr>
              <a:cxnSpLocks/>
              <a:stCxn id="292" idx="1"/>
              <a:endCxn id="255" idx="6"/>
            </p:cNvCxnSpPr>
            <p:nvPr/>
          </p:nvCxnSpPr>
          <p:spPr>
            <a:xfrm flipH="1">
              <a:off x="7520011" y="2539461"/>
              <a:ext cx="31229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>
              <a:extLst>
                <a:ext uri="{FF2B5EF4-FFF2-40B4-BE49-F238E27FC236}">
                  <a16:creationId xmlns:a16="http://schemas.microsoft.com/office/drawing/2014/main" id="{2729D32D-B8CF-454C-B178-5B072D890A2E}"/>
                </a:ext>
              </a:extLst>
            </p:cNvPr>
            <p:cNvCxnSpPr>
              <a:cxnSpLocks/>
              <a:stCxn id="119" idx="2"/>
              <a:endCxn id="118" idx="3"/>
            </p:cNvCxnSpPr>
            <p:nvPr/>
          </p:nvCxnSpPr>
          <p:spPr>
            <a:xfrm flipH="1">
              <a:off x="6391355" y="1377930"/>
              <a:ext cx="2932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コネクタ 299">
              <a:extLst>
                <a:ext uri="{FF2B5EF4-FFF2-40B4-BE49-F238E27FC236}">
                  <a16:creationId xmlns:a16="http://schemas.microsoft.com/office/drawing/2014/main" id="{A6053018-19EE-49CE-AD47-3B98B0C3C905}"/>
                </a:ext>
              </a:extLst>
            </p:cNvPr>
            <p:cNvCxnSpPr>
              <a:cxnSpLocks/>
              <a:stCxn id="281" idx="2"/>
              <a:endCxn id="293" idx="3"/>
            </p:cNvCxnSpPr>
            <p:nvPr/>
          </p:nvCxnSpPr>
          <p:spPr>
            <a:xfrm flipH="1">
              <a:off x="5250983" y="4840126"/>
              <a:ext cx="29537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コネクタ 300">
              <a:extLst>
                <a:ext uri="{FF2B5EF4-FFF2-40B4-BE49-F238E27FC236}">
                  <a16:creationId xmlns:a16="http://schemas.microsoft.com/office/drawing/2014/main" id="{C93AE97A-6A74-44DE-A262-F5177C8D10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3561" y="3711123"/>
              <a:ext cx="32520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線コネクタ 301">
              <a:extLst>
                <a:ext uri="{FF2B5EF4-FFF2-40B4-BE49-F238E27FC236}">
                  <a16:creationId xmlns:a16="http://schemas.microsoft.com/office/drawing/2014/main" id="{BBE2E966-CC0D-420F-9839-DD1317B2D0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3561" y="3658973"/>
              <a:ext cx="32520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コネクタ 302">
              <a:extLst>
                <a:ext uri="{FF2B5EF4-FFF2-40B4-BE49-F238E27FC236}">
                  <a16:creationId xmlns:a16="http://schemas.microsoft.com/office/drawing/2014/main" id="{C7C94605-55E7-433B-B7D0-5260C6ABE8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6815" y="2545293"/>
              <a:ext cx="1" cy="791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直線コネクタ 303">
              <a:extLst>
                <a:ext uri="{FF2B5EF4-FFF2-40B4-BE49-F238E27FC236}">
                  <a16:creationId xmlns:a16="http://schemas.microsoft.com/office/drawing/2014/main" id="{6FA64BF2-2FBB-437E-9BB0-27047FD237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81700" y="2544185"/>
              <a:ext cx="1" cy="791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コネクタ 304">
              <a:extLst>
                <a:ext uri="{FF2B5EF4-FFF2-40B4-BE49-F238E27FC236}">
                  <a16:creationId xmlns:a16="http://schemas.microsoft.com/office/drawing/2014/main" id="{E498E5D9-C6EC-4D9C-B71B-6BF78C2626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3692" y="3708867"/>
              <a:ext cx="0" cy="773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コネクタ 305">
              <a:extLst>
                <a:ext uri="{FF2B5EF4-FFF2-40B4-BE49-F238E27FC236}">
                  <a16:creationId xmlns:a16="http://schemas.microsoft.com/office/drawing/2014/main" id="{89808ABF-4B1C-4B86-A77D-79E8161BFF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6042" y="4840127"/>
              <a:ext cx="0" cy="6292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>
              <a:extLst>
                <a:ext uri="{FF2B5EF4-FFF2-40B4-BE49-F238E27FC236}">
                  <a16:creationId xmlns:a16="http://schemas.microsoft.com/office/drawing/2014/main" id="{A5AAA67B-5832-4EFB-8122-1F5566745E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37858" y="1384225"/>
              <a:ext cx="1" cy="791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テキスト ボックス 307">
              <a:extLst>
                <a:ext uri="{FF2B5EF4-FFF2-40B4-BE49-F238E27FC236}">
                  <a16:creationId xmlns:a16="http://schemas.microsoft.com/office/drawing/2014/main" id="{63B04C80-E0B3-4BD2-BB0E-5ECD771C58DD}"/>
                </a:ext>
              </a:extLst>
            </p:cNvPr>
            <p:cNvSpPr txBox="1"/>
            <p:nvPr/>
          </p:nvSpPr>
          <p:spPr>
            <a:xfrm>
              <a:off x="5421176" y="2686480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309" name="テキスト ボックス 308">
              <a:extLst>
                <a:ext uri="{FF2B5EF4-FFF2-40B4-BE49-F238E27FC236}">
                  <a16:creationId xmlns:a16="http://schemas.microsoft.com/office/drawing/2014/main" id="{7CF5CF54-EC90-4CED-B99B-6A3497918B1D}"/>
                </a:ext>
              </a:extLst>
            </p:cNvPr>
            <p:cNvSpPr txBox="1"/>
            <p:nvPr/>
          </p:nvSpPr>
          <p:spPr>
            <a:xfrm>
              <a:off x="5987490" y="268110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0" name="テキスト ボックス 309">
              <a:extLst>
                <a:ext uri="{FF2B5EF4-FFF2-40B4-BE49-F238E27FC236}">
                  <a16:creationId xmlns:a16="http://schemas.microsoft.com/office/drawing/2014/main" id="{603A283F-23A1-4605-9633-394130850A15}"/>
                </a:ext>
              </a:extLst>
            </p:cNvPr>
            <p:cNvSpPr txBox="1"/>
            <p:nvPr/>
          </p:nvSpPr>
          <p:spPr>
            <a:xfrm>
              <a:off x="7714088" y="2691860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1" name="テキスト ボックス 310">
              <a:extLst>
                <a:ext uri="{FF2B5EF4-FFF2-40B4-BE49-F238E27FC236}">
                  <a16:creationId xmlns:a16="http://schemas.microsoft.com/office/drawing/2014/main" id="{3543A5D0-2815-48D5-883B-2509881F3463}"/>
                </a:ext>
              </a:extLst>
            </p:cNvPr>
            <p:cNvSpPr txBox="1"/>
            <p:nvPr/>
          </p:nvSpPr>
          <p:spPr>
            <a:xfrm>
              <a:off x="7132801" y="2681103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312" name="テキスト ボックス 311">
              <a:extLst>
                <a:ext uri="{FF2B5EF4-FFF2-40B4-BE49-F238E27FC236}">
                  <a16:creationId xmlns:a16="http://schemas.microsoft.com/office/drawing/2014/main" id="{8983B6CD-90D4-4FBB-8F52-91D4CF20447D}"/>
                </a:ext>
              </a:extLst>
            </p:cNvPr>
            <p:cNvSpPr txBox="1"/>
            <p:nvPr/>
          </p:nvSpPr>
          <p:spPr>
            <a:xfrm>
              <a:off x="7148933" y="4991294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</a:p>
          </p:txBody>
        </p:sp>
        <p:sp>
          <p:nvSpPr>
            <p:cNvPr id="313" name="テキスト ボックス 312">
              <a:extLst>
                <a:ext uri="{FF2B5EF4-FFF2-40B4-BE49-F238E27FC236}">
                  <a16:creationId xmlns:a16="http://schemas.microsoft.com/office/drawing/2014/main" id="{C64018FC-269E-4B5A-A1F1-F8ABACE14470}"/>
                </a:ext>
              </a:extLst>
            </p:cNvPr>
            <p:cNvSpPr txBox="1"/>
            <p:nvPr/>
          </p:nvSpPr>
          <p:spPr>
            <a:xfrm>
              <a:off x="7735603" y="4991297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AA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4" name="テキスト ボックス 313">
              <a:extLst>
                <a:ext uri="{FF2B5EF4-FFF2-40B4-BE49-F238E27FC236}">
                  <a16:creationId xmlns:a16="http://schemas.microsoft.com/office/drawing/2014/main" id="{27B19AF1-C68A-493B-ACE2-FB32D5E10E0F}"/>
                </a:ext>
              </a:extLst>
            </p:cNvPr>
            <p:cNvSpPr txBox="1"/>
            <p:nvPr/>
          </p:nvSpPr>
          <p:spPr>
            <a:xfrm>
              <a:off x="8320356" y="4991297"/>
              <a:ext cx="5152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5112" y="1156650"/>
            <a:ext cx="8802687" cy="5521962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ja-JP" altLang="en-US" sz="2800" dirty="0"/>
              <a:t>ヒトの</a:t>
            </a:r>
            <a:r>
              <a:rPr lang="en-US" altLang="ja-JP" sz="2800" dirty="0">
                <a:latin typeface="Trebuchet MS" panose="020B0603020202020204" pitchFamily="34" charset="0"/>
              </a:rPr>
              <a:t>DNA</a:t>
            </a:r>
            <a:r>
              <a:rPr lang="ja-JP" altLang="en-US" sz="2800" dirty="0"/>
              <a:t>の長さ＝約</a:t>
            </a:r>
            <a:r>
              <a:rPr lang="en-US" altLang="ja-JP" sz="2800" dirty="0">
                <a:latin typeface="Trebuchet MS" panose="020B0603020202020204" pitchFamily="34" charset="0"/>
              </a:rPr>
              <a:t>60</a:t>
            </a:r>
            <a:r>
              <a:rPr lang="ja-JP" altLang="en-US" sz="2800" dirty="0"/>
              <a:t>億塩基対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ja-JP" altLang="en-US" sz="2800" dirty="0"/>
              <a:t>現在推定される遺伝子の数＝約</a:t>
            </a:r>
            <a:r>
              <a:rPr lang="en-US" altLang="ja-JP" sz="2800" dirty="0">
                <a:latin typeface="Trebuchet MS" panose="020B0603020202020204" pitchFamily="34" charset="0"/>
              </a:rPr>
              <a:t>26,000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ja-JP" altLang="en-US" sz="2800" dirty="0"/>
              <a:t>ヒト</a:t>
            </a:r>
            <a:r>
              <a:rPr lang="en-US" altLang="ja-JP" sz="2800" dirty="0">
                <a:latin typeface="Trebuchet MS" panose="020B0603020202020204" pitchFamily="34" charset="0"/>
              </a:rPr>
              <a:t>DNA</a:t>
            </a:r>
            <a:r>
              <a:rPr lang="ja-JP" altLang="en-US" sz="2800" dirty="0"/>
              <a:t>中の遺伝子配列の割合＝数</a:t>
            </a:r>
            <a:r>
              <a:rPr lang="ja-JP" altLang="en-US" sz="2800" dirty="0">
                <a:latin typeface="Trebuchet MS" panose="020B0603020202020204" pitchFamily="34" charset="0"/>
              </a:rPr>
              <a:t>％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ja-JP" altLang="en-US" sz="2800" dirty="0"/>
              <a:t>現時点で，その機能と疾患との関連が</a:t>
            </a:r>
            <a:endParaRPr lang="en-US" altLang="ja-JP" sz="28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ja-JP" altLang="en-US" sz="2800" dirty="0"/>
              <a:t>　　明らかな遺伝子数＝約</a:t>
            </a:r>
            <a:r>
              <a:rPr lang="en-US" altLang="ja-JP" sz="2800" dirty="0">
                <a:latin typeface="Trebuchet MS" panose="020B0603020202020204" pitchFamily="34" charset="0"/>
              </a:rPr>
              <a:t>6,000</a:t>
            </a:r>
            <a:r>
              <a:rPr lang="en-US" altLang="ja-JP" sz="2800" dirty="0"/>
              <a:t>(</a:t>
            </a:r>
            <a:r>
              <a:rPr lang="en-US" altLang="ja-JP" sz="2800" dirty="0">
                <a:latin typeface="Trebuchet MS" panose="020B0603020202020204" pitchFamily="34" charset="0"/>
              </a:rPr>
              <a:t>2021</a:t>
            </a:r>
            <a:r>
              <a:rPr lang="ja-JP" altLang="en-US" sz="2800" dirty="0"/>
              <a:t>年</a:t>
            </a:r>
            <a:r>
              <a:rPr lang="en-US" altLang="ja-JP" sz="2800" dirty="0"/>
              <a:t>)</a:t>
            </a:r>
            <a:endParaRPr lang="ja-JP" altLang="en-US" sz="2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ja-JP" altLang="en-US" sz="2800" dirty="0"/>
              <a:t>塩基配列が標準的対照配列とは異なって</a:t>
            </a:r>
            <a:endParaRPr lang="en-US" altLang="ja-JP" sz="28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ja-JP" altLang="en-US" sz="2800" dirty="0"/>
              <a:t>　　いる遺伝子は誰にも数十個ある</a:t>
            </a:r>
            <a:endParaRPr lang="en-US" altLang="ja-JP" sz="28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ja-JP" sz="800" dirty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ja-JP" altLang="en-US" sz="1400" b="1" dirty="0"/>
              <a:t>　　　　　　　　　　　　　　　　　　　　　 　　　</a:t>
            </a:r>
            <a:r>
              <a:rPr lang="ja-JP" altLang="en-US" sz="1000" b="1" dirty="0"/>
              <a:t>　</a:t>
            </a:r>
            <a:r>
              <a:rPr lang="ja-JP" altLang="en-US" sz="1400" b="1" dirty="0"/>
              <a:t>バリアント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ja-JP" altLang="en-US" sz="2800" dirty="0"/>
              <a:t>　異なる</a:t>
            </a:r>
            <a:r>
              <a:rPr lang="en-US" altLang="ja-JP" sz="2800" dirty="0">
                <a:latin typeface="Trebuchet MS" panose="020B0603020202020204" pitchFamily="34" charset="0"/>
              </a:rPr>
              <a:t>DNA</a:t>
            </a:r>
            <a:r>
              <a:rPr lang="ja-JP" altLang="en-US" sz="2800" dirty="0"/>
              <a:t>配列を「遺伝子多型」と呼ぶ</a:t>
            </a:r>
            <a:endParaRPr lang="en-US" altLang="ja-JP" sz="280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ja-JP" altLang="en-US" sz="2800" dirty="0"/>
              <a:t>　</a:t>
            </a:r>
            <a:r>
              <a:rPr lang="ja-JP" altLang="en-US" sz="2800" b="1" dirty="0"/>
              <a:t>　</a:t>
            </a:r>
            <a:r>
              <a:rPr lang="ja-JP" altLang="en-US" sz="2000" b="1" dirty="0">
                <a:solidFill>
                  <a:srgbClr val="004274"/>
                </a:solidFill>
              </a:rPr>
              <a:t>以前は「遺伝子変異」や「遺伝子異常」と呼ばれていた</a:t>
            </a:r>
            <a:endParaRPr lang="en-US" altLang="ja-JP" sz="2000" b="1" dirty="0">
              <a:solidFill>
                <a:srgbClr val="004274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ja-JP" altLang="en-US" sz="2800" dirty="0"/>
              <a:t>　疾患の原因となるものを「病的バリアント」と呼ぶ</a:t>
            </a:r>
            <a:r>
              <a:rPr lang="ja-JP" altLang="en-US" sz="1400" b="1" dirty="0"/>
              <a:t>　　　　　　　　　　　　　　　　　　　　　　　　　　</a:t>
            </a:r>
            <a:endParaRPr lang="en-US" altLang="ja-JP" sz="1400" b="1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ja-JP" sz="800" b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ja-JP" sz="1400" b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ja-JP" altLang="en-US" dirty="0">
                <a:solidFill>
                  <a:schemeClr val="accent2"/>
                </a:solidFill>
              </a:rPr>
              <a:t>　∴</a:t>
            </a:r>
            <a:r>
              <a:rPr lang="ja-JP" altLang="en-US" dirty="0">
                <a:solidFill>
                  <a:schemeClr val="accent1"/>
                </a:solidFill>
              </a:rPr>
              <a:t> </a:t>
            </a:r>
            <a:r>
              <a:rPr lang="ja-JP" altLang="en-US" dirty="0"/>
              <a:t>誰もが「</a:t>
            </a:r>
            <a:r>
              <a:rPr lang="ja-JP" altLang="en-US" b="1" dirty="0">
                <a:solidFill>
                  <a:srgbClr val="FF0066"/>
                </a:solidFill>
              </a:rPr>
              <a:t>病的バリアント</a:t>
            </a:r>
            <a:r>
              <a:rPr lang="ja-JP" altLang="en-US" dirty="0"/>
              <a:t>」</a:t>
            </a:r>
            <a:r>
              <a:rPr lang="ja-JP" altLang="en-US" b="1" dirty="0">
                <a:solidFill>
                  <a:srgbClr val="FF0066"/>
                </a:solidFill>
              </a:rPr>
              <a:t>保有者</a:t>
            </a:r>
            <a:endParaRPr lang="ja-JP" altLang="en-US" dirty="0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0" cap="none" spc="0" normalizeH="0" baseline="0" noProof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66564" name="Group 4"/>
          <p:cNvGrpSpPr>
            <a:grpSpLocks noChangeAspect="1"/>
          </p:cNvGrpSpPr>
          <p:nvPr/>
        </p:nvGrpSpPr>
        <p:grpSpPr bwMode="auto">
          <a:xfrm>
            <a:off x="7658550" y="1624013"/>
            <a:ext cx="233363" cy="3219450"/>
            <a:chOff x="1488" y="1787"/>
            <a:chExt cx="136" cy="2462"/>
          </a:xfrm>
        </p:grpSpPr>
        <p:sp>
          <p:nvSpPr>
            <p:cNvPr id="66585" name="AutoShape 5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6" name="AutoShape 6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7" name="Rectangle 7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8" name="Rectangle 8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9" name="Rectangle 9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0" name="Rectangle 10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1" name="Rectangle 11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2" name="Rectangle 12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3" name="Rectangle 13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4" name="Rectangle 14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5" name="Rectangle 15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6" name="Rectangle 16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7" name="Rectangle 17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8" name="Rectangle 18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99" name="Rectangle 19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600" name="AutoShape 20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601" name="AutoShape 21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66565" name="Group 22"/>
          <p:cNvGrpSpPr>
            <a:grpSpLocks noChangeAspect="1"/>
          </p:cNvGrpSpPr>
          <p:nvPr/>
        </p:nvGrpSpPr>
        <p:grpSpPr bwMode="auto">
          <a:xfrm>
            <a:off x="8366125" y="1614488"/>
            <a:ext cx="233363" cy="3227387"/>
            <a:chOff x="1488" y="1787"/>
            <a:chExt cx="136" cy="2462"/>
          </a:xfrm>
        </p:grpSpPr>
        <p:sp>
          <p:nvSpPr>
            <p:cNvPr id="66568" name="AutoShape 23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69" name="AutoShape 24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0" name="Rectangle 25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1" name="Rectangle 26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2" name="Rectangle 27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3" name="Rectangle 28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4" name="Rectangle 29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5" name="Rectangle 30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6" name="Rectangle 31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7" name="Rectangle 32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8" name="Rectangle 33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79" name="Rectangle 34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0" name="Rectangle 35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1" name="Rectangle 36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2" name="Rectangle 37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3" name="AutoShape 38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6584" name="AutoShape 39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66566" name="AutoShape 40"/>
          <p:cNvSpPr>
            <a:spLocks noChangeArrowheads="1"/>
          </p:cNvSpPr>
          <p:nvPr/>
        </p:nvSpPr>
        <p:spPr bwMode="auto">
          <a:xfrm rot="1800000">
            <a:off x="8310563" y="3524250"/>
            <a:ext cx="360362" cy="287338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6567" name="Rectangle 4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66"/>
                </a:solidFill>
              </a:rPr>
              <a:t>遺伝子異常</a:t>
            </a:r>
            <a:r>
              <a:rPr lang="en-US" altLang="ja-JP" dirty="0">
                <a:solidFill>
                  <a:srgbClr val="006666"/>
                </a:solidFill>
              </a:rPr>
              <a:t>(</a:t>
            </a:r>
            <a:r>
              <a:rPr lang="ja-JP" altLang="en-US" dirty="0">
                <a:solidFill>
                  <a:srgbClr val="006666"/>
                </a:solidFill>
              </a:rPr>
              <a:t>病的バリアント</a:t>
            </a:r>
            <a:r>
              <a:rPr lang="en-US" altLang="ja-JP" dirty="0">
                <a:solidFill>
                  <a:srgbClr val="006666"/>
                </a:solidFill>
              </a:rPr>
              <a:t>)</a:t>
            </a:r>
            <a:r>
              <a:rPr lang="ja-JP" altLang="en-US" dirty="0">
                <a:solidFill>
                  <a:srgbClr val="006666"/>
                </a:solidFill>
              </a:rPr>
              <a:t>の頻度</a:t>
            </a:r>
          </a:p>
        </p:txBody>
      </p:sp>
    </p:spTree>
    <p:extLst>
      <p:ext uri="{BB962C8B-B14F-4D97-AF65-F5344CB8AC3E}">
        <p14:creationId xmlns:p14="http://schemas.microsoft.com/office/powerpoint/2010/main" val="234543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006600"/>
                </a:solidFill>
              </a:rPr>
              <a:t>常染色体劣性遺伝 </a:t>
            </a:r>
            <a:r>
              <a:rPr lang="ja-JP" altLang="en-US" dirty="0">
                <a:solidFill>
                  <a:srgbClr val="006600"/>
                </a:solidFill>
              </a:rPr>
              <a:t>原理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C28E44B-C06F-41BF-AFA5-71B6C8C5D6DD}"/>
              </a:ext>
            </a:extLst>
          </p:cNvPr>
          <p:cNvSpPr txBox="1"/>
          <p:nvPr/>
        </p:nvSpPr>
        <p:spPr>
          <a:xfrm>
            <a:off x="2243328" y="841248"/>
            <a:ext cx="464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rebuchet MS" panose="020B0603020202020204" pitchFamily="34" charset="0"/>
              </a:rPr>
              <a:t>Autosomal recessive inheritance</a:t>
            </a:r>
            <a:endParaRPr kumimoji="1" lang="ja-JP" altLang="en-US" sz="2400" dirty="0">
              <a:latin typeface="Trebuchet MS" panose="020B0603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F15EB66-5880-407E-B518-AD0674C4694C}"/>
              </a:ext>
            </a:extLst>
          </p:cNvPr>
          <p:cNvSpPr txBox="1"/>
          <p:nvPr/>
        </p:nvSpPr>
        <p:spPr>
          <a:xfrm>
            <a:off x="364286" y="2924796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  <a:ea typeface="+mn-ea"/>
              </a:rPr>
              <a:t>正常機能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99633B-1058-4F65-B29F-AB176BF44B32}"/>
              </a:ext>
            </a:extLst>
          </p:cNvPr>
          <p:cNvSpPr txBox="1"/>
          <p:nvPr/>
        </p:nvSpPr>
        <p:spPr>
          <a:xfrm>
            <a:off x="3408837" y="2924796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  <a:ea typeface="+mn-ea"/>
              </a:rPr>
              <a:t>機能変化</a:t>
            </a:r>
          </a:p>
        </p:txBody>
      </p: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B0AB0C55-1E6A-499C-806E-B5686106BE12}"/>
              </a:ext>
            </a:extLst>
          </p:cNvPr>
          <p:cNvSpPr txBox="1"/>
          <p:nvPr/>
        </p:nvSpPr>
        <p:spPr>
          <a:xfrm>
            <a:off x="4914405" y="5853952"/>
            <a:ext cx="41533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  <a:ea typeface="+mn-ea"/>
              </a:rPr>
              <a:t>ヘテロ接合体は発症しないか</a:t>
            </a:r>
            <a:r>
              <a:rPr kumimoji="1" lang="en-US" altLang="ja-JP" sz="1600" dirty="0">
                <a:latin typeface="+mn-ea"/>
                <a:ea typeface="+mn-ea"/>
              </a:rPr>
              <a:t>, </a:t>
            </a:r>
            <a:r>
              <a:rPr kumimoji="1" lang="ja-JP" altLang="en-US" sz="1600" dirty="0">
                <a:latin typeface="+mn-ea"/>
                <a:ea typeface="+mn-ea"/>
              </a:rPr>
              <a:t>しても軽症</a:t>
            </a:r>
            <a:endParaRPr kumimoji="1" lang="en-US" altLang="ja-JP" sz="1600" dirty="0">
              <a:latin typeface="+mn-ea"/>
              <a:ea typeface="+mn-ea"/>
            </a:endParaRPr>
          </a:p>
          <a:p>
            <a:endParaRPr kumimoji="1" lang="en-US" altLang="ja-JP" sz="800" dirty="0">
              <a:latin typeface="+mn-ea"/>
              <a:ea typeface="+mn-ea"/>
            </a:endParaRPr>
          </a:p>
          <a:p>
            <a:r>
              <a:rPr kumimoji="1" lang="ja-JP" altLang="en-US" sz="1600" dirty="0">
                <a:latin typeface="+mn-ea"/>
                <a:ea typeface="+mn-ea"/>
              </a:rPr>
              <a:t>ヘテロ接合体は次世代に保因者として変異遺伝子を伝える確率が</a:t>
            </a:r>
            <a:r>
              <a:rPr kumimoji="1" lang="en-US" altLang="ja-JP" sz="1600" dirty="0">
                <a:latin typeface="+mn-ea"/>
                <a:ea typeface="+mn-ea"/>
              </a:rPr>
              <a:t>50</a:t>
            </a:r>
            <a:r>
              <a:rPr kumimoji="1" lang="ja-JP" altLang="en-US" sz="1600" dirty="0">
                <a:latin typeface="+mn-ea"/>
                <a:ea typeface="+mn-ea"/>
              </a:rPr>
              <a:t>％</a:t>
            </a:r>
            <a:endParaRPr kumimoji="1" lang="en-US" altLang="ja-JP" sz="1600" dirty="0">
              <a:latin typeface="+mn-ea"/>
              <a:ea typeface="+mn-ea"/>
            </a:endParaRPr>
          </a:p>
        </p:txBody>
      </p: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04451854-6C31-4674-B879-246031628535}"/>
              </a:ext>
            </a:extLst>
          </p:cNvPr>
          <p:cNvGrpSpPr/>
          <p:nvPr/>
        </p:nvGrpSpPr>
        <p:grpSpPr>
          <a:xfrm>
            <a:off x="419228" y="3486313"/>
            <a:ext cx="934292" cy="822128"/>
            <a:chOff x="4260084" y="1888603"/>
            <a:chExt cx="934292" cy="822128"/>
          </a:xfrm>
        </p:grpSpPr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10557C79-4D5B-4F2A-9C27-F3B267AD5F1A}"/>
                </a:ext>
              </a:extLst>
            </p:cNvPr>
            <p:cNvSpPr/>
            <p:nvPr/>
          </p:nvSpPr>
          <p:spPr>
            <a:xfrm>
              <a:off x="4260084" y="1888603"/>
              <a:ext cx="934292" cy="822128"/>
            </a:xfrm>
            <a:custGeom>
              <a:avLst/>
              <a:gdLst>
                <a:gd name="connsiteX0" fmla="*/ 397260 w 1443768"/>
                <a:gd name="connsiteY0" fmla="*/ 226493 h 1536866"/>
                <a:gd name="connsiteX1" fmla="*/ 677676 w 1443768"/>
                <a:gd name="connsiteY1" fmla="*/ 19229 h 1536866"/>
                <a:gd name="connsiteX2" fmla="*/ 909324 w 1443768"/>
                <a:gd name="connsiteY2" fmla="*/ 43613 h 1536866"/>
                <a:gd name="connsiteX3" fmla="*/ 970284 w 1443768"/>
                <a:gd name="connsiteY3" fmla="*/ 324029 h 1536866"/>
                <a:gd name="connsiteX4" fmla="*/ 1116588 w 1443768"/>
                <a:gd name="connsiteY4" fmla="*/ 384989 h 1536866"/>
                <a:gd name="connsiteX5" fmla="*/ 1287276 w 1443768"/>
                <a:gd name="connsiteY5" fmla="*/ 360605 h 1536866"/>
                <a:gd name="connsiteX6" fmla="*/ 1360428 w 1443768"/>
                <a:gd name="connsiteY6" fmla="*/ 482525 h 1536866"/>
                <a:gd name="connsiteX7" fmla="*/ 1372620 w 1443768"/>
                <a:gd name="connsiteY7" fmla="*/ 677597 h 1536866"/>
                <a:gd name="connsiteX8" fmla="*/ 1238508 w 1443768"/>
                <a:gd name="connsiteY8" fmla="*/ 860477 h 1536866"/>
                <a:gd name="connsiteX9" fmla="*/ 1409196 w 1443768"/>
                <a:gd name="connsiteY9" fmla="*/ 1067741 h 1536866"/>
                <a:gd name="connsiteX10" fmla="*/ 1409196 w 1443768"/>
                <a:gd name="connsiteY10" fmla="*/ 1311581 h 1536866"/>
                <a:gd name="connsiteX11" fmla="*/ 1043436 w 1443768"/>
                <a:gd name="connsiteY11" fmla="*/ 1506653 h 1536866"/>
                <a:gd name="connsiteX12" fmla="*/ 409452 w 1443768"/>
                <a:gd name="connsiteY12" fmla="*/ 1518845 h 1536866"/>
                <a:gd name="connsiteX13" fmla="*/ 7116 w 1443768"/>
                <a:gd name="connsiteY13" fmla="*/ 1335965 h 1536866"/>
                <a:gd name="connsiteX14" fmla="*/ 165612 w 1443768"/>
                <a:gd name="connsiteY14" fmla="*/ 1104317 h 1536866"/>
                <a:gd name="connsiteX15" fmla="*/ 336300 w 1443768"/>
                <a:gd name="connsiteY15" fmla="*/ 811709 h 1536866"/>
                <a:gd name="connsiteX16" fmla="*/ 238764 w 1443768"/>
                <a:gd name="connsiteY16" fmla="*/ 506909 h 1536866"/>
                <a:gd name="connsiteX17" fmla="*/ 397260 w 1443768"/>
                <a:gd name="connsiteY17" fmla="*/ 226493 h 1536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43768" h="1536866">
                  <a:moveTo>
                    <a:pt x="397260" y="226493"/>
                  </a:moveTo>
                  <a:cubicBezTo>
                    <a:pt x="470412" y="145213"/>
                    <a:pt x="592332" y="49709"/>
                    <a:pt x="677676" y="19229"/>
                  </a:cubicBezTo>
                  <a:cubicBezTo>
                    <a:pt x="763020" y="-11251"/>
                    <a:pt x="860556" y="-7187"/>
                    <a:pt x="909324" y="43613"/>
                  </a:cubicBezTo>
                  <a:cubicBezTo>
                    <a:pt x="958092" y="94413"/>
                    <a:pt x="935740" y="267133"/>
                    <a:pt x="970284" y="324029"/>
                  </a:cubicBezTo>
                  <a:cubicBezTo>
                    <a:pt x="1004828" y="380925"/>
                    <a:pt x="1063756" y="378893"/>
                    <a:pt x="1116588" y="384989"/>
                  </a:cubicBezTo>
                  <a:cubicBezTo>
                    <a:pt x="1169420" y="391085"/>
                    <a:pt x="1246636" y="344349"/>
                    <a:pt x="1287276" y="360605"/>
                  </a:cubicBezTo>
                  <a:cubicBezTo>
                    <a:pt x="1327916" y="376861"/>
                    <a:pt x="1346204" y="429693"/>
                    <a:pt x="1360428" y="482525"/>
                  </a:cubicBezTo>
                  <a:cubicBezTo>
                    <a:pt x="1374652" y="535357"/>
                    <a:pt x="1392940" y="614605"/>
                    <a:pt x="1372620" y="677597"/>
                  </a:cubicBezTo>
                  <a:cubicBezTo>
                    <a:pt x="1352300" y="740589"/>
                    <a:pt x="1232412" y="795453"/>
                    <a:pt x="1238508" y="860477"/>
                  </a:cubicBezTo>
                  <a:cubicBezTo>
                    <a:pt x="1244604" y="925501"/>
                    <a:pt x="1380748" y="992557"/>
                    <a:pt x="1409196" y="1067741"/>
                  </a:cubicBezTo>
                  <a:cubicBezTo>
                    <a:pt x="1437644" y="1142925"/>
                    <a:pt x="1470156" y="1238429"/>
                    <a:pt x="1409196" y="1311581"/>
                  </a:cubicBezTo>
                  <a:cubicBezTo>
                    <a:pt x="1348236" y="1384733"/>
                    <a:pt x="1210060" y="1472109"/>
                    <a:pt x="1043436" y="1506653"/>
                  </a:cubicBezTo>
                  <a:cubicBezTo>
                    <a:pt x="876812" y="1541197"/>
                    <a:pt x="582172" y="1547293"/>
                    <a:pt x="409452" y="1518845"/>
                  </a:cubicBezTo>
                  <a:cubicBezTo>
                    <a:pt x="236732" y="1490397"/>
                    <a:pt x="47756" y="1405053"/>
                    <a:pt x="7116" y="1335965"/>
                  </a:cubicBezTo>
                  <a:cubicBezTo>
                    <a:pt x="-33524" y="1266877"/>
                    <a:pt x="110748" y="1191693"/>
                    <a:pt x="165612" y="1104317"/>
                  </a:cubicBezTo>
                  <a:cubicBezTo>
                    <a:pt x="220476" y="1016941"/>
                    <a:pt x="324108" y="911277"/>
                    <a:pt x="336300" y="811709"/>
                  </a:cubicBezTo>
                  <a:cubicBezTo>
                    <a:pt x="348492" y="712141"/>
                    <a:pt x="220476" y="604445"/>
                    <a:pt x="238764" y="506909"/>
                  </a:cubicBezTo>
                  <a:cubicBezTo>
                    <a:pt x="257052" y="409373"/>
                    <a:pt x="324108" y="307773"/>
                    <a:pt x="397260" y="226493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642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テキスト ボックス 184">
              <a:extLst>
                <a:ext uri="{FF2B5EF4-FFF2-40B4-BE49-F238E27FC236}">
                  <a16:creationId xmlns:a16="http://schemas.microsoft.com/office/drawing/2014/main" id="{6A54922A-D786-48A9-8544-EBCA41709A7B}"/>
                </a:ext>
              </a:extLst>
            </p:cNvPr>
            <p:cNvSpPr txBox="1"/>
            <p:nvPr/>
          </p:nvSpPr>
          <p:spPr>
            <a:xfrm>
              <a:off x="4418913" y="2120083"/>
              <a:ext cx="6888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b="1" dirty="0">
                  <a:latin typeface="+mn-ea"/>
                  <a:ea typeface="+mn-ea"/>
                </a:rPr>
                <a:t>酵素</a:t>
              </a:r>
            </a:p>
          </p:txBody>
        </p:sp>
      </p:grp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1782B40D-1080-4D44-8A69-94BF10B965AA}"/>
              </a:ext>
            </a:extLst>
          </p:cNvPr>
          <p:cNvGrpSpPr/>
          <p:nvPr/>
        </p:nvGrpSpPr>
        <p:grpSpPr>
          <a:xfrm>
            <a:off x="3507444" y="3483803"/>
            <a:ext cx="934292" cy="822128"/>
            <a:chOff x="4260084" y="1888603"/>
            <a:chExt cx="934292" cy="822128"/>
          </a:xfrm>
        </p:grpSpPr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6F511859-F2F4-49B0-BA67-B404995BD562}"/>
                </a:ext>
              </a:extLst>
            </p:cNvPr>
            <p:cNvSpPr/>
            <p:nvPr/>
          </p:nvSpPr>
          <p:spPr>
            <a:xfrm>
              <a:off x="4260084" y="1888603"/>
              <a:ext cx="934292" cy="822128"/>
            </a:xfrm>
            <a:custGeom>
              <a:avLst/>
              <a:gdLst>
                <a:gd name="connsiteX0" fmla="*/ 397260 w 1443768"/>
                <a:gd name="connsiteY0" fmla="*/ 226493 h 1536866"/>
                <a:gd name="connsiteX1" fmla="*/ 677676 w 1443768"/>
                <a:gd name="connsiteY1" fmla="*/ 19229 h 1536866"/>
                <a:gd name="connsiteX2" fmla="*/ 909324 w 1443768"/>
                <a:gd name="connsiteY2" fmla="*/ 43613 h 1536866"/>
                <a:gd name="connsiteX3" fmla="*/ 970284 w 1443768"/>
                <a:gd name="connsiteY3" fmla="*/ 324029 h 1536866"/>
                <a:gd name="connsiteX4" fmla="*/ 1116588 w 1443768"/>
                <a:gd name="connsiteY4" fmla="*/ 384989 h 1536866"/>
                <a:gd name="connsiteX5" fmla="*/ 1287276 w 1443768"/>
                <a:gd name="connsiteY5" fmla="*/ 360605 h 1536866"/>
                <a:gd name="connsiteX6" fmla="*/ 1360428 w 1443768"/>
                <a:gd name="connsiteY6" fmla="*/ 482525 h 1536866"/>
                <a:gd name="connsiteX7" fmla="*/ 1372620 w 1443768"/>
                <a:gd name="connsiteY7" fmla="*/ 677597 h 1536866"/>
                <a:gd name="connsiteX8" fmla="*/ 1238508 w 1443768"/>
                <a:gd name="connsiteY8" fmla="*/ 860477 h 1536866"/>
                <a:gd name="connsiteX9" fmla="*/ 1409196 w 1443768"/>
                <a:gd name="connsiteY9" fmla="*/ 1067741 h 1536866"/>
                <a:gd name="connsiteX10" fmla="*/ 1409196 w 1443768"/>
                <a:gd name="connsiteY10" fmla="*/ 1311581 h 1536866"/>
                <a:gd name="connsiteX11" fmla="*/ 1043436 w 1443768"/>
                <a:gd name="connsiteY11" fmla="*/ 1506653 h 1536866"/>
                <a:gd name="connsiteX12" fmla="*/ 409452 w 1443768"/>
                <a:gd name="connsiteY12" fmla="*/ 1518845 h 1536866"/>
                <a:gd name="connsiteX13" fmla="*/ 7116 w 1443768"/>
                <a:gd name="connsiteY13" fmla="*/ 1335965 h 1536866"/>
                <a:gd name="connsiteX14" fmla="*/ 165612 w 1443768"/>
                <a:gd name="connsiteY14" fmla="*/ 1104317 h 1536866"/>
                <a:gd name="connsiteX15" fmla="*/ 336300 w 1443768"/>
                <a:gd name="connsiteY15" fmla="*/ 811709 h 1536866"/>
                <a:gd name="connsiteX16" fmla="*/ 238764 w 1443768"/>
                <a:gd name="connsiteY16" fmla="*/ 506909 h 1536866"/>
                <a:gd name="connsiteX17" fmla="*/ 397260 w 1443768"/>
                <a:gd name="connsiteY17" fmla="*/ 226493 h 1536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43768" h="1536866">
                  <a:moveTo>
                    <a:pt x="397260" y="226493"/>
                  </a:moveTo>
                  <a:cubicBezTo>
                    <a:pt x="470412" y="145213"/>
                    <a:pt x="592332" y="49709"/>
                    <a:pt x="677676" y="19229"/>
                  </a:cubicBezTo>
                  <a:cubicBezTo>
                    <a:pt x="763020" y="-11251"/>
                    <a:pt x="860556" y="-7187"/>
                    <a:pt x="909324" y="43613"/>
                  </a:cubicBezTo>
                  <a:cubicBezTo>
                    <a:pt x="958092" y="94413"/>
                    <a:pt x="935740" y="267133"/>
                    <a:pt x="970284" y="324029"/>
                  </a:cubicBezTo>
                  <a:cubicBezTo>
                    <a:pt x="1004828" y="380925"/>
                    <a:pt x="1063756" y="378893"/>
                    <a:pt x="1116588" y="384989"/>
                  </a:cubicBezTo>
                  <a:cubicBezTo>
                    <a:pt x="1169420" y="391085"/>
                    <a:pt x="1246636" y="344349"/>
                    <a:pt x="1287276" y="360605"/>
                  </a:cubicBezTo>
                  <a:cubicBezTo>
                    <a:pt x="1327916" y="376861"/>
                    <a:pt x="1346204" y="429693"/>
                    <a:pt x="1360428" y="482525"/>
                  </a:cubicBezTo>
                  <a:cubicBezTo>
                    <a:pt x="1374652" y="535357"/>
                    <a:pt x="1392940" y="614605"/>
                    <a:pt x="1372620" y="677597"/>
                  </a:cubicBezTo>
                  <a:cubicBezTo>
                    <a:pt x="1352300" y="740589"/>
                    <a:pt x="1232412" y="795453"/>
                    <a:pt x="1238508" y="860477"/>
                  </a:cubicBezTo>
                  <a:cubicBezTo>
                    <a:pt x="1244604" y="925501"/>
                    <a:pt x="1380748" y="992557"/>
                    <a:pt x="1409196" y="1067741"/>
                  </a:cubicBezTo>
                  <a:cubicBezTo>
                    <a:pt x="1437644" y="1142925"/>
                    <a:pt x="1470156" y="1238429"/>
                    <a:pt x="1409196" y="1311581"/>
                  </a:cubicBezTo>
                  <a:cubicBezTo>
                    <a:pt x="1348236" y="1384733"/>
                    <a:pt x="1210060" y="1472109"/>
                    <a:pt x="1043436" y="1506653"/>
                  </a:cubicBezTo>
                  <a:cubicBezTo>
                    <a:pt x="876812" y="1541197"/>
                    <a:pt x="582172" y="1547293"/>
                    <a:pt x="409452" y="1518845"/>
                  </a:cubicBezTo>
                  <a:cubicBezTo>
                    <a:pt x="236732" y="1490397"/>
                    <a:pt x="47756" y="1405053"/>
                    <a:pt x="7116" y="1335965"/>
                  </a:cubicBezTo>
                  <a:cubicBezTo>
                    <a:pt x="-33524" y="1266877"/>
                    <a:pt x="110748" y="1191693"/>
                    <a:pt x="165612" y="1104317"/>
                  </a:cubicBezTo>
                  <a:cubicBezTo>
                    <a:pt x="220476" y="1016941"/>
                    <a:pt x="324108" y="911277"/>
                    <a:pt x="336300" y="811709"/>
                  </a:cubicBezTo>
                  <a:cubicBezTo>
                    <a:pt x="348492" y="712141"/>
                    <a:pt x="220476" y="604445"/>
                    <a:pt x="238764" y="506909"/>
                  </a:cubicBezTo>
                  <a:cubicBezTo>
                    <a:pt x="257052" y="409373"/>
                    <a:pt x="324108" y="307773"/>
                    <a:pt x="397260" y="226493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テキスト ボックス 187">
              <a:extLst>
                <a:ext uri="{FF2B5EF4-FFF2-40B4-BE49-F238E27FC236}">
                  <a16:creationId xmlns:a16="http://schemas.microsoft.com/office/drawing/2014/main" id="{51F3E941-F57B-4125-862D-F00A3A6F5F6C}"/>
                </a:ext>
              </a:extLst>
            </p:cNvPr>
            <p:cNvSpPr txBox="1"/>
            <p:nvPr/>
          </p:nvSpPr>
          <p:spPr>
            <a:xfrm>
              <a:off x="4418913" y="2120083"/>
              <a:ext cx="68884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b="1" dirty="0">
                  <a:latin typeface="+mn-ea"/>
                  <a:ea typeface="+mn-ea"/>
                </a:rPr>
                <a:t>酵素</a:t>
              </a:r>
            </a:p>
          </p:txBody>
        </p:sp>
      </p:grpSp>
      <p:sp>
        <p:nvSpPr>
          <p:cNvPr id="190" name="AutoShape 27">
            <a:extLst>
              <a:ext uri="{FF2B5EF4-FFF2-40B4-BE49-F238E27FC236}">
                <a16:creationId xmlns:a16="http://schemas.microsoft.com/office/drawing/2014/main" id="{CEFB75BC-BFB7-49E1-B881-AD375856506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1328405" y="4855707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1" name="AutoShape 27">
            <a:extLst>
              <a:ext uri="{FF2B5EF4-FFF2-40B4-BE49-F238E27FC236}">
                <a16:creationId xmlns:a16="http://schemas.microsoft.com/office/drawing/2014/main" id="{EFDEE6D3-A0E9-4AE4-949D-B8DC13926E8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1030646" y="4773645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2" name="AutoShape 27">
            <a:extLst>
              <a:ext uri="{FF2B5EF4-FFF2-40B4-BE49-F238E27FC236}">
                <a16:creationId xmlns:a16="http://schemas.microsoft.com/office/drawing/2014/main" id="{FBC1504A-D64B-406D-A19C-D532EE51744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1185337" y="4479660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" name="円弧 1">
            <a:extLst>
              <a:ext uri="{FF2B5EF4-FFF2-40B4-BE49-F238E27FC236}">
                <a16:creationId xmlns:a16="http://schemas.microsoft.com/office/drawing/2014/main" id="{644649A2-E121-44C1-A58B-C7B57C91B82B}"/>
              </a:ext>
            </a:extLst>
          </p:cNvPr>
          <p:cNvSpPr/>
          <p:nvPr/>
        </p:nvSpPr>
        <p:spPr>
          <a:xfrm>
            <a:off x="563038" y="4154523"/>
            <a:ext cx="688848" cy="488734"/>
          </a:xfrm>
          <a:prstGeom prst="arc">
            <a:avLst>
              <a:gd name="adj1" fmla="val 10056117"/>
              <a:gd name="adj2" fmla="val 0"/>
            </a:avLst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AutoShape 12">
            <a:extLst>
              <a:ext uri="{FF2B5EF4-FFF2-40B4-BE49-F238E27FC236}">
                <a16:creationId xmlns:a16="http://schemas.microsoft.com/office/drawing/2014/main" id="{BDEB6BB8-9776-495F-85E1-90ABB71043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0964" y="4538061"/>
            <a:ext cx="273845" cy="260180"/>
          </a:xfrm>
          <a:prstGeom prst="pentagon">
            <a:avLst/>
          </a:prstGeom>
          <a:solidFill>
            <a:srgbClr val="339966"/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5" name="AutoShape 12">
            <a:extLst>
              <a:ext uri="{FF2B5EF4-FFF2-40B4-BE49-F238E27FC236}">
                <a16:creationId xmlns:a16="http://schemas.microsoft.com/office/drawing/2014/main" id="{7F4EB729-DCD1-4CDB-B5A1-EE32606D9E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1198" y="4843715"/>
            <a:ext cx="273845" cy="260180"/>
          </a:xfrm>
          <a:prstGeom prst="pentagon">
            <a:avLst/>
          </a:prstGeom>
          <a:solidFill>
            <a:srgbClr val="339966"/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96" name="AutoShape 12">
            <a:extLst>
              <a:ext uri="{FF2B5EF4-FFF2-40B4-BE49-F238E27FC236}">
                <a16:creationId xmlns:a16="http://schemas.microsoft.com/office/drawing/2014/main" id="{260B64EE-3546-4137-8461-CE15586C81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2932" y="4899464"/>
            <a:ext cx="273845" cy="260180"/>
          </a:xfrm>
          <a:prstGeom prst="pentagon">
            <a:avLst/>
          </a:prstGeom>
          <a:solidFill>
            <a:srgbClr val="339966"/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BB22FCBA-2161-4795-84E9-7D81E56AE99C}"/>
              </a:ext>
            </a:extLst>
          </p:cNvPr>
          <p:cNvCxnSpPr>
            <a:cxnSpLocks/>
          </p:cNvCxnSpPr>
          <p:nvPr/>
        </p:nvCxnSpPr>
        <p:spPr>
          <a:xfrm>
            <a:off x="578057" y="5165090"/>
            <a:ext cx="0" cy="40555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矢印コネクタ 199">
            <a:extLst>
              <a:ext uri="{FF2B5EF4-FFF2-40B4-BE49-F238E27FC236}">
                <a16:creationId xmlns:a16="http://schemas.microsoft.com/office/drawing/2014/main" id="{BD85A65B-1988-4B79-A075-22BE2E0DCC84}"/>
              </a:ext>
            </a:extLst>
          </p:cNvPr>
          <p:cNvCxnSpPr>
            <a:cxnSpLocks/>
          </p:cNvCxnSpPr>
          <p:nvPr/>
        </p:nvCxnSpPr>
        <p:spPr>
          <a:xfrm>
            <a:off x="3253804" y="3951518"/>
            <a:ext cx="318389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DDD48C2-375F-48C4-829E-C42E60B2BF36}"/>
              </a:ext>
            </a:extLst>
          </p:cNvPr>
          <p:cNvSpPr txBox="1"/>
          <p:nvPr/>
        </p:nvSpPr>
        <p:spPr>
          <a:xfrm>
            <a:off x="1914365" y="3796622"/>
            <a:ext cx="1156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8080"/>
                </a:solidFill>
                <a:latin typeface="+mn-ea"/>
                <a:ea typeface="+mn-ea"/>
              </a:rPr>
              <a:t>正常</a:t>
            </a:r>
            <a:r>
              <a:rPr kumimoji="1" lang="ja-JP" altLang="en-US" sz="1400" b="1" dirty="0">
                <a:latin typeface="+mn-ea"/>
                <a:ea typeface="+mn-ea"/>
              </a:rPr>
              <a:t>　</a:t>
            </a:r>
            <a:r>
              <a:rPr kumimoji="1" lang="ja-JP" altLang="en-US" sz="1400" b="1" dirty="0">
                <a:solidFill>
                  <a:srgbClr val="C00000"/>
                </a:solidFill>
                <a:latin typeface="+mn-ea"/>
                <a:ea typeface="+mn-ea"/>
              </a:rPr>
              <a:t>変異</a:t>
            </a:r>
            <a:endParaRPr kumimoji="1" lang="en-US" altLang="ja-JP" sz="1400" b="1" dirty="0">
              <a:solidFill>
                <a:srgbClr val="C00000"/>
              </a:solidFill>
              <a:latin typeface="+mn-ea"/>
              <a:ea typeface="+mn-ea"/>
            </a:endParaRPr>
          </a:p>
          <a:p>
            <a:r>
              <a:rPr kumimoji="1" lang="ja-JP" altLang="en-US" sz="1400" b="1" dirty="0">
                <a:solidFill>
                  <a:srgbClr val="C00000"/>
                </a:solidFill>
                <a:latin typeface="+mn-ea"/>
                <a:ea typeface="+mn-ea"/>
              </a:rPr>
              <a:t>　　  </a:t>
            </a:r>
            <a:r>
              <a:rPr kumimoji="1" lang="en-US" altLang="ja-JP" sz="1400" b="1" dirty="0">
                <a:solidFill>
                  <a:srgbClr val="C00000"/>
                </a:solidFill>
                <a:latin typeface="+mn-ea"/>
                <a:ea typeface="+mn-ea"/>
              </a:rPr>
              <a:t>(</a:t>
            </a:r>
            <a:r>
              <a:rPr kumimoji="1" lang="ja-JP" altLang="en-US" sz="1400" b="1" dirty="0">
                <a:solidFill>
                  <a:srgbClr val="C00000"/>
                </a:solidFill>
                <a:latin typeface="+mn-ea"/>
                <a:ea typeface="+mn-ea"/>
              </a:rPr>
              <a:t>多型</a:t>
            </a:r>
            <a:r>
              <a:rPr kumimoji="1" lang="en-US" altLang="ja-JP" sz="1400" b="1" dirty="0">
                <a:solidFill>
                  <a:srgbClr val="C00000"/>
                </a:solidFill>
                <a:latin typeface="+mn-ea"/>
                <a:ea typeface="+mn-ea"/>
              </a:rPr>
              <a:t>)</a:t>
            </a:r>
            <a:endParaRPr kumimoji="1" lang="ja-JP" altLang="en-US" sz="1400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33E9315C-8E11-4E52-90B2-110929EF90B6}"/>
              </a:ext>
            </a:extLst>
          </p:cNvPr>
          <p:cNvSpPr txBox="1"/>
          <p:nvPr/>
        </p:nvSpPr>
        <p:spPr>
          <a:xfrm>
            <a:off x="2022254" y="336416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  <a:ea typeface="+mn-ea"/>
              </a:rPr>
              <a:t>遺伝子</a:t>
            </a:r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1C8BE381-2F1E-423F-839D-F4D39ABE0480}"/>
              </a:ext>
            </a:extLst>
          </p:cNvPr>
          <p:cNvSpPr txBox="1"/>
          <p:nvPr/>
        </p:nvSpPr>
        <p:spPr>
          <a:xfrm>
            <a:off x="1915314" y="1513119"/>
            <a:ext cx="108234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latin typeface="+mn-ea"/>
                <a:ea typeface="+mn-ea"/>
              </a:rPr>
              <a:t>染色体</a:t>
            </a:r>
            <a:endParaRPr kumimoji="1" lang="en-US" altLang="ja-JP" sz="2000" b="1" dirty="0">
              <a:latin typeface="+mn-ea"/>
              <a:ea typeface="+mn-ea"/>
            </a:endParaRPr>
          </a:p>
          <a:p>
            <a:pPr algn="ctr"/>
            <a:endParaRPr kumimoji="1" lang="en-US" altLang="ja-JP" sz="800" dirty="0">
              <a:latin typeface="+mn-ea"/>
              <a:ea typeface="+mn-ea"/>
            </a:endParaRPr>
          </a:p>
          <a:p>
            <a:pPr algn="ctr"/>
            <a:r>
              <a:rPr kumimoji="1" lang="ja-JP" altLang="en-US" sz="1400" dirty="0">
                <a:latin typeface="+mn-ea"/>
                <a:ea typeface="+mn-ea"/>
              </a:rPr>
              <a:t>一方が母親</a:t>
            </a:r>
            <a:endParaRPr kumimoji="1" lang="en-US" altLang="ja-JP" sz="1400" dirty="0">
              <a:latin typeface="+mn-ea"/>
              <a:ea typeface="+mn-ea"/>
            </a:endParaRPr>
          </a:p>
          <a:p>
            <a:pPr algn="ctr"/>
            <a:r>
              <a:rPr kumimoji="1" lang="ja-JP" altLang="en-US" sz="1400" dirty="0">
                <a:latin typeface="+mn-ea"/>
                <a:ea typeface="+mn-ea"/>
              </a:rPr>
              <a:t>一方が父親</a:t>
            </a:r>
            <a:endParaRPr kumimoji="1" lang="en-US" altLang="ja-JP" sz="1400" dirty="0">
              <a:latin typeface="+mn-ea"/>
              <a:ea typeface="+mn-ea"/>
            </a:endParaRPr>
          </a:p>
          <a:p>
            <a:pPr algn="ctr"/>
            <a:r>
              <a:rPr kumimoji="1" lang="ja-JP" altLang="en-US" sz="1400" dirty="0">
                <a:latin typeface="+mn-ea"/>
                <a:ea typeface="+mn-ea"/>
              </a:rPr>
              <a:t>由来</a:t>
            </a:r>
          </a:p>
        </p:txBody>
      </p:sp>
      <p:sp>
        <p:nvSpPr>
          <p:cNvPr id="207" name="AutoShape 41">
            <a:extLst>
              <a:ext uri="{FF2B5EF4-FFF2-40B4-BE49-F238E27FC236}">
                <a16:creationId xmlns:a16="http://schemas.microsoft.com/office/drawing/2014/main" id="{866D4EA7-E306-44E8-8EC6-22E35B4BA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2232280"/>
            <a:ext cx="215900" cy="11642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" name="AutoShape 42">
            <a:extLst>
              <a:ext uri="{FF2B5EF4-FFF2-40B4-BE49-F238E27FC236}">
                <a16:creationId xmlns:a16="http://schemas.microsoft.com/office/drawing/2014/main" id="{1043FB4C-43DA-45F1-9775-73B480FFC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3401832"/>
            <a:ext cx="215900" cy="2080376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" name="Rectangle 43">
            <a:extLst>
              <a:ext uri="{FF2B5EF4-FFF2-40B4-BE49-F238E27FC236}">
                <a16:creationId xmlns:a16="http://schemas.microsoft.com/office/drawing/2014/main" id="{20256587-89C6-49D1-981E-F30B47673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3446713"/>
            <a:ext cx="215900" cy="105603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" name="Rectangle 44">
            <a:extLst>
              <a:ext uri="{FF2B5EF4-FFF2-40B4-BE49-F238E27FC236}">
                <a16:creationId xmlns:a16="http://schemas.microsoft.com/office/drawing/2014/main" id="{1167F231-A486-4FA5-AA1A-0224B15C1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3257948"/>
            <a:ext cx="215900" cy="104283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" name="Rectangle 45">
            <a:extLst>
              <a:ext uri="{FF2B5EF4-FFF2-40B4-BE49-F238E27FC236}">
                <a16:creationId xmlns:a16="http://schemas.microsoft.com/office/drawing/2014/main" id="{0959C913-C208-4490-B3BE-BC6786AA6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3162906"/>
            <a:ext cx="215900" cy="11748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" name="Rectangle 46">
            <a:extLst>
              <a:ext uri="{FF2B5EF4-FFF2-40B4-BE49-F238E27FC236}">
                <a16:creationId xmlns:a16="http://schemas.microsoft.com/office/drawing/2014/main" id="{2BE59689-3024-4333-B5A8-7F284B3D5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3532516"/>
            <a:ext cx="215900" cy="6468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" name="Rectangle 48">
            <a:extLst>
              <a:ext uri="{FF2B5EF4-FFF2-40B4-BE49-F238E27FC236}">
                <a16:creationId xmlns:a16="http://schemas.microsoft.com/office/drawing/2014/main" id="{1F92F306-3459-4A0F-A571-15CEB953F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2889658"/>
            <a:ext cx="215900" cy="1399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" name="Rectangle 49">
            <a:extLst>
              <a:ext uri="{FF2B5EF4-FFF2-40B4-BE49-F238E27FC236}">
                <a16:creationId xmlns:a16="http://schemas.microsoft.com/office/drawing/2014/main" id="{2C1A7BE6-02F9-4E1F-A037-164829AB2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2769535"/>
            <a:ext cx="215900" cy="1056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" name="Rectangle 50">
            <a:extLst>
              <a:ext uri="{FF2B5EF4-FFF2-40B4-BE49-F238E27FC236}">
                <a16:creationId xmlns:a16="http://schemas.microsoft.com/office/drawing/2014/main" id="{9B123AE4-DE1E-4775-B3F1-5FD3568E0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2401245"/>
            <a:ext cx="215900" cy="26664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8" name="Rectangle 52">
            <a:extLst>
              <a:ext uri="{FF2B5EF4-FFF2-40B4-BE49-F238E27FC236}">
                <a16:creationId xmlns:a16="http://schemas.microsoft.com/office/drawing/2014/main" id="{232DACEC-E9B7-46C8-843B-8A7EFEDB5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4435420"/>
            <a:ext cx="215900" cy="10164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9" name="Rectangle 53">
            <a:extLst>
              <a:ext uri="{FF2B5EF4-FFF2-40B4-BE49-F238E27FC236}">
                <a16:creationId xmlns:a16="http://schemas.microsoft.com/office/drawing/2014/main" id="{D41CFAEB-8363-4411-90C2-BEBCE9953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4595144"/>
            <a:ext cx="215900" cy="25080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0" name="Rectangle 54">
            <a:extLst>
              <a:ext uri="{FF2B5EF4-FFF2-40B4-BE49-F238E27FC236}">
                <a16:creationId xmlns:a16="http://schemas.microsoft.com/office/drawing/2014/main" id="{0396B0DF-AACB-479C-A630-42678EBD4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5012275"/>
            <a:ext cx="215900" cy="778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1" name="Rectangle 55">
            <a:extLst>
              <a:ext uri="{FF2B5EF4-FFF2-40B4-BE49-F238E27FC236}">
                <a16:creationId xmlns:a16="http://schemas.microsoft.com/office/drawing/2014/main" id="{9F44581F-29B8-48C3-8B11-C2C4F9EB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5181240"/>
            <a:ext cx="215900" cy="8580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2" name="AutoShape 56">
            <a:extLst>
              <a:ext uri="{FF2B5EF4-FFF2-40B4-BE49-F238E27FC236}">
                <a16:creationId xmlns:a16="http://schemas.microsoft.com/office/drawing/2014/main" id="{3206688E-3885-45C2-A879-CBD68BEDEDD6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1820196" y="3276722"/>
            <a:ext cx="43562" cy="215900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3" name="AutoShape 57">
            <a:extLst>
              <a:ext uri="{FF2B5EF4-FFF2-40B4-BE49-F238E27FC236}">
                <a16:creationId xmlns:a16="http://schemas.microsoft.com/office/drawing/2014/main" id="{483CBB4B-6187-4058-AD4A-0CED59FBC32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820196" y="3317642"/>
            <a:ext cx="43562" cy="215900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44C87E7B-6261-4E8E-8AA8-CDCB8BC6BFF8}"/>
              </a:ext>
            </a:extLst>
          </p:cNvPr>
          <p:cNvSpPr txBox="1"/>
          <p:nvPr/>
        </p:nvSpPr>
        <p:spPr>
          <a:xfrm>
            <a:off x="1670568" y="5448397"/>
            <a:ext cx="3563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rPr>
              <a:t>A</a:t>
            </a:r>
          </a:p>
        </p:txBody>
      </p:sp>
      <p:sp>
        <p:nvSpPr>
          <p:cNvPr id="227" name="AutoShape 59">
            <a:extLst>
              <a:ext uri="{FF2B5EF4-FFF2-40B4-BE49-F238E27FC236}">
                <a16:creationId xmlns:a16="http://schemas.microsoft.com/office/drawing/2014/main" id="{3ADB1983-2A46-4361-AC84-A259DAB2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2232280"/>
            <a:ext cx="215900" cy="11642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8" name="AutoShape 60">
            <a:extLst>
              <a:ext uri="{FF2B5EF4-FFF2-40B4-BE49-F238E27FC236}">
                <a16:creationId xmlns:a16="http://schemas.microsoft.com/office/drawing/2014/main" id="{687E239B-1D96-4D85-B27A-B1DEF30B2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3401832"/>
            <a:ext cx="215900" cy="2080376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9" name="Rectangle 61">
            <a:extLst>
              <a:ext uri="{FF2B5EF4-FFF2-40B4-BE49-F238E27FC236}">
                <a16:creationId xmlns:a16="http://schemas.microsoft.com/office/drawing/2014/main" id="{78BF61BB-91E2-43B5-9D19-8DBBC57DF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3446713"/>
            <a:ext cx="215900" cy="105603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0" name="Rectangle 62">
            <a:extLst>
              <a:ext uri="{FF2B5EF4-FFF2-40B4-BE49-F238E27FC236}">
                <a16:creationId xmlns:a16="http://schemas.microsoft.com/office/drawing/2014/main" id="{D159E9A2-3376-4457-90B3-CF3EABBAE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3257948"/>
            <a:ext cx="215900" cy="104283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1" name="Rectangle 63">
            <a:extLst>
              <a:ext uri="{FF2B5EF4-FFF2-40B4-BE49-F238E27FC236}">
                <a16:creationId xmlns:a16="http://schemas.microsoft.com/office/drawing/2014/main" id="{4B962D49-0D32-48B5-AC40-62A0DF602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3162906"/>
            <a:ext cx="215900" cy="11748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2" name="Rectangle 64">
            <a:extLst>
              <a:ext uri="{FF2B5EF4-FFF2-40B4-BE49-F238E27FC236}">
                <a16:creationId xmlns:a16="http://schemas.microsoft.com/office/drawing/2014/main" id="{A8162798-D6F8-4839-B750-CB906BFDA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3532516"/>
            <a:ext cx="215900" cy="6468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4" name="Rectangle 66">
            <a:extLst>
              <a:ext uri="{FF2B5EF4-FFF2-40B4-BE49-F238E27FC236}">
                <a16:creationId xmlns:a16="http://schemas.microsoft.com/office/drawing/2014/main" id="{EA830D91-A9C1-4B2D-B529-928672885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2889658"/>
            <a:ext cx="215900" cy="139924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" name="Rectangle 67">
            <a:extLst>
              <a:ext uri="{FF2B5EF4-FFF2-40B4-BE49-F238E27FC236}">
                <a16:creationId xmlns:a16="http://schemas.microsoft.com/office/drawing/2014/main" id="{2A76E3E9-A774-4388-BCC0-E58D9DA5E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2769535"/>
            <a:ext cx="215900" cy="1056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" name="Rectangle 68">
            <a:extLst>
              <a:ext uri="{FF2B5EF4-FFF2-40B4-BE49-F238E27FC236}">
                <a16:creationId xmlns:a16="http://schemas.microsoft.com/office/drawing/2014/main" id="{BE1E74E3-3ABF-4D82-AA8E-261D69500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2401245"/>
            <a:ext cx="215900" cy="26664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8" name="Rectangle 70">
            <a:extLst>
              <a:ext uri="{FF2B5EF4-FFF2-40B4-BE49-F238E27FC236}">
                <a16:creationId xmlns:a16="http://schemas.microsoft.com/office/drawing/2014/main" id="{E3F34112-6C42-41C0-BDE6-89265556F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4435420"/>
            <a:ext cx="215900" cy="10164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9" name="Rectangle 71">
            <a:extLst>
              <a:ext uri="{FF2B5EF4-FFF2-40B4-BE49-F238E27FC236}">
                <a16:creationId xmlns:a16="http://schemas.microsoft.com/office/drawing/2014/main" id="{6C95D140-5AD1-4701-9D3B-638924AF5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4595144"/>
            <a:ext cx="215900" cy="25080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0" name="Rectangle 72">
            <a:extLst>
              <a:ext uri="{FF2B5EF4-FFF2-40B4-BE49-F238E27FC236}">
                <a16:creationId xmlns:a16="http://schemas.microsoft.com/office/drawing/2014/main" id="{1D99979B-E27B-4914-8B01-C662782DA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5012275"/>
            <a:ext cx="215900" cy="778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1" name="Rectangle 73">
            <a:extLst>
              <a:ext uri="{FF2B5EF4-FFF2-40B4-BE49-F238E27FC236}">
                <a16:creationId xmlns:a16="http://schemas.microsoft.com/office/drawing/2014/main" id="{53325A41-33FB-4F71-85F0-626A35B0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5181240"/>
            <a:ext cx="215900" cy="8580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2" name="AutoShape 74">
            <a:extLst>
              <a:ext uri="{FF2B5EF4-FFF2-40B4-BE49-F238E27FC236}">
                <a16:creationId xmlns:a16="http://schemas.microsoft.com/office/drawing/2014/main" id="{AFF99C1D-89A7-47C3-8DF8-9D8390532148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3059082" y="3276722"/>
            <a:ext cx="43562" cy="215900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3" name="AutoShape 75">
            <a:extLst>
              <a:ext uri="{FF2B5EF4-FFF2-40B4-BE49-F238E27FC236}">
                <a16:creationId xmlns:a16="http://schemas.microsoft.com/office/drawing/2014/main" id="{EE24FC38-695B-4B2C-B0C2-1B587793F01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59082" y="3317642"/>
            <a:ext cx="43562" cy="215900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E175739E-7AE1-4828-BE38-F4C25B457107}"/>
              </a:ext>
            </a:extLst>
          </p:cNvPr>
          <p:cNvSpPr txBox="1"/>
          <p:nvPr/>
        </p:nvSpPr>
        <p:spPr>
          <a:xfrm>
            <a:off x="2914153" y="5448397"/>
            <a:ext cx="3563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rPr>
              <a:t>a</a:t>
            </a:r>
            <a:endParaRPr kumimoji="1" lang="en-US" altLang="ja-JP" sz="24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50CAB8B-15A4-4681-A1AF-1BE0F93568D4}"/>
              </a:ext>
            </a:extLst>
          </p:cNvPr>
          <p:cNvSpPr txBox="1"/>
          <p:nvPr/>
        </p:nvSpPr>
        <p:spPr>
          <a:xfrm>
            <a:off x="171205" y="5519984"/>
            <a:ext cx="10113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生体利用</a:t>
            </a:r>
          </a:p>
        </p:txBody>
      </p:sp>
      <p:cxnSp>
        <p:nvCxnSpPr>
          <p:cNvPr id="246" name="直線矢印コネクタ 245">
            <a:extLst>
              <a:ext uri="{FF2B5EF4-FFF2-40B4-BE49-F238E27FC236}">
                <a16:creationId xmlns:a16="http://schemas.microsoft.com/office/drawing/2014/main" id="{C25F8C80-40D7-47A1-A666-CF2D2BAC9294}"/>
              </a:ext>
            </a:extLst>
          </p:cNvPr>
          <p:cNvCxnSpPr>
            <a:cxnSpLocks/>
          </p:cNvCxnSpPr>
          <p:nvPr/>
        </p:nvCxnSpPr>
        <p:spPr>
          <a:xfrm flipH="1">
            <a:off x="1351851" y="3951518"/>
            <a:ext cx="318389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乗算記号 246">
            <a:extLst>
              <a:ext uri="{FF2B5EF4-FFF2-40B4-BE49-F238E27FC236}">
                <a16:creationId xmlns:a16="http://schemas.microsoft.com/office/drawing/2014/main" id="{F1E872B7-04BC-493E-80D9-A70BD6B66E8C}"/>
              </a:ext>
            </a:extLst>
          </p:cNvPr>
          <p:cNvSpPr/>
          <p:nvPr/>
        </p:nvSpPr>
        <p:spPr>
          <a:xfrm>
            <a:off x="3633455" y="3539266"/>
            <a:ext cx="766702" cy="766702"/>
          </a:xfrm>
          <a:prstGeom prst="mathMultiply">
            <a:avLst>
              <a:gd name="adj1" fmla="val 8240"/>
            </a:avLst>
          </a:prstGeom>
          <a:solidFill>
            <a:srgbClr val="FE834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B3CF0E3E-5E03-47BC-96B9-F7496B716904}"/>
              </a:ext>
            </a:extLst>
          </p:cNvPr>
          <p:cNvGrpSpPr/>
          <p:nvPr/>
        </p:nvGrpSpPr>
        <p:grpSpPr>
          <a:xfrm>
            <a:off x="3706088" y="4329815"/>
            <a:ext cx="688848" cy="396764"/>
            <a:chOff x="3681381" y="4799047"/>
            <a:chExt cx="688848" cy="561268"/>
          </a:xfrm>
        </p:grpSpPr>
        <p:sp>
          <p:nvSpPr>
            <p:cNvPr id="248" name="円弧 247">
              <a:extLst>
                <a:ext uri="{FF2B5EF4-FFF2-40B4-BE49-F238E27FC236}">
                  <a16:creationId xmlns:a16="http://schemas.microsoft.com/office/drawing/2014/main" id="{06A519CA-C669-411E-96B1-8A829411D48B}"/>
                </a:ext>
              </a:extLst>
            </p:cNvPr>
            <p:cNvSpPr/>
            <p:nvPr/>
          </p:nvSpPr>
          <p:spPr>
            <a:xfrm flipH="1">
              <a:off x="3681381" y="4871581"/>
              <a:ext cx="688848" cy="488734"/>
            </a:xfrm>
            <a:prstGeom prst="arc">
              <a:avLst>
                <a:gd name="adj1" fmla="val 15450577"/>
                <a:gd name="adj2" fmla="val 0"/>
              </a:avLst>
            </a:prstGeom>
            <a:ln w="2540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3872A7F5-7EF9-4503-8201-5F631BA92AE3}"/>
                </a:ext>
              </a:extLst>
            </p:cNvPr>
            <p:cNvCxnSpPr>
              <a:cxnSpLocks/>
            </p:cNvCxnSpPr>
            <p:nvPr/>
          </p:nvCxnSpPr>
          <p:spPr>
            <a:xfrm>
              <a:off x="4079634" y="4799047"/>
              <a:ext cx="0" cy="1649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8D87315E-5905-4C8B-89A1-B8A0020EDBEE}"/>
                </a:ext>
              </a:extLst>
            </p:cNvPr>
            <p:cNvCxnSpPr>
              <a:cxnSpLocks/>
            </p:cNvCxnSpPr>
            <p:nvPr/>
          </p:nvCxnSpPr>
          <p:spPr>
            <a:xfrm>
              <a:off x="4126527" y="4799047"/>
              <a:ext cx="0" cy="1649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" name="AutoShape 27">
            <a:extLst>
              <a:ext uri="{FF2B5EF4-FFF2-40B4-BE49-F238E27FC236}">
                <a16:creationId xmlns:a16="http://schemas.microsoft.com/office/drawing/2014/main" id="{40D1A03A-E669-4E02-84D7-96665098617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612218" y="4838568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4" name="AutoShape 27">
            <a:extLst>
              <a:ext uri="{FF2B5EF4-FFF2-40B4-BE49-F238E27FC236}">
                <a16:creationId xmlns:a16="http://schemas.microsoft.com/office/drawing/2014/main" id="{EC57BE54-FEB8-48EE-8ED7-87FB3ED2EA0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06203" y="4881163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5" name="AutoShape 27">
            <a:extLst>
              <a:ext uri="{FF2B5EF4-FFF2-40B4-BE49-F238E27FC236}">
                <a16:creationId xmlns:a16="http://schemas.microsoft.com/office/drawing/2014/main" id="{85869EF8-3902-4F50-AC8B-F2D3813E027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534053" y="4593842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6" name="AutoShape 27">
            <a:extLst>
              <a:ext uri="{FF2B5EF4-FFF2-40B4-BE49-F238E27FC236}">
                <a16:creationId xmlns:a16="http://schemas.microsoft.com/office/drawing/2014/main" id="{E67C65E8-AA25-49AA-9D13-3AB683AD1FD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79047" y="5038435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7" name="AutoShape 27">
            <a:extLst>
              <a:ext uri="{FF2B5EF4-FFF2-40B4-BE49-F238E27FC236}">
                <a16:creationId xmlns:a16="http://schemas.microsoft.com/office/drawing/2014/main" id="{8C9CDC29-0CBA-4288-A474-442E815531F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587694" y="5012854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8" name="AutoShape 27">
            <a:extLst>
              <a:ext uri="{FF2B5EF4-FFF2-40B4-BE49-F238E27FC236}">
                <a16:creationId xmlns:a16="http://schemas.microsoft.com/office/drawing/2014/main" id="{0DBABDFB-F0BA-4EA4-A303-A2CA1322D13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420940" y="4794607"/>
            <a:ext cx="285935" cy="247039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9786B1EB-2E75-44EF-A310-B6C77136A34E}"/>
              </a:ext>
            </a:extLst>
          </p:cNvPr>
          <p:cNvSpPr txBox="1"/>
          <p:nvPr/>
        </p:nvSpPr>
        <p:spPr>
          <a:xfrm>
            <a:off x="3749682" y="4475858"/>
            <a:ext cx="83125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ja-JP" altLang="en-US" sz="1600" b="1" dirty="0">
                <a:latin typeface="+mn-ea"/>
                <a:ea typeface="+mn-ea"/>
              </a:rPr>
              <a:t>貯留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sz="1600" b="1" dirty="0">
                <a:latin typeface="+mn-ea"/>
                <a:ea typeface="+mn-ea"/>
              </a:rPr>
              <a:t>↓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sz="1600" b="1" dirty="0">
                <a:latin typeface="+mn-ea"/>
                <a:ea typeface="+mn-ea"/>
              </a:rPr>
              <a:t>障害</a:t>
            </a:r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8E8218DD-72C4-40D6-B173-666186FE7578}"/>
              </a:ext>
            </a:extLst>
          </p:cNvPr>
          <p:cNvGrpSpPr/>
          <p:nvPr/>
        </p:nvGrpSpPr>
        <p:grpSpPr>
          <a:xfrm>
            <a:off x="3819205" y="5790023"/>
            <a:ext cx="759153" cy="726364"/>
            <a:chOff x="5031135" y="5205412"/>
            <a:chExt cx="1039433" cy="994538"/>
          </a:xfrm>
        </p:grpSpPr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61BEC620-8448-4B20-91A0-8658058E26B2}"/>
                </a:ext>
              </a:extLst>
            </p:cNvPr>
            <p:cNvSpPr/>
            <p:nvPr/>
          </p:nvSpPr>
          <p:spPr>
            <a:xfrm>
              <a:off x="5432536" y="5877065"/>
              <a:ext cx="307006" cy="322885"/>
            </a:xfrm>
            <a:custGeom>
              <a:avLst/>
              <a:gdLst>
                <a:gd name="connsiteX0" fmla="*/ 0 w 201655"/>
                <a:gd name="connsiteY0" fmla="*/ 0 h 212085"/>
                <a:gd name="connsiteX1" fmla="*/ 17384 w 201655"/>
                <a:gd name="connsiteY1" fmla="*/ 66059 h 212085"/>
                <a:gd name="connsiteX2" fmla="*/ 73013 w 201655"/>
                <a:gd name="connsiteY2" fmla="*/ 76490 h 212085"/>
                <a:gd name="connsiteX3" fmla="*/ 97350 w 201655"/>
                <a:gd name="connsiteY3" fmla="*/ 76490 h 212085"/>
                <a:gd name="connsiteX4" fmla="*/ 146026 w 201655"/>
                <a:gd name="connsiteY4" fmla="*/ 198178 h 212085"/>
                <a:gd name="connsiteX5" fmla="*/ 146026 w 201655"/>
                <a:gd name="connsiteY5" fmla="*/ 198178 h 212085"/>
                <a:gd name="connsiteX6" fmla="*/ 201655 w 201655"/>
                <a:gd name="connsiteY6" fmla="*/ 212085 h 212085"/>
                <a:gd name="connsiteX7" fmla="*/ 201655 w 201655"/>
                <a:gd name="connsiteY7" fmla="*/ 212085 h 212085"/>
                <a:gd name="connsiteX8" fmla="*/ 132118 w 201655"/>
                <a:gd name="connsiteY8" fmla="*/ 3477 h 212085"/>
                <a:gd name="connsiteX9" fmla="*/ 132118 w 201655"/>
                <a:gd name="connsiteY9" fmla="*/ 3477 h 212085"/>
                <a:gd name="connsiteX10" fmla="*/ 0 w 201655"/>
                <a:gd name="connsiteY10" fmla="*/ 0 h 21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655" h="212085">
                  <a:moveTo>
                    <a:pt x="0" y="0"/>
                  </a:moveTo>
                  <a:cubicBezTo>
                    <a:pt x="2607" y="26655"/>
                    <a:pt x="5215" y="53311"/>
                    <a:pt x="17384" y="66059"/>
                  </a:cubicBezTo>
                  <a:cubicBezTo>
                    <a:pt x="29553" y="78807"/>
                    <a:pt x="59685" y="74752"/>
                    <a:pt x="73013" y="76490"/>
                  </a:cubicBezTo>
                  <a:cubicBezTo>
                    <a:pt x="86341" y="78229"/>
                    <a:pt x="85181" y="56209"/>
                    <a:pt x="97350" y="76490"/>
                  </a:cubicBezTo>
                  <a:cubicBezTo>
                    <a:pt x="109519" y="96771"/>
                    <a:pt x="146026" y="198178"/>
                    <a:pt x="146026" y="198178"/>
                  </a:cubicBezTo>
                  <a:lnTo>
                    <a:pt x="146026" y="198178"/>
                  </a:lnTo>
                  <a:lnTo>
                    <a:pt x="201655" y="212085"/>
                  </a:lnTo>
                  <a:lnTo>
                    <a:pt x="201655" y="212085"/>
                  </a:lnTo>
                  <a:lnTo>
                    <a:pt x="132118" y="3477"/>
                  </a:lnTo>
                  <a:lnTo>
                    <a:pt x="132118" y="34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181"/>
            </a:solidFill>
            <a:ln>
              <a:solidFill>
                <a:srgbClr val="642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70AA13F3-E8E0-41D1-8AE2-8F21719B18D1}"/>
                </a:ext>
              </a:extLst>
            </p:cNvPr>
            <p:cNvSpPr/>
            <p:nvPr/>
          </p:nvSpPr>
          <p:spPr>
            <a:xfrm>
              <a:off x="5630114" y="5817750"/>
              <a:ext cx="314758" cy="154572"/>
            </a:xfrm>
            <a:custGeom>
              <a:avLst/>
              <a:gdLst>
                <a:gd name="connsiteX0" fmla="*/ 197481 w 206747"/>
                <a:gd name="connsiteY0" fmla="*/ 9406 h 101530"/>
                <a:gd name="connsiteX1" fmla="*/ 172360 w 206747"/>
                <a:gd name="connsiteY1" fmla="*/ 64672 h 101530"/>
                <a:gd name="connsiteX2" fmla="*/ 102021 w 206747"/>
                <a:gd name="connsiteY2" fmla="*/ 99841 h 101530"/>
                <a:gd name="connsiteX3" fmla="*/ 41731 w 206747"/>
                <a:gd name="connsiteY3" fmla="*/ 94817 h 101530"/>
                <a:gd name="connsiteX4" fmla="*/ 16610 w 206747"/>
                <a:gd name="connsiteY4" fmla="*/ 84768 h 101530"/>
                <a:gd name="connsiteX5" fmla="*/ 6562 w 206747"/>
                <a:gd name="connsiteY5" fmla="*/ 54623 h 101530"/>
                <a:gd name="connsiteX6" fmla="*/ 16610 w 206747"/>
                <a:gd name="connsiteY6" fmla="*/ 4381 h 101530"/>
                <a:gd name="connsiteX7" fmla="*/ 197481 w 206747"/>
                <a:gd name="connsiteY7" fmla="*/ 9406 h 10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747" h="101530">
                  <a:moveTo>
                    <a:pt x="197481" y="9406"/>
                  </a:moveTo>
                  <a:cubicBezTo>
                    <a:pt x="223439" y="19454"/>
                    <a:pt x="188270" y="49600"/>
                    <a:pt x="172360" y="64672"/>
                  </a:cubicBezTo>
                  <a:cubicBezTo>
                    <a:pt x="156450" y="79744"/>
                    <a:pt x="123792" y="94817"/>
                    <a:pt x="102021" y="99841"/>
                  </a:cubicBezTo>
                  <a:cubicBezTo>
                    <a:pt x="80249" y="104865"/>
                    <a:pt x="55966" y="97329"/>
                    <a:pt x="41731" y="94817"/>
                  </a:cubicBezTo>
                  <a:cubicBezTo>
                    <a:pt x="27496" y="92305"/>
                    <a:pt x="22471" y="91467"/>
                    <a:pt x="16610" y="84768"/>
                  </a:cubicBezTo>
                  <a:cubicBezTo>
                    <a:pt x="10748" y="78069"/>
                    <a:pt x="6562" y="68021"/>
                    <a:pt x="6562" y="54623"/>
                  </a:cubicBezTo>
                  <a:cubicBezTo>
                    <a:pt x="6562" y="41225"/>
                    <a:pt x="-13535" y="11917"/>
                    <a:pt x="16610" y="4381"/>
                  </a:cubicBezTo>
                  <a:cubicBezTo>
                    <a:pt x="46755" y="-3155"/>
                    <a:pt x="171523" y="-642"/>
                    <a:pt x="197481" y="9406"/>
                  </a:cubicBezTo>
                  <a:close/>
                </a:path>
              </a:pathLst>
            </a:custGeom>
            <a:solidFill>
              <a:srgbClr val="D59C2B"/>
            </a:solidFill>
            <a:ln>
              <a:solidFill>
                <a:srgbClr val="642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91785916-5815-46E2-8B2D-85A5C98C4A63}"/>
                </a:ext>
              </a:extLst>
            </p:cNvPr>
            <p:cNvSpPr/>
            <p:nvPr/>
          </p:nvSpPr>
          <p:spPr>
            <a:xfrm>
              <a:off x="5031135" y="5205412"/>
              <a:ext cx="1039433" cy="695693"/>
            </a:xfrm>
            <a:custGeom>
              <a:avLst/>
              <a:gdLst>
                <a:gd name="connsiteX0" fmla="*/ 168483 w 682746"/>
                <a:gd name="connsiteY0" fmla="*/ 351518 h 456962"/>
                <a:gd name="connsiteX1" fmla="*/ 101165 w 682746"/>
                <a:gd name="connsiteY1" fmla="*/ 337494 h 456962"/>
                <a:gd name="connsiteX2" fmla="*/ 36652 w 682746"/>
                <a:gd name="connsiteY2" fmla="*/ 256152 h 456962"/>
                <a:gd name="connsiteX3" fmla="*/ 189 w 682746"/>
                <a:gd name="connsiteY3" fmla="*/ 169199 h 456962"/>
                <a:gd name="connsiteX4" fmla="*/ 31043 w 682746"/>
                <a:gd name="connsiteY4" fmla="*/ 85052 h 456962"/>
                <a:gd name="connsiteX5" fmla="*/ 182508 w 682746"/>
                <a:gd name="connsiteY5" fmla="*/ 9320 h 456962"/>
                <a:gd name="connsiteX6" fmla="*/ 468608 w 682746"/>
                <a:gd name="connsiteY6" fmla="*/ 17734 h 456962"/>
                <a:gd name="connsiteX7" fmla="*/ 650927 w 682746"/>
                <a:gd name="connsiteY7" fmla="*/ 157980 h 456962"/>
                <a:gd name="connsiteX8" fmla="*/ 681781 w 682746"/>
                <a:gd name="connsiteY8" fmla="*/ 289810 h 456962"/>
                <a:gd name="connsiteX9" fmla="*/ 639708 w 682746"/>
                <a:gd name="connsiteY9" fmla="*/ 396397 h 456962"/>
                <a:gd name="connsiteX10" fmla="*/ 535926 w 682746"/>
                <a:gd name="connsiteY10" fmla="*/ 432861 h 456962"/>
                <a:gd name="connsiteX11" fmla="*/ 434949 w 682746"/>
                <a:gd name="connsiteY11" fmla="*/ 455300 h 456962"/>
                <a:gd name="connsiteX12" fmla="*/ 362022 w 682746"/>
                <a:gd name="connsiteY12" fmla="*/ 455300 h 456962"/>
                <a:gd name="connsiteX13" fmla="*/ 300314 w 682746"/>
                <a:gd name="connsiteY13" fmla="*/ 455300 h 456962"/>
                <a:gd name="connsiteX14" fmla="*/ 241411 w 682746"/>
                <a:gd name="connsiteY14" fmla="*/ 432861 h 456962"/>
                <a:gd name="connsiteX15" fmla="*/ 168483 w 682746"/>
                <a:gd name="connsiteY15" fmla="*/ 351518 h 456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2746" h="456962">
                  <a:moveTo>
                    <a:pt x="168483" y="351518"/>
                  </a:moveTo>
                  <a:cubicBezTo>
                    <a:pt x="145109" y="335623"/>
                    <a:pt x="123137" y="353388"/>
                    <a:pt x="101165" y="337494"/>
                  </a:cubicBezTo>
                  <a:cubicBezTo>
                    <a:pt x="79193" y="321600"/>
                    <a:pt x="53481" y="284201"/>
                    <a:pt x="36652" y="256152"/>
                  </a:cubicBezTo>
                  <a:cubicBezTo>
                    <a:pt x="19823" y="228103"/>
                    <a:pt x="1124" y="197716"/>
                    <a:pt x="189" y="169199"/>
                  </a:cubicBezTo>
                  <a:cubicBezTo>
                    <a:pt x="-746" y="140682"/>
                    <a:pt x="656" y="111698"/>
                    <a:pt x="31043" y="85052"/>
                  </a:cubicBezTo>
                  <a:cubicBezTo>
                    <a:pt x="61429" y="58405"/>
                    <a:pt x="109580" y="20540"/>
                    <a:pt x="182508" y="9320"/>
                  </a:cubicBezTo>
                  <a:cubicBezTo>
                    <a:pt x="255436" y="-1900"/>
                    <a:pt x="390538" y="-7043"/>
                    <a:pt x="468608" y="17734"/>
                  </a:cubicBezTo>
                  <a:cubicBezTo>
                    <a:pt x="546678" y="42511"/>
                    <a:pt x="615398" y="112634"/>
                    <a:pt x="650927" y="157980"/>
                  </a:cubicBezTo>
                  <a:cubicBezTo>
                    <a:pt x="686456" y="203326"/>
                    <a:pt x="683651" y="250074"/>
                    <a:pt x="681781" y="289810"/>
                  </a:cubicBezTo>
                  <a:cubicBezTo>
                    <a:pt x="679911" y="329546"/>
                    <a:pt x="664017" y="372555"/>
                    <a:pt x="639708" y="396397"/>
                  </a:cubicBezTo>
                  <a:cubicBezTo>
                    <a:pt x="615399" y="420239"/>
                    <a:pt x="570052" y="423044"/>
                    <a:pt x="535926" y="432861"/>
                  </a:cubicBezTo>
                  <a:cubicBezTo>
                    <a:pt x="501800" y="442678"/>
                    <a:pt x="463933" y="451560"/>
                    <a:pt x="434949" y="455300"/>
                  </a:cubicBezTo>
                  <a:cubicBezTo>
                    <a:pt x="405965" y="459040"/>
                    <a:pt x="362022" y="455300"/>
                    <a:pt x="362022" y="455300"/>
                  </a:cubicBezTo>
                  <a:cubicBezTo>
                    <a:pt x="339583" y="455300"/>
                    <a:pt x="320416" y="459040"/>
                    <a:pt x="300314" y="455300"/>
                  </a:cubicBezTo>
                  <a:cubicBezTo>
                    <a:pt x="280212" y="451560"/>
                    <a:pt x="263850" y="450625"/>
                    <a:pt x="241411" y="432861"/>
                  </a:cubicBezTo>
                  <a:cubicBezTo>
                    <a:pt x="218972" y="415097"/>
                    <a:pt x="191857" y="367413"/>
                    <a:pt x="168483" y="351518"/>
                  </a:cubicBezTo>
                  <a:close/>
                </a:path>
              </a:pathLst>
            </a:custGeom>
            <a:solidFill>
              <a:srgbClr val="EAD896"/>
            </a:solidFill>
            <a:ln>
              <a:solidFill>
                <a:srgbClr val="642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290DDDD1-BCB0-44F0-A082-1D565CB8364E}"/>
                </a:ext>
              </a:extLst>
            </p:cNvPr>
            <p:cNvSpPr/>
            <p:nvPr/>
          </p:nvSpPr>
          <p:spPr>
            <a:xfrm>
              <a:off x="5258073" y="5576002"/>
              <a:ext cx="252000" cy="159682"/>
            </a:xfrm>
            <a:custGeom>
              <a:avLst/>
              <a:gdLst>
                <a:gd name="connsiteX0" fmla="*/ 22905 w 255713"/>
                <a:gd name="connsiteY0" fmla="*/ 104886 h 104886"/>
                <a:gd name="connsiteX1" fmla="*/ 466 w 255713"/>
                <a:gd name="connsiteY1" fmla="*/ 48788 h 104886"/>
                <a:gd name="connsiteX2" fmla="*/ 8881 w 255713"/>
                <a:gd name="connsiteY2" fmla="*/ 26348 h 104886"/>
                <a:gd name="connsiteX3" fmla="*/ 22905 w 255713"/>
                <a:gd name="connsiteY3" fmla="*/ 12324 h 104886"/>
                <a:gd name="connsiteX4" fmla="*/ 53759 w 255713"/>
                <a:gd name="connsiteY4" fmla="*/ 1104 h 104886"/>
                <a:gd name="connsiteX5" fmla="*/ 146321 w 255713"/>
                <a:gd name="connsiteY5" fmla="*/ 3909 h 104886"/>
                <a:gd name="connsiteX6" fmla="*/ 236078 w 255713"/>
                <a:gd name="connsiteY6" fmla="*/ 31958 h 104886"/>
                <a:gd name="connsiteX7" fmla="*/ 255713 w 255713"/>
                <a:gd name="connsiteY7" fmla="*/ 31958 h 10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713" h="104886">
                  <a:moveTo>
                    <a:pt x="22905" y="104886"/>
                  </a:moveTo>
                  <a:cubicBezTo>
                    <a:pt x="12854" y="83382"/>
                    <a:pt x="2803" y="61878"/>
                    <a:pt x="466" y="48788"/>
                  </a:cubicBezTo>
                  <a:cubicBezTo>
                    <a:pt x="-1871" y="35698"/>
                    <a:pt x="5141" y="32425"/>
                    <a:pt x="8881" y="26348"/>
                  </a:cubicBezTo>
                  <a:cubicBezTo>
                    <a:pt x="12621" y="20271"/>
                    <a:pt x="15425" y="16531"/>
                    <a:pt x="22905" y="12324"/>
                  </a:cubicBezTo>
                  <a:cubicBezTo>
                    <a:pt x="30385" y="8117"/>
                    <a:pt x="33190" y="2506"/>
                    <a:pt x="53759" y="1104"/>
                  </a:cubicBezTo>
                  <a:cubicBezTo>
                    <a:pt x="74328" y="-299"/>
                    <a:pt x="115934" y="-1233"/>
                    <a:pt x="146321" y="3909"/>
                  </a:cubicBezTo>
                  <a:cubicBezTo>
                    <a:pt x="176708" y="9051"/>
                    <a:pt x="217846" y="27283"/>
                    <a:pt x="236078" y="31958"/>
                  </a:cubicBezTo>
                  <a:cubicBezTo>
                    <a:pt x="254310" y="36633"/>
                    <a:pt x="255011" y="34295"/>
                    <a:pt x="255713" y="31958"/>
                  </a:cubicBezTo>
                </a:path>
              </a:pathLst>
            </a:custGeom>
            <a:noFill/>
            <a:ln>
              <a:solidFill>
                <a:srgbClr val="642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2D964F22-E678-4976-B9D0-B128752015F2}"/>
                </a:ext>
              </a:extLst>
            </p:cNvPr>
            <p:cNvSpPr/>
            <p:nvPr/>
          </p:nvSpPr>
          <p:spPr>
            <a:xfrm>
              <a:off x="5263053" y="5364169"/>
              <a:ext cx="98232" cy="273297"/>
            </a:xfrm>
            <a:custGeom>
              <a:avLst/>
              <a:gdLst>
                <a:gd name="connsiteX0" fmla="*/ 0 w 64523"/>
                <a:gd name="connsiteY0" fmla="*/ 179514 h 179514"/>
                <a:gd name="connsiteX1" fmla="*/ 36464 w 64523"/>
                <a:gd name="connsiteY1" fmla="*/ 131830 h 179514"/>
                <a:gd name="connsiteX2" fmla="*/ 61708 w 64523"/>
                <a:gd name="connsiteY2" fmla="*/ 81342 h 179514"/>
                <a:gd name="connsiteX3" fmla="*/ 61708 w 64523"/>
                <a:gd name="connsiteY3" fmla="*/ 50488 h 179514"/>
                <a:gd name="connsiteX4" fmla="*/ 42074 w 64523"/>
                <a:gd name="connsiteY4" fmla="*/ 0 h 179514"/>
                <a:gd name="connsiteX5" fmla="*/ 42074 w 64523"/>
                <a:gd name="connsiteY5" fmla="*/ 0 h 17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523" h="179514">
                  <a:moveTo>
                    <a:pt x="0" y="179514"/>
                  </a:moveTo>
                  <a:cubicBezTo>
                    <a:pt x="13089" y="163853"/>
                    <a:pt x="26179" y="148192"/>
                    <a:pt x="36464" y="131830"/>
                  </a:cubicBezTo>
                  <a:cubicBezTo>
                    <a:pt x="46749" y="115468"/>
                    <a:pt x="57501" y="94899"/>
                    <a:pt x="61708" y="81342"/>
                  </a:cubicBezTo>
                  <a:cubicBezTo>
                    <a:pt x="65915" y="67785"/>
                    <a:pt x="64980" y="64045"/>
                    <a:pt x="61708" y="50488"/>
                  </a:cubicBezTo>
                  <a:cubicBezTo>
                    <a:pt x="58436" y="36931"/>
                    <a:pt x="42074" y="0"/>
                    <a:pt x="42074" y="0"/>
                  </a:cubicBezTo>
                  <a:lnTo>
                    <a:pt x="42074" y="0"/>
                  </a:lnTo>
                </a:path>
              </a:pathLst>
            </a:custGeom>
            <a:noFill/>
            <a:ln>
              <a:solidFill>
                <a:srgbClr val="642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テキスト ボックス 265">
              <a:extLst>
                <a:ext uri="{FF2B5EF4-FFF2-40B4-BE49-F238E27FC236}">
                  <a16:creationId xmlns:a16="http://schemas.microsoft.com/office/drawing/2014/main" id="{8ABE01C5-C5ED-4DDD-98A5-2A61AE1BD3AC}"/>
                </a:ext>
              </a:extLst>
            </p:cNvPr>
            <p:cNvSpPr txBox="1"/>
            <p:nvPr/>
          </p:nvSpPr>
          <p:spPr>
            <a:xfrm>
              <a:off x="5486627" y="5391217"/>
              <a:ext cx="521954" cy="4635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600" b="1" dirty="0">
                  <a:latin typeface="+mn-ea"/>
                  <a:ea typeface="+mn-ea"/>
                </a:rPr>
                <a:t>脳</a:t>
              </a:r>
            </a:p>
          </p:txBody>
        </p:sp>
      </p:grp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C41D57E4-F7F6-41D2-936F-C49A5B5D9961}"/>
              </a:ext>
            </a:extLst>
          </p:cNvPr>
          <p:cNvSpPr/>
          <p:nvPr/>
        </p:nvSpPr>
        <p:spPr>
          <a:xfrm>
            <a:off x="3335708" y="5454135"/>
            <a:ext cx="796700" cy="600443"/>
          </a:xfrm>
          <a:custGeom>
            <a:avLst/>
            <a:gdLst>
              <a:gd name="connsiteX0" fmla="*/ 752636 w 757218"/>
              <a:gd name="connsiteY0" fmla="*/ 39021 h 570687"/>
              <a:gd name="connsiteX1" fmla="*/ 752636 w 757218"/>
              <a:gd name="connsiteY1" fmla="*/ 105696 h 570687"/>
              <a:gd name="connsiteX2" fmla="*/ 705011 w 757218"/>
              <a:gd name="connsiteY2" fmla="*/ 204121 h 570687"/>
              <a:gd name="connsiteX3" fmla="*/ 454186 w 757218"/>
              <a:gd name="connsiteY3" fmla="*/ 340646 h 570687"/>
              <a:gd name="connsiteX4" fmla="*/ 428786 w 757218"/>
              <a:gd name="connsiteY4" fmla="*/ 327946 h 570687"/>
              <a:gd name="connsiteX5" fmla="*/ 390686 w 757218"/>
              <a:gd name="connsiteY5" fmla="*/ 366046 h 570687"/>
              <a:gd name="connsiteX6" fmla="*/ 247811 w 757218"/>
              <a:gd name="connsiteY6" fmla="*/ 445421 h 570687"/>
              <a:gd name="connsiteX7" fmla="*/ 127161 w 757218"/>
              <a:gd name="connsiteY7" fmla="*/ 547021 h 570687"/>
              <a:gd name="connsiteX8" fmla="*/ 114461 w 757218"/>
              <a:gd name="connsiteY8" fmla="*/ 562896 h 570687"/>
              <a:gd name="connsiteX9" fmla="*/ 76361 w 757218"/>
              <a:gd name="connsiteY9" fmla="*/ 534321 h 570687"/>
              <a:gd name="connsiteX10" fmla="*/ 161 w 757218"/>
              <a:gd name="connsiteY10" fmla="*/ 197771 h 570687"/>
              <a:gd name="connsiteX11" fmla="*/ 98586 w 757218"/>
              <a:gd name="connsiteY11" fmla="*/ 16796 h 570687"/>
              <a:gd name="connsiteX12" fmla="*/ 295436 w 757218"/>
              <a:gd name="connsiteY12" fmla="*/ 10446 h 570687"/>
              <a:gd name="connsiteX13" fmla="*/ 400211 w 757218"/>
              <a:gd name="connsiteY13" fmla="*/ 39021 h 570687"/>
              <a:gd name="connsiteX14" fmla="*/ 543086 w 757218"/>
              <a:gd name="connsiteY14" fmla="*/ 45371 h 570687"/>
              <a:gd name="connsiteX15" fmla="*/ 625636 w 757218"/>
              <a:gd name="connsiteY15" fmla="*/ 45371 h 570687"/>
              <a:gd name="connsiteX16" fmla="*/ 752636 w 757218"/>
              <a:gd name="connsiteY16" fmla="*/ 39021 h 57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7218" h="570687">
                <a:moveTo>
                  <a:pt x="752636" y="39021"/>
                </a:moveTo>
                <a:cubicBezTo>
                  <a:pt x="756604" y="58600"/>
                  <a:pt x="760573" y="78180"/>
                  <a:pt x="752636" y="105696"/>
                </a:cubicBezTo>
                <a:cubicBezTo>
                  <a:pt x="744699" y="133212"/>
                  <a:pt x="754753" y="164963"/>
                  <a:pt x="705011" y="204121"/>
                </a:cubicBezTo>
                <a:cubicBezTo>
                  <a:pt x="655269" y="243279"/>
                  <a:pt x="500223" y="320009"/>
                  <a:pt x="454186" y="340646"/>
                </a:cubicBezTo>
                <a:cubicBezTo>
                  <a:pt x="408148" y="361284"/>
                  <a:pt x="439369" y="323713"/>
                  <a:pt x="428786" y="327946"/>
                </a:cubicBezTo>
                <a:cubicBezTo>
                  <a:pt x="418203" y="332179"/>
                  <a:pt x="420848" y="346467"/>
                  <a:pt x="390686" y="366046"/>
                </a:cubicBezTo>
                <a:cubicBezTo>
                  <a:pt x="360523" y="385625"/>
                  <a:pt x="291732" y="415259"/>
                  <a:pt x="247811" y="445421"/>
                </a:cubicBezTo>
                <a:cubicBezTo>
                  <a:pt x="203890" y="475583"/>
                  <a:pt x="149386" y="527442"/>
                  <a:pt x="127161" y="547021"/>
                </a:cubicBezTo>
                <a:cubicBezTo>
                  <a:pt x="104936" y="566600"/>
                  <a:pt x="122928" y="565013"/>
                  <a:pt x="114461" y="562896"/>
                </a:cubicBezTo>
                <a:cubicBezTo>
                  <a:pt x="105994" y="560779"/>
                  <a:pt x="95411" y="595175"/>
                  <a:pt x="76361" y="534321"/>
                </a:cubicBezTo>
                <a:cubicBezTo>
                  <a:pt x="57311" y="473467"/>
                  <a:pt x="-3543" y="284025"/>
                  <a:pt x="161" y="197771"/>
                </a:cubicBezTo>
                <a:cubicBezTo>
                  <a:pt x="3865" y="111517"/>
                  <a:pt x="49373" y="48017"/>
                  <a:pt x="98586" y="16796"/>
                </a:cubicBezTo>
                <a:cubicBezTo>
                  <a:pt x="147798" y="-14425"/>
                  <a:pt x="245165" y="6742"/>
                  <a:pt x="295436" y="10446"/>
                </a:cubicBezTo>
                <a:cubicBezTo>
                  <a:pt x="345707" y="14150"/>
                  <a:pt x="358936" y="33200"/>
                  <a:pt x="400211" y="39021"/>
                </a:cubicBezTo>
                <a:cubicBezTo>
                  <a:pt x="441486" y="44842"/>
                  <a:pt x="505515" y="44313"/>
                  <a:pt x="543086" y="45371"/>
                </a:cubicBezTo>
                <a:cubicBezTo>
                  <a:pt x="580657" y="46429"/>
                  <a:pt x="625636" y="45371"/>
                  <a:pt x="625636" y="45371"/>
                </a:cubicBezTo>
                <a:lnTo>
                  <a:pt x="752636" y="39021"/>
                </a:lnTo>
                <a:close/>
              </a:path>
            </a:pathLst>
          </a:custGeom>
          <a:solidFill>
            <a:srgbClr val="C98DB8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テキスト ボックス 268">
            <a:extLst>
              <a:ext uri="{FF2B5EF4-FFF2-40B4-BE49-F238E27FC236}">
                <a16:creationId xmlns:a16="http://schemas.microsoft.com/office/drawing/2014/main" id="{0F8CBC98-F3DD-49F1-A561-EBAE353BD206}"/>
              </a:ext>
            </a:extLst>
          </p:cNvPr>
          <p:cNvSpPr txBox="1"/>
          <p:nvPr/>
        </p:nvSpPr>
        <p:spPr>
          <a:xfrm>
            <a:off x="3404344" y="5515458"/>
            <a:ext cx="3812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latin typeface="+mn-ea"/>
                <a:ea typeface="+mn-ea"/>
              </a:rPr>
              <a:t>肝</a:t>
            </a:r>
          </a:p>
        </p:txBody>
      </p:sp>
      <p:sp>
        <p:nvSpPr>
          <p:cNvPr id="270" name="Rectangle 51">
            <a:extLst>
              <a:ext uri="{FF2B5EF4-FFF2-40B4-BE49-F238E27FC236}">
                <a16:creationId xmlns:a16="http://schemas.microsoft.com/office/drawing/2014/main" id="{A09FE3EC-5705-471C-9438-30FC17240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3837797"/>
            <a:ext cx="215900" cy="190800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1" name="Rectangle 69">
            <a:extLst>
              <a:ext uri="{FF2B5EF4-FFF2-40B4-BE49-F238E27FC236}">
                <a16:creationId xmlns:a16="http://schemas.microsoft.com/office/drawing/2014/main" id="{46B775BD-1378-42ED-AD3E-379137F00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3838764"/>
            <a:ext cx="215900" cy="190800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2" name="Rectangle 52">
            <a:extLst>
              <a:ext uri="{FF2B5EF4-FFF2-40B4-BE49-F238E27FC236}">
                <a16:creationId xmlns:a16="http://schemas.microsoft.com/office/drawing/2014/main" id="{3D8C4B93-31EA-4C52-9EE7-906FE5CEF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820" y="4089571"/>
            <a:ext cx="215900" cy="900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3" name="Rectangle 52">
            <a:extLst>
              <a:ext uri="{FF2B5EF4-FFF2-40B4-BE49-F238E27FC236}">
                <a16:creationId xmlns:a16="http://schemas.microsoft.com/office/drawing/2014/main" id="{24091EE7-035C-430B-949C-0EA3AE125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706" y="4089571"/>
            <a:ext cx="215900" cy="900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274" name="直線矢印コネクタ 273">
            <a:extLst>
              <a:ext uri="{FF2B5EF4-FFF2-40B4-BE49-F238E27FC236}">
                <a16:creationId xmlns:a16="http://schemas.microsoft.com/office/drawing/2014/main" id="{3B7B4656-9B26-4BC9-BC6D-BD6177D43A39}"/>
              </a:ext>
            </a:extLst>
          </p:cNvPr>
          <p:cNvCxnSpPr>
            <a:cxnSpLocks/>
          </p:cNvCxnSpPr>
          <p:nvPr/>
        </p:nvCxnSpPr>
        <p:spPr>
          <a:xfrm flipH="1">
            <a:off x="3939767" y="5198998"/>
            <a:ext cx="179884" cy="27079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直線矢印コネクタ 276">
            <a:extLst>
              <a:ext uri="{FF2B5EF4-FFF2-40B4-BE49-F238E27FC236}">
                <a16:creationId xmlns:a16="http://schemas.microsoft.com/office/drawing/2014/main" id="{75B380EF-3F98-493A-B216-6EBAB198F50E}"/>
              </a:ext>
            </a:extLst>
          </p:cNvPr>
          <p:cNvCxnSpPr>
            <a:cxnSpLocks/>
          </p:cNvCxnSpPr>
          <p:nvPr/>
        </p:nvCxnSpPr>
        <p:spPr>
          <a:xfrm>
            <a:off x="4270687" y="5188704"/>
            <a:ext cx="0" cy="57014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45B3A21-F2C8-4808-A8A8-2B93EC0E37CB}"/>
              </a:ext>
            </a:extLst>
          </p:cNvPr>
          <p:cNvGrpSpPr/>
          <p:nvPr/>
        </p:nvGrpSpPr>
        <p:grpSpPr>
          <a:xfrm>
            <a:off x="4873639" y="1406893"/>
            <a:ext cx="4036915" cy="4503169"/>
            <a:chOff x="4873639" y="1406893"/>
            <a:chExt cx="4036915" cy="4503169"/>
          </a:xfrm>
        </p:grpSpPr>
        <p:sp>
          <p:nvSpPr>
            <p:cNvPr id="80" name="AutoShape 41">
              <a:extLst>
                <a:ext uri="{FF2B5EF4-FFF2-40B4-BE49-F238E27FC236}">
                  <a16:creationId xmlns:a16="http://schemas.microsoft.com/office/drawing/2014/main" id="{BA73FE9D-E10D-4EF6-87A5-778FADBFD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2232280"/>
              <a:ext cx="215900" cy="1164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AutoShape 42">
              <a:extLst>
                <a:ext uri="{FF2B5EF4-FFF2-40B4-BE49-F238E27FC236}">
                  <a16:creationId xmlns:a16="http://schemas.microsoft.com/office/drawing/2014/main" id="{C2F1E3D4-EECE-4391-8F3B-D5EF20713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3401832"/>
              <a:ext cx="215900" cy="20803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Rectangle 43">
              <a:extLst>
                <a:ext uri="{FF2B5EF4-FFF2-40B4-BE49-F238E27FC236}">
                  <a16:creationId xmlns:a16="http://schemas.microsoft.com/office/drawing/2014/main" id="{54E37141-E4E0-4B1D-A8F6-660AFE51A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3446713"/>
              <a:ext cx="215900" cy="10560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3" name="Rectangle 44">
              <a:extLst>
                <a:ext uri="{FF2B5EF4-FFF2-40B4-BE49-F238E27FC236}">
                  <a16:creationId xmlns:a16="http://schemas.microsoft.com/office/drawing/2014/main" id="{57617194-FD82-470B-A667-B18E257EE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3257948"/>
              <a:ext cx="215900" cy="10428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Rectangle 45">
              <a:extLst>
                <a:ext uri="{FF2B5EF4-FFF2-40B4-BE49-F238E27FC236}">
                  <a16:creationId xmlns:a16="http://schemas.microsoft.com/office/drawing/2014/main" id="{0901AAF2-92C0-4AE0-B568-46614230D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3162906"/>
              <a:ext cx="215900" cy="1174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Rectangle 46">
              <a:extLst>
                <a:ext uri="{FF2B5EF4-FFF2-40B4-BE49-F238E27FC236}">
                  <a16:creationId xmlns:a16="http://schemas.microsoft.com/office/drawing/2014/main" id="{4828A4E1-B249-4731-ABE1-5DB32D316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3532516"/>
              <a:ext cx="215900" cy="646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" name="Rectangle 48">
              <a:extLst>
                <a:ext uri="{FF2B5EF4-FFF2-40B4-BE49-F238E27FC236}">
                  <a16:creationId xmlns:a16="http://schemas.microsoft.com/office/drawing/2014/main" id="{7E15C67C-CDB2-4592-A09B-963DE7763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2889658"/>
              <a:ext cx="215900" cy="1399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" name="Rectangle 49">
              <a:extLst>
                <a:ext uri="{FF2B5EF4-FFF2-40B4-BE49-F238E27FC236}">
                  <a16:creationId xmlns:a16="http://schemas.microsoft.com/office/drawing/2014/main" id="{993899B6-24E8-4DD3-A3AE-AE90E5486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2769535"/>
              <a:ext cx="215900" cy="105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" name="Rectangle 50">
              <a:extLst>
                <a:ext uri="{FF2B5EF4-FFF2-40B4-BE49-F238E27FC236}">
                  <a16:creationId xmlns:a16="http://schemas.microsoft.com/office/drawing/2014/main" id="{AB26DACC-782B-4B7C-B9F1-6D62B922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2401245"/>
              <a:ext cx="215900" cy="2666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" name="Rectangle 52">
              <a:extLst>
                <a:ext uri="{FF2B5EF4-FFF2-40B4-BE49-F238E27FC236}">
                  <a16:creationId xmlns:a16="http://schemas.microsoft.com/office/drawing/2014/main" id="{1225737A-5A99-4049-BFF5-25CA62172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4435420"/>
              <a:ext cx="215900" cy="101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" name="Rectangle 53">
              <a:extLst>
                <a:ext uri="{FF2B5EF4-FFF2-40B4-BE49-F238E27FC236}">
                  <a16:creationId xmlns:a16="http://schemas.microsoft.com/office/drawing/2014/main" id="{BF1B80B3-57BC-4F7F-9DB2-F50378B26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4595144"/>
              <a:ext cx="215900" cy="2508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" name="Rectangle 54">
              <a:extLst>
                <a:ext uri="{FF2B5EF4-FFF2-40B4-BE49-F238E27FC236}">
                  <a16:creationId xmlns:a16="http://schemas.microsoft.com/office/drawing/2014/main" id="{356410D4-B027-49B9-9DF7-1B7856A01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5012275"/>
              <a:ext cx="215900" cy="778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" name="Rectangle 55">
              <a:extLst>
                <a:ext uri="{FF2B5EF4-FFF2-40B4-BE49-F238E27FC236}">
                  <a16:creationId xmlns:a16="http://schemas.microsoft.com/office/drawing/2014/main" id="{1A959E42-4E04-4B7C-BE54-FD536CDDC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5181240"/>
              <a:ext cx="215900" cy="858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" name="AutoShape 56">
              <a:extLst>
                <a:ext uri="{FF2B5EF4-FFF2-40B4-BE49-F238E27FC236}">
                  <a16:creationId xmlns:a16="http://schemas.microsoft.com/office/drawing/2014/main" id="{AC1CBD1A-CC97-4444-84AC-D2B4683B47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841553" y="327672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6" name="AutoShape 57">
              <a:extLst>
                <a:ext uri="{FF2B5EF4-FFF2-40B4-BE49-F238E27FC236}">
                  <a16:creationId xmlns:a16="http://schemas.microsoft.com/office/drawing/2014/main" id="{70828B33-CB05-42F3-A71C-01FA77688B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841553" y="331764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0BC65487-928E-4B66-AC3E-6D27AB5041F5}"/>
                </a:ext>
              </a:extLst>
            </p:cNvPr>
            <p:cNvSpPr txBox="1"/>
            <p:nvPr/>
          </p:nvSpPr>
          <p:spPr>
            <a:xfrm>
              <a:off x="5691925" y="5448397"/>
              <a:ext cx="3563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>
                  <a:solidFill>
                    <a:srgbClr val="008080"/>
                  </a:solidFill>
                  <a:latin typeface="Trebuchet MS" panose="020B0603020202020204" pitchFamily="34" charset="0"/>
                  <a:ea typeface="+mn-ea"/>
                </a:rPr>
                <a:t>A</a:t>
              </a:r>
              <a:endParaRPr kumimoji="1"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61" name="AutoShape 41">
              <a:extLst>
                <a:ext uri="{FF2B5EF4-FFF2-40B4-BE49-F238E27FC236}">
                  <a16:creationId xmlns:a16="http://schemas.microsoft.com/office/drawing/2014/main" id="{9352CAF6-4E39-4BB2-976E-C194E8894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2232280"/>
              <a:ext cx="215900" cy="1164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AutoShape 42">
              <a:extLst>
                <a:ext uri="{FF2B5EF4-FFF2-40B4-BE49-F238E27FC236}">
                  <a16:creationId xmlns:a16="http://schemas.microsoft.com/office/drawing/2014/main" id="{4A878938-1C23-482D-B06F-F28E5E124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3401832"/>
              <a:ext cx="215900" cy="20803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Rectangle 43">
              <a:extLst>
                <a:ext uri="{FF2B5EF4-FFF2-40B4-BE49-F238E27FC236}">
                  <a16:creationId xmlns:a16="http://schemas.microsoft.com/office/drawing/2014/main" id="{040F2BCC-5510-45C2-9A58-67B1F7201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3446713"/>
              <a:ext cx="215900" cy="10560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Rectangle 44">
              <a:extLst>
                <a:ext uri="{FF2B5EF4-FFF2-40B4-BE49-F238E27FC236}">
                  <a16:creationId xmlns:a16="http://schemas.microsoft.com/office/drawing/2014/main" id="{77356373-F928-4E1F-9DB4-562F80EA6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3257948"/>
              <a:ext cx="215900" cy="10428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Rectangle 45">
              <a:extLst>
                <a:ext uri="{FF2B5EF4-FFF2-40B4-BE49-F238E27FC236}">
                  <a16:creationId xmlns:a16="http://schemas.microsoft.com/office/drawing/2014/main" id="{D030D7BA-CFA6-40FB-8A96-2740D1314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3162906"/>
              <a:ext cx="215900" cy="1174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" name="Rectangle 46">
              <a:extLst>
                <a:ext uri="{FF2B5EF4-FFF2-40B4-BE49-F238E27FC236}">
                  <a16:creationId xmlns:a16="http://schemas.microsoft.com/office/drawing/2014/main" id="{71C00E75-C87C-4223-B95E-65B5EAA45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3532516"/>
              <a:ext cx="215900" cy="646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" name="Rectangle 48">
              <a:extLst>
                <a:ext uri="{FF2B5EF4-FFF2-40B4-BE49-F238E27FC236}">
                  <a16:creationId xmlns:a16="http://schemas.microsoft.com/office/drawing/2014/main" id="{0E4A268B-0F71-45E2-843D-06B02B6F7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2889658"/>
              <a:ext cx="215900" cy="1399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" name="Rectangle 49">
              <a:extLst>
                <a:ext uri="{FF2B5EF4-FFF2-40B4-BE49-F238E27FC236}">
                  <a16:creationId xmlns:a16="http://schemas.microsoft.com/office/drawing/2014/main" id="{5058E9AC-7532-42C3-B32A-5A388D27B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2769535"/>
              <a:ext cx="215900" cy="105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" name="Rectangle 50">
              <a:extLst>
                <a:ext uri="{FF2B5EF4-FFF2-40B4-BE49-F238E27FC236}">
                  <a16:creationId xmlns:a16="http://schemas.microsoft.com/office/drawing/2014/main" id="{644EA4DE-2196-4BAE-8754-A8A1FB3BC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2401245"/>
              <a:ext cx="215900" cy="2666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" name="Rectangle 52">
              <a:extLst>
                <a:ext uri="{FF2B5EF4-FFF2-40B4-BE49-F238E27FC236}">
                  <a16:creationId xmlns:a16="http://schemas.microsoft.com/office/drawing/2014/main" id="{004FBD7C-783C-462B-95D2-F8A65815A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4435420"/>
              <a:ext cx="215900" cy="101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" name="Rectangle 53">
              <a:extLst>
                <a:ext uri="{FF2B5EF4-FFF2-40B4-BE49-F238E27FC236}">
                  <a16:creationId xmlns:a16="http://schemas.microsoft.com/office/drawing/2014/main" id="{366BAE30-CEAD-4C5B-B527-929B22295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4595144"/>
              <a:ext cx="215900" cy="2508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" name="Rectangle 54">
              <a:extLst>
                <a:ext uri="{FF2B5EF4-FFF2-40B4-BE49-F238E27FC236}">
                  <a16:creationId xmlns:a16="http://schemas.microsoft.com/office/drawing/2014/main" id="{17FA280C-E4F9-4A85-8071-6EAD3BD7F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5012275"/>
              <a:ext cx="215900" cy="778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Rectangle 55">
              <a:extLst>
                <a:ext uri="{FF2B5EF4-FFF2-40B4-BE49-F238E27FC236}">
                  <a16:creationId xmlns:a16="http://schemas.microsoft.com/office/drawing/2014/main" id="{C9164D9E-DE2D-4DC1-BF2B-2318C88DA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5181240"/>
              <a:ext cx="215900" cy="858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" name="AutoShape 56">
              <a:extLst>
                <a:ext uri="{FF2B5EF4-FFF2-40B4-BE49-F238E27FC236}">
                  <a16:creationId xmlns:a16="http://schemas.microsoft.com/office/drawing/2014/main" id="{BE2D3F05-E83D-403B-A941-8068E7483B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11201" y="327672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" name="AutoShape 57">
              <a:extLst>
                <a:ext uri="{FF2B5EF4-FFF2-40B4-BE49-F238E27FC236}">
                  <a16:creationId xmlns:a16="http://schemas.microsoft.com/office/drawing/2014/main" id="{A69459DB-90CC-4F5D-A2B3-8804EFE40E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11201" y="331764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B85EFB33-6015-47A2-9B47-00F59867CD93}"/>
                </a:ext>
              </a:extLst>
            </p:cNvPr>
            <p:cNvSpPr txBox="1"/>
            <p:nvPr/>
          </p:nvSpPr>
          <p:spPr>
            <a:xfrm>
              <a:off x="5161573" y="5448397"/>
              <a:ext cx="3563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>
                  <a:solidFill>
                    <a:srgbClr val="008080"/>
                  </a:solidFill>
                  <a:latin typeface="Trebuchet MS" panose="020B0603020202020204" pitchFamily="34" charset="0"/>
                  <a:ea typeface="+mn-ea"/>
                </a:rPr>
                <a:t>A</a:t>
              </a:r>
              <a:endParaRPr kumimoji="1"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121" name="AutoShape 41">
              <a:extLst>
                <a:ext uri="{FF2B5EF4-FFF2-40B4-BE49-F238E27FC236}">
                  <a16:creationId xmlns:a16="http://schemas.microsoft.com/office/drawing/2014/main" id="{4E1C7D11-AE9B-4531-BC78-703A2D784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2232280"/>
              <a:ext cx="215900" cy="1164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" name="AutoShape 42">
              <a:extLst>
                <a:ext uri="{FF2B5EF4-FFF2-40B4-BE49-F238E27FC236}">
                  <a16:creationId xmlns:a16="http://schemas.microsoft.com/office/drawing/2014/main" id="{928E1D8C-DCDE-4988-BDF9-096123BC9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3401832"/>
              <a:ext cx="215900" cy="20803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" name="Rectangle 43">
              <a:extLst>
                <a:ext uri="{FF2B5EF4-FFF2-40B4-BE49-F238E27FC236}">
                  <a16:creationId xmlns:a16="http://schemas.microsoft.com/office/drawing/2014/main" id="{5EFEEDEC-5FE5-4EF6-B6F9-6B2928C9B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3446713"/>
              <a:ext cx="215900" cy="10560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" name="Rectangle 44">
              <a:extLst>
                <a:ext uri="{FF2B5EF4-FFF2-40B4-BE49-F238E27FC236}">
                  <a16:creationId xmlns:a16="http://schemas.microsoft.com/office/drawing/2014/main" id="{631FB920-854C-4219-89EA-06211CA50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3257948"/>
              <a:ext cx="215900" cy="10428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5" name="Rectangle 45">
              <a:extLst>
                <a:ext uri="{FF2B5EF4-FFF2-40B4-BE49-F238E27FC236}">
                  <a16:creationId xmlns:a16="http://schemas.microsoft.com/office/drawing/2014/main" id="{DAC5F054-20FB-4FBF-8772-0DA30BCF8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3162906"/>
              <a:ext cx="215900" cy="1174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6" name="Rectangle 46">
              <a:extLst>
                <a:ext uri="{FF2B5EF4-FFF2-40B4-BE49-F238E27FC236}">
                  <a16:creationId xmlns:a16="http://schemas.microsoft.com/office/drawing/2014/main" id="{BF67481C-04DD-4AC2-8F0B-3A61A618E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3532516"/>
              <a:ext cx="215900" cy="646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8" name="Rectangle 48">
              <a:extLst>
                <a:ext uri="{FF2B5EF4-FFF2-40B4-BE49-F238E27FC236}">
                  <a16:creationId xmlns:a16="http://schemas.microsoft.com/office/drawing/2014/main" id="{19054849-D1B6-4763-A179-3D55F6023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2889658"/>
              <a:ext cx="215900" cy="1399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9" name="Rectangle 49">
              <a:extLst>
                <a:ext uri="{FF2B5EF4-FFF2-40B4-BE49-F238E27FC236}">
                  <a16:creationId xmlns:a16="http://schemas.microsoft.com/office/drawing/2014/main" id="{338287EE-BAEE-46C7-BA76-B58DDED42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2769535"/>
              <a:ext cx="215900" cy="105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0" name="Rectangle 50">
              <a:extLst>
                <a:ext uri="{FF2B5EF4-FFF2-40B4-BE49-F238E27FC236}">
                  <a16:creationId xmlns:a16="http://schemas.microsoft.com/office/drawing/2014/main" id="{86B6851A-C87D-4A3D-8E27-AE28986B6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2401245"/>
              <a:ext cx="215900" cy="2666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2" name="Rectangle 52">
              <a:extLst>
                <a:ext uri="{FF2B5EF4-FFF2-40B4-BE49-F238E27FC236}">
                  <a16:creationId xmlns:a16="http://schemas.microsoft.com/office/drawing/2014/main" id="{362988A6-03BB-4C6B-9995-786880679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4435420"/>
              <a:ext cx="215900" cy="101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" name="Rectangle 53">
              <a:extLst>
                <a:ext uri="{FF2B5EF4-FFF2-40B4-BE49-F238E27FC236}">
                  <a16:creationId xmlns:a16="http://schemas.microsoft.com/office/drawing/2014/main" id="{C2513B8B-C676-45F3-BA54-82FE43F55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4595144"/>
              <a:ext cx="215900" cy="2508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4" name="Rectangle 54">
              <a:extLst>
                <a:ext uri="{FF2B5EF4-FFF2-40B4-BE49-F238E27FC236}">
                  <a16:creationId xmlns:a16="http://schemas.microsoft.com/office/drawing/2014/main" id="{74D6D804-986B-4D00-9D4B-BD539A3D3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5012275"/>
              <a:ext cx="215900" cy="778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" name="Rectangle 55">
              <a:extLst>
                <a:ext uri="{FF2B5EF4-FFF2-40B4-BE49-F238E27FC236}">
                  <a16:creationId xmlns:a16="http://schemas.microsoft.com/office/drawing/2014/main" id="{B4FE4C7A-4A49-45AD-8E43-B6A7BAAC4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5181240"/>
              <a:ext cx="215900" cy="858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" name="AutoShape 56">
              <a:extLst>
                <a:ext uri="{FF2B5EF4-FFF2-40B4-BE49-F238E27FC236}">
                  <a16:creationId xmlns:a16="http://schemas.microsoft.com/office/drawing/2014/main" id="{9C3259FC-4204-4327-B422-A8887CA44E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642918" y="327672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" name="AutoShape 57">
              <a:extLst>
                <a:ext uri="{FF2B5EF4-FFF2-40B4-BE49-F238E27FC236}">
                  <a16:creationId xmlns:a16="http://schemas.microsoft.com/office/drawing/2014/main" id="{D37C0479-D282-4216-B347-B670091F83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642918" y="331764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8DADC3C8-0608-48E3-B79E-E91037B68BF4}"/>
                </a:ext>
              </a:extLst>
            </p:cNvPr>
            <p:cNvSpPr txBox="1"/>
            <p:nvPr/>
          </p:nvSpPr>
          <p:spPr>
            <a:xfrm>
              <a:off x="6493290" y="5448397"/>
              <a:ext cx="3563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>
                  <a:solidFill>
                    <a:srgbClr val="008080"/>
                  </a:solidFill>
                  <a:latin typeface="Trebuchet MS" panose="020B0603020202020204" pitchFamily="34" charset="0"/>
                  <a:ea typeface="+mn-ea"/>
                </a:rPr>
                <a:t>A</a:t>
              </a:r>
              <a:endParaRPr kumimoji="1" lang="en-US" altLang="ja-JP" sz="2400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102" name="AutoShape 59">
              <a:extLst>
                <a:ext uri="{FF2B5EF4-FFF2-40B4-BE49-F238E27FC236}">
                  <a16:creationId xmlns:a16="http://schemas.microsoft.com/office/drawing/2014/main" id="{697311D8-0A9E-44D1-973E-66D027D5C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2232280"/>
              <a:ext cx="215900" cy="1164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" name="AutoShape 60">
              <a:extLst>
                <a:ext uri="{FF2B5EF4-FFF2-40B4-BE49-F238E27FC236}">
                  <a16:creationId xmlns:a16="http://schemas.microsoft.com/office/drawing/2014/main" id="{79593E16-A4C5-40A5-90F2-48F9F98A9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3401832"/>
              <a:ext cx="215900" cy="20803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" name="Rectangle 61">
              <a:extLst>
                <a:ext uri="{FF2B5EF4-FFF2-40B4-BE49-F238E27FC236}">
                  <a16:creationId xmlns:a16="http://schemas.microsoft.com/office/drawing/2014/main" id="{F0B56E79-DF93-43E4-9336-D66709CC9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3446713"/>
              <a:ext cx="215900" cy="10560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" name="Rectangle 62">
              <a:extLst>
                <a:ext uri="{FF2B5EF4-FFF2-40B4-BE49-F238E27FC236}">
                  <a16:creationId xmlns:a16="http://schemas.microsoft.com/office/drawing/2014/main" id="{D656D2F2-A4C2-4375-B045-45DE27AC3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3257948"/>
              <a:ext cx="215900" cy="10428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" name="Rectangle 63">
              <a:extLst>
                <a:ext uri="{FF2B5EF4-FFF2-40B4-BE49-F238E27FC236}">
                  <a16:creationId xmlns:a16="http://schemas.microsoft.com/office/drawing/2014/main" id="{44D30A5B-E37B-4F2C-930A-5F8A17AF7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3162906"/>
              <a:ext cx="215900" cy="1174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" name="Rectangle 64">
              <a:extLst>
                <a:ext uri="{FF2B5EF4-FFF2-40B4-BE49-F238E27FC236}">
                  <a16:creationId xmlns:a16="http://schemas.microsoft.com/office/drawing/2014/main" id="{D2CD631F-C256-46A0-939B-1A949ADFA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3532516"/>
              <a:ext cx="215900" cy="646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" name="Rectangle 66">
              <a:extLst>
                <a:ext uri="{FF2B5EF4-FFF2-40B4-BE49-F238E27FC236}">
                  <a16:creationId xmlns:a16="http://schemas.microsoft.com/office/drawing/2014/main" id="{87E2C6F0-85D6-448A-935E-D80247C56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2889658"/>
              <a:ext cx="215900" cy="1399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" name="Rectangle 67">
              <a:extLst>
                <a:ext uri="{FF2B5EF4-FFF2-40B4-BE49-F238E27FC236}">
                  <a16:creationId xmlns:a16="http://schemas.microsoft.com/office/drawing/2014/main" id="{C86A5D9C-8580-485D-B233-A351D584A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2769535"/>
              <a:ext cx="215900" cy="105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" name="Rectangle 68">
              <a:extLst>
                <a:ext uri="{FF2B5EF4-FFF2-40B4-BE49-F238E27FC236}">
                  <a16:creationId xmlns:a16="http://schemas.microsoft.com/office/drawing/2014/main" id="{55A3EAD4-5274-4794-8259-2C7D3C10C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2401245"/>
              <a:ext cx="215900" cy="2666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" name="Rectangle 70">
              <a:extLst>
                <a:ext uri="{FF2B5EF4-FFF2-40B4-BE49-F238E27FC236}">
                  <a16:creationId xmlns:a16="http://schemas.microsoft.com/office/drawing/2014/main" id="{A6E8DFDF-0CA3-4474-8E2E-15DFE5FE3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4435420"/>
              <a:ext cx="215900" cy="101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4" name="Rectangle 71">
              <a:extLst>
                <a:ext uri="{FF2B5EF4-FFF2-40B4-BE49-F238E27FC236}">
                  <a16:creationId xmlns:a16="http://schemas.microsoft.com/office/drawing/2014/main" id="{2D0D8DF3-275A-4A8D-897F-F02081DB9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4595144"/>
              <a:ext cx="215900" cy="2508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" name="Rectangle 72">
              <a:extLst>
                <a:ext uri="{FF2B5EF4-FFF2-40B4-BE49-F238E27FC236}">
                  <a16:creationId xmlns:a16="http://schemas.microsoft.com/office/drawing/2014/main" id="{33BBE4A9-297E-46DC-8644-7BEF55B41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5012275"/>
              <a:ext cx="215900" cy="778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6" name="Rectangle 73">
              <a:extLst>
                <a:ext uri="{FF2B5EF4-FFF2-40B4-BE49-F238E27FC236}">
                  <a16:creationId xmlns:a16="http://schemas.microsoft.com/office/drawing/2014/main" id="{FEA613FA-F4DB-4B78-83DA-7E0EDFC20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5181240"/>
              <a:ext cx="215900" cy="858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7" name="AutoShape 74">
              <a:extLst>
                <a:ext uri="{FF2B5EF4-FFF2-40B4-BE49-F238E27FC236}">
                  <a16:creationId xmlns:a16="http://schemas.microsoft.com/office/drawing/2014/main" id="{15F5C59E-97E0-4911-AFD1-E94CEDC3F6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168571" y="327672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" name="AutoShape 75">
              <a:extLst>
                <a:ext uri="{FF2B5EF4-FFF2-40B4-BE49-F238E27FC236}">
                  <a16:creationId xmlns:a16="http://schemas.microsoft.com/office/drawing/2014/main" id="{AC512A67-BB81-4EB4-B183-3C84BFA956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168571" y="331764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E3A0F553-428E-4999-8EDC-C1A74C034FE4}"/>
                </a:ext>
              </a:extLst>
            </p:cNvPr>
            <p:cNvSpPr txBox="1"/>
            <p:nvPr/>
          </p:nvSpPr>
          <p:spPr>
            <a:xfrm>
              <a:off x="7023642" y="5448397"/>
              <a:ext cx="3563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>
                  <a:solidFill>
                    <a:srgbClr val="C00000"/>
                  </a:solidFill>
                  <a:latin typeface="Trebuchet MS" panose="020B0603020202020204" pitchFamily="34" charset="0"/>
                  <a:ea typeface="+mn-ea"/>
                </a:rPr>
                <a:t>a</a:t>
              </a:r>
              <a:endParaRPr kumimoji="1"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162" name="AutoShape 59">
              <a:extLst>
                <a:ext uri="{FF2B5EF4-FFF2-40B4-BE49-F238E27FC236}">
                  <a16:creationId xmlns:a16="http://schemas.microsoft.com/office/drawing/2014/main" id="{C138E65E-136E-4A77-84B8-193F31E4A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2232280"/>
              <a:ext cx="215900" cy="1164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" name="AutoShape 60">
              <a:extLst>
                <a:ext uri="{FF2B5EF4-FFF2-40B4-BE49-F238E27FC236}">
                  <a16:creationId xmlns:a16="http://schemas.microsoft.com/office/drawing/2014/main" id="{6D7E11D7-4EBD-43E5-983C-38ECC8B74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3401832"/>
              <a:ext cx="215900" cy="20803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" name="Rectangle 61">
              <a:extLst>
                <a:ext uri="{FF2B5EF4-FFF2-40B4-BE49-F238E27FC236}">
                  <a16:creationId xmlns:a16="http://schemas.microsoft.com/office/drawing/2014/main" id="{2DCA3EDB-3943-47B6-8222-25939E048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3446713"/>
              <a:ext cx="215900" cy="10560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5" name="Rectangle 62">
              <a:extLst>
                <a:ext uri="{FF2B5EF4-FFF2-40B4-BE49-F238E27FC236}">
                  <a16:creationId xmlns:a16="http://schemas.microsoft.com/office/drawing/2014/main" id="{6F29797D-5171-4379-A32B-8EF9671DE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3257948"/>
              <a:ext cx="215900" cy="10428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6" name="Rectangle 63">
              <a:extLst>
                <a:ext uri="{FF2B5EF4-FFF2-40B4-BE49-F238E27FC236}">
                  <a16:creationId xmlns:a16="http://schemas.microsoft.com/office/drawing/2014/main" id="{ACAA60BD-43CE-45DA-9622-27E9A1632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3162906"/>
              <a:ext cx="215900" cy="1174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7" name="Rectangle 64">
              <a:extLst>
                <a:ext uri="{FF2B5EF4-FFF2-40B4-BE49-F238E27FC236}">
                  <a16:creationId xmlns:a16="http://schemas.microsoft.com/office/drawing/2014/main" id="{EDBC30AD-6CC7-4E44-8263-C546BA3E9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3532516"/>
              <a:ext cx="215900" cy="646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9" name="Rectangle 66">
              <a:extLst>
                <a:ext uri="{FF2B5EF4-FFF2-40B4-BE49-F238E27FC236}">
                  <a16:creationId xmlns:a16="http://schemas.microsoft.com/office/drawing/2014/main" id="{DB8A2A1E-F972-444E-9D20-16D9B18FB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2889658"/>
              <a:ext cx="215900" cy="1399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0" name="Rectangle 67">
              <a:extLst>
                <a:ext uri="{FF2B5EF4-FFF2-40B4-BE49-F238E27FC236}">
                  <a16:creationId xmlns:a16="http://schemas.microsoft.com/office/drawing/2014/main" id="{A912A87C-4347-40DD-B417-A4F19DF4B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2769535"/>
              <a:ext cx="215900" cy="105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1" name="Rectangle 68">
              <a:extLst>
                <a:ext uri="{FF2B5EF4-FFF2-40B4-BE49-F238E27FC236}">
                  <a16:creationId xmlns:a16="http://schemas.microsoft.com/office/drawing/2014/main" id="{52001723-F862-4CE3-99C0-FC19FA3DB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2401245"/>
              <a:ext cx="215900" cy="2666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3" name="Rectangle 70">
              <a:extLst>
                <a:ext uri="{FF2B5EF4-FFF2-40B4-BE49-F238E27FC236}">
                  <a16:creationId xmlns:a16="http://schemas.microsoft.com/office/drawing/2014/main" id="{DDE06427-E115-4013-8790-6084B24AD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4435420"/>
              <a:ext cx="215900" cy="101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" name="Rectangle 71">
              <a:extLst>
                <a:ext uri="{FF2B5EF4-FFF2-40B4-BE49-F238E27FC236}">
                  <a16:creationId xmlns:a16="http://schemas.microsoft.com/office/drawing/2014/main" id="{ADED434A-B015-4906-9B28-DBB1FF852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4595144"/>
              <a:ext cx="215900" cy="2508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" name="Rectangle 72">
              <a:extLst>
                <a:ext uri="{FF2B5EF4-FFF2-40B4-BE49-F238E27FC236}">
                  <a16:creationId xmlns:a16="http://schemas.microsoft.com/office/drawing/2014/main" id="{4B559992-C256-457E-BA52-2F5640DAE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5012275"/>
              <a:ext cx="215900" cy="778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" name="Rectangle 73">
              <a:extLst>
                <a:ext uri="{FF2B5EF4-FFF2-40B4-BE49-F238E27FC236}">
                  <a16:creationId xmlns:a16="http://schemas.microsoft.com/office/drawing/2014/main" id="{4F669D1D-0D56-43E4-B8B1-70413759D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5181240"/>
              <a:ext cx="215900" cy="858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7" name="AutoShape 74">
              <a:extLst>
                <a:ext uri="{FF2B5EF4-FFF2-40B4-BE49-F238E27FC236}">
                  <a16:creationId xmlns:a16="http://schemas.microsoft.com/office/drawing/2014/main" id="{91E2BF2E-981B-4361-9697-38CD3EC854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500288" y="327672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8" name="AutoShape 75">
              <a:extLst>
                <a:ext uri="{FF2B5EF4-FFF2-40B4-BE49-F238E27FC236}">
                  <a16:creationId xmlns:a16="http://schemas.microsoft.com/office/drawing/2014/main" id="{4F97F93B-C52A-4BDC-8547-B0A9D8ED8F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500288" y="331764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76290C8B-AE9F-4F2B-ADA0-68BAEA5EF84E}"/>
                </a:ext>
              </a:extLst>
            </p:cNvPr>
            <p:cNvSpPr txBox="1"/>
            <p:nvPr/>
          </p:nvSpPr>
          <p:spPr>
            <a:xfrm>
              <a:off x="8355359" y="5448397"/>
              <a:ext cx="3563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>
                  <a:solidFill>
                    <a:srgbClr val="C00000"/>
                  </a:solidFill>
                  <a:latin typeface="Trebuchet MS" panose="020B0603020202020204" pitchFamily="34" charset="0"/>
                  <a:ea typeface="+mn-ea"/>
                </a:rPr>
                <a:t>a</a:t>
              </a:r>
              <a:endParaRPr kumimoji="1"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143" name="AutoShape 59">
              <a:extLst>
                <a:ext uri="{FF2B5EF4-FFF2-40B4-BE49-F238E27FC236}">
                  <a16:creationId xmlns:a16="http://schemas.microsoft.com/office/drawing/2014/main" id="{795D7C84-D91C-42ED-88D5-E75598CE1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2232280"/>
              <a:ext cx="215900" cy="11642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" name="AutoShape 60">
              <a:extLst>
                <a:ext uri="{FF2B5EF4-FFF2-40B4-BE49-F238E27FC236}">
                  <a16:creationId xmlns:a16="http://schemas.microsoft.com/office/drawing/2014/main" id="{A5409D96-E8A2-4159-931C-78E136376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3401832"/>
              <a:ext cx="215900" cy="20803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" name="Rectangle 61">
              <a:extLst>
                <a:ext uri="{FF2B5EF4-FFF2-40B4-BE49-F238E27FC236}">
                  <a16:creationId xmlns:a16="http://schemas.microsoft.com/office/drawing/2014/main" id="{66A255FA-A7F3-4072-9AE8-34E82A57C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3446713"/>
              <a:ext cx="215900" cy="10560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6" name="Rectangle 62">
              <a:extLst>
                <a:ext uri="{FF2B5EF4-FFF2-40B4-BE49-F238E27FC236}">
                  <a16:creationId xmlns:a16="http://schemas.microsoft.com/office/drawing/2014/main" id="{AEC30832-A29D-485B-9739-D426A6D97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3257948"/>
              <a:ext cx="215900" cy="104283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7" name="Rectangle 63">
              <a:extLst>
                <a:ext uri="{FF2B5EF4-FFF2-40B4-BE49-F238E27FC236}">
                  <a16:creationId xmlns:a16="http://schemas.microsoft.com/office/drawing/2014/main" id="{9AB474DB-39BE-4A24-8CFB-CFFCDCA19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3162906"/>
              <a:ext cx="215900" cy="11748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" name="Rectangle 64">
              <a:extLst>
                <a:ext uri="{FF2B5EF4-FFF2-40B4-BE49-F238E27FC236}">
                  <a16:creationId xmlns:a16="http://schemas.microsoft.com/office/drawing/2014/main" id="{F881D78C-F540-417E-8EA5-D51BB7F98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3532516"/>
              <a:ext cx="215900" cy="6468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" name="Rectangle 66">
              <a:extLst>
                <a:ext uri="{FF2B5EF4-FFF2-40B4-BE49-F238E27FC236}">
                  <a16:creationId xmlns:a16="http://schemas.microsoft.com/office/drawing/2014/main" id="{97AE0C2B-AC34-4D3D-95A6-8DB8CE708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2889658"/>
              <a:ext cx="215900" cy="1399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" name="Rectangle 67">
              <a:extLst>
                <a:ext uri="{FF2B5EF4-FFF2-40B4-BE49-F238E27FC236}">
                  <a16:creationId xmlns:a16="http://schemas.microsoft.com/office/drawing/2014/main" id="{F404A465-96B5-4C98-B118-C2C6C87DF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2769535"/>
              <a:ext cx="215900" cy="1056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2" name="Rectangle 68">
              <a:extLst>
                <a:ext uri="{FF2B5EF4-FFF2-40B4-BE49-F238E27FC236}">
                  <a16:creationId xmlns:a16="http://schemas.microsoft.com/office/drawing/2014/main" id="{77E9D3DB-0454-4391-B179-1400CD6BA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2401245"/>
              <a:ext cx="215900" cy="26664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" name="Rectangle 70">
              <a:extLst>
                <a:ext uri="{FF2B5EF4-FFF2-40B4-BE49-F238E27FC236}">
                  <a16:creationId xmlns:a16="http://schemas.microsoft.com/office/drawing/2014/main" id="{A33E6F90-5A42-4D00-93FB-185CE50C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4435420"/>
              <a:ext cx="215900" cy="10164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" name="Rectangle 71">
              <a:extLst>
                <a:ext uri="{FF2B5EF4-FFF2-40B4-BE49-F238E27FC236}">
                  <a16:creationId xmlns:a16="http://schemas.microsoft.com/office/drawing/2014/main" id="{89784EBA-D0B1-4A65-B825-2AADED61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4595144"/>
              <a:ext cx="215900" cy="25080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6" name="Rectangle 72">
              <a:extLst>
                <a:ext uri="{FF2B5EF4-FFF2-40B4-BE49-F238E27FC236}">
                  <a16:creationId xmlns:a16="http://schemas.microsoft.com/office/drawing/2014/main" id="{862F23CB-6AE0-475A-B15B-31859D587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5012275"/>
              <a:ext cx="215900" cy="7788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7" name="Rectangle 73">
              <a:extLst>
                <a:ext uri="{FF2B5EF4-FFF2-40B4-BE49-F238E27FC236}">
                  <a16:creationId xmlns:a16="http://schemas.microsoft.com/office/drawing/2014/main" id="{573CA298-48DB-4A0C-A595-EFF0ADEAF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5181240"/>
              <a:ext cx="215900" cy="8580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8" name="AutoShape 74">
              <a:extLst>
                <a:ext uri="{FF2B5EF4-FFF2-40B4-BE49-F238E27FC236}">
                  <a16:creationId xmlns:a16="http://schemas.microsoft.com/office/drawing/2014/main" id="{2898D008-0B70-4B00-A247-2DF4952225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969936" y="327672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9" name="AutoShape 75">
              <a:extLst>
                <a:ext uri="{FF2B5EF4-FFF2-40B4-BE49-F238E27FC236}">
                  <a16:creationId xmlns:a16="http://schemas.microsoft.com/office/drawing/2014/main" id="{8736D084-E172-41C0-A393-64C4B451D5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969936" y="3317642"/>
              <a:ext cx="43562" cy="215900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F5F77B6B-B79F-442B-86A2-241062848865}"/>
                </a:ext>
              </a:extLst>
            </p:cNvPr>
            <p:cNvSpPr txBox="1"/>
            <p:nvPr/>
          </p:nvSpPr>
          <p:spPr>
            <a:xfrm>
              <a:off x="7825007" y="5448397"/>
              <a:ext cx="3563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>
                  <a:solidFill>
                    <a:srgbClr val="C00000"/>
                  </a:solidFill>
                  <a:latin typeface="Trebuchet MS" panose="020B0603020202020204" pitchFamily="34" charset="0"/>
                  <a:ea typeface="+mn-ea"/>
                </a:rPr>
                <a:t>a</a:t>
              </a:r>
              <a:endParaRPr kumimoji="1" lang="en-US" altLang="ja-JP" sz="2400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179" name="テキスト ボックス 178">
              <a:extLst>
                <a:ext uri="{FF2B5EF4-FFF2-40B4-BE49-F238E27FC236}">
                  <a16:creationId xmlns:a16="http://schemas.microsoft.com/office/drawing/2014/main" id="{AD901EAA-80F5-4FCC-8F4C-FE226DFC9AE7}"/>
                </a:ext>
              </a:extLst>
            </p:cNvPr>
            <p:cNvSpPr txBox="1"/>
            <p:nvPr/>
          </p:nvSpPr>
          <p:spPr>
            <a:xfrm>
              <a:off x="7611383" y="1406893"/>
              <a:ext cx="1299171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C00000"/>
                  </a:solidFill>
                  <a:latin typeface="Trebuchet MS" panose="020B0603020202020204" pitchFamily="34" charset="0"/>
                  <a:ea typeface="+mn-ea"/>
                </a:rPr>
                <a:t>罹患</a:t>
              </a:r>
              <a:endParaRPr kumimoji="1" lang="en-US" altLang="ja-JP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endParaRPr>
            </a:p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C00000"/>
                  </a:solidFill>
                  <a:latin typeface="Trebuchet MS" panose="020B0603020202020204" pitchFamily="34" charset="0"/>
                  <a:ea typeface="+mn-ea"/>
                </a:rPr>
                <a:t>ホモ</a:t>
              </a:r>
              <a:endParaRPr kumimoji="1" lang="en-US" altLang="ja-JP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endParaRPr>
            </a:p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C00000"/>
                  </a:solidFill>
                  <a:latin typeface="Trebuchet MS" panose="020B0603020202020204" pitchFamily="34" charset="0"/>
                  <a:ea typeface="+mn-ea"/>
                </a:rPr>
                <a:t>発症する</a:t>
              </a:r>
              <a:endParaRPr kumimoji="1" lang="en-US" altLang="ja-JP" b="1" dirty="0">
                <a:solidFill>
                  <a:srgbClr val="C0000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FA88F6ED-C1B3-403C-B581-4038A1F8184D}"/>
                </a:ext>
              </a:extLst>
            </p:cNvPr>
            <p:cNvSpPr txBox="1"/>
            <p:nvPr/>
          </p:nvSpPr>
          <p:spPr>
            <a:xfrm>
              <a:off x="4873639" y="1406893"/>
              <a:ext cx="1404161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008080"/>
                  </a:solidFill>
                  <a:latin typeface="Trebuchet MS" panose="020B0603020202020204" pitchFamily="34" charset="0"/>
                  <a:ea typeface="+mn-ea"/>
                </a:rPr>
                <a:t>健常</a:t>
              </a:r>
              <a:endParaRPr kumimoji="1" lang="en-US" altLang="ja-JP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endParaRPr>
            </a:p>
            <a:p>
              <a:pPr algn="ctr">
                <a:lnSpc>
                  <a:spcPct val="90000"/>
                </a:lnSpc>
              </a:pPr>
              <a:endParaRPr kumimoji="1" lang="en-US" altLang="ja-JP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endParaRPr>
            </a:p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008080"/>
                  </a:solidFill>
                  <a:latin typeface="Trebuchet MS" panose="020B0603020202020204" pitchFamily="34" charset="0"/>
                  <a:ea typeface="+mn-ea"/>
                </a:rPr>
                <a:t>発症しない</a:t>
              </a:r>
              <a:endParaRPr kumimoji="1" lang="en-US" altLang="ja-JP" b="1" dirty="0">
                <a:solidFill>
                  <a:srgbClr val="008080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D7F67F1F-48CE-493B-A778-874B54BFF554}"/>
                </a:ext>
              </a:extLst>
            </p:cNvPr>
            <p:cNvSpPr txBox="1"/>
            <p:nvPr/>
          </p:nvSpPr>
          <p:spPr>
            <a:xfrm>
              <a:off x="6230097" y="1406893"/>
              <a:ext cx="1404161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9A711E"/>
                  </a:solidFill>
                  <a:latin typeface="Trebuchet MS" panose="020B0603020202020204" pitchFamily="34" charset="0"/>
                  <a:ea typeface="+mn-ea"/>
                </a:rPr>
                <a:t>保因者</a:t>
              </a:r>
              <a:endParaRPr kumimoji="1" lang="en-US" altLang="ja-JP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endParaRPr>
            </a:p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9A711E"/>
                  </a:solidFill>
                  <a:latin typeface="Trebuchet MS" panose="020B0603020202020204" pitchFamily="34" charset="0"/>
                  <a:ea typeface="+mn-ea"/>
                </a:rPr>
                <a:t>ヘテロ</a:t>
              </a:r>
              <a:endParaRPr kumimoji="1" lang="en-US" altLang="ja-JP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endParaRPr>
            </a:p>
            <a:p>
              <a:pPr algn="ctr">
                <a:lnSpc>
                  <a:spcPct val="90000"/>
                </a:lnSpc>
              </a:pPr>
              <a:r>
                <a:rPr kumimoji="1" lang="ja-JP" altLang="en-US" b="1" dirty="0">
                  <a:solidFill>
                    <a:srgbClr val="9A711E"/>
                  </a:solidFill>
                  <a:latin typeface="Trebuchet MS" panose="020B0603020202020204" pitchFamily="34" charset="0"/>
                  <a:ea typeface="+mn-ea"/>
                </a:rPr>
                <a:t>発症しない</a:t>
              </a:r>
              <a:endParaRPr kumimoji="1" lang="en-US" altLang="ja-JP" b="1" dirty="0">
                <a:solidFill>
                  <a:srgbClr val="9A711E"/>
                </a:solidFill>
                <a:latin typeface="Trebuchet MS" panose="020B0603020202020204" pitchFamily="34" charset="0"/>
                <a:ea typeface="+mn-ea"/>
              </a:endParaRPr>
            </a:p>
          </p:txBody>
        </p:sp>
        <p:sp>
          <p:nvSpPr>
            <p:cNvPr id="284" name="Rectangle 69">
              <a:extLst>
                <a:ext uri="{FF2B5EF4-FFF2-40B4-BE49-F238E27FC236}">
                  <a16:creationId xmlns:a16="http://schemas.microsoft.com/office/drawing/2014/main" id="{F080C20C-2F42-4CF5-86E2-EA409F4E1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3838764"/>
              <a:ext cx="215900" cy="190800"/>
            </a:xfrm>
            <a:prstGeom prst="rect">
              <a:avLst/>
            </a:prstGeom>
            <a:gradFill rotWithShape="1">
              <a:gsLst>
                <a:gs pos="0">
                  <a:srgbClr val="642100"/>
                </a:gs>
                <a:gs pos="50000">
                  <a:srgbClr val="FF0000"/>
                </a:gs>
                <a:gs pos="100000">
                  <a:srgbClr val="6421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5" name="Rectangle 69">
              <a:extLst>
                <a:ext uri="{FF2B5EF4-FFF2-40B4-BE49-F238E27FC236}">
                  <a16:creationId xmlns:a16="http://schemas.microsoft.com/office/drawing/2014/main" id="{2CE6260D-A75A-4AAD-B31A-63D74AB32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3838764"/>
              <a:ext cx="215900" cy="190800"/>
            </a:xfrm>
            <a:prstGeom prst="rect">
              <a:avLst/>
            </a:prstGeom>
            <a:gradFill rotWithShape="1">
              <a:gsLst>
                <a:gs pos="0">
                  <a:srgbClr val="642100"/>
                </a:gs>
                <a:gs pos="50000">
                  <a:srgbClr val="FF0000"/>
                </a:gs>
                <a:gs pos="100000">
                  <a:srgbClr val="6421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6" name="Rectangle 69">
              <a:extLst>
                <a:ext uri="{FF2B5EF4-FFF2-40B4-BE49-F238E27FC236}">
                  <a16:creationId xmlns:a16="http://schemas.microsoft.com/office/drawing/2014/main" id="{4878C0BA-A995-4FEB-8426-3FEBA5F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3838764"/>
              <a:ext cx="215900" cy="190800"/>
            </a:xfrm>
            <a:prstGeom prst="rect">
              <a:avLst/>
            </a:prstGeom>
            <a:gradFill rotWithShape="1">
              <a:gsLst>
                <a:gs pos="0">
                  <a:srgbClr val="642100"/>
                </a:gs>
                <a:gs pos="50000">
                  <a:srgbClr val="FF0000"/>
                </a:gs>
                <a:gs pos="100000">
                  <a:srgbClr val="6421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7" name="Rectangle 51">
              <a:extLst>
                <a:ext uri="{FF2B5EF4-FFF2-40B4-BE49-F238E27FC236}">
                  <a16:creationId xmlns:a16="http://schemas.microsoft.com/office/drawing/2014/main" id="{4E1C8F81-CC91-4262-BCAA-47C1888AD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3838764"/>
              <a:ext cx="215900" cy="1908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8" name="Rectangle 51">
              <a:extLst>
                <a:ext uri="{FF2B5EF4-FFF2-40B4-BE49-F238E27FC236}">
                  <a16:creationId xmlns:a16="http://schemas.microsoft.com/office/drawing/2014/main" id="{AED2B2BE-620F-4C66-860F-B8D1A6475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3838764"/>
              <a:ext cx="215900" cy="1908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9" name="Rectangle 51">
              <a:extLst>
                <a:ext uri="{FF2B5EF4-FFF2-40B4-BE49-F238E27FC236}">
                  <a16:creationId xmlns:a16="http://schemas.microsoft.com/office/drawing/2014/main" id="{3C0DEE1C-0D18-4919-99BB-AA0F89B2A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3838764"/>
              <a:ext cx="215900" cy="1908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0" name="Rectangle 52">
              <a:extLst>
                <a:ext uri="{FF2B5EF4-FFF2-40B4-BE49-F238E27FC236}">
                  <a16:creationId xmlns:a16="http://schemas.microsoft.com/office/drawing/2014/main" id="{400ADE0A-AB2B-49A5-819D-F7AD3606C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825" y="4089571"/>
              <a:ext cx="215900" cy="900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1" name="Rectangle 52">
              <a:extLst>
                <a:ext uri="{FF2B5EF4-FFF2-40B4-BE49-F238E27FC236}">
                  <a16:creationId xmlns:a16="http://schemas.microsoft.com/office/drawing/2014/main" id="{E54CD0B8-F965-475B-A28B-7A9EA130E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6177" y="4089571"/>
              <a:ext cx="215900" cy="900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2" name="Rectangle 52">
              <a:extLst>
                <a:ext uri="{FF2B5EF4-FFF2-40B4-BE49-F238E27FC236}">
                  <a16:creationId xmlns:a16="http://schemas.microsoft.com/office/drawing/2014/main" id="{64425003-7D55-4E0B-A502-1B032C717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3195" y="4089571"/>
              <a:ext cx="215900" cy="900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3" name="Rectangle 52">
              <a:extLst>
                <a:ext uri="{FF2B5EF4-FFF2-40B4-BE49-F238E27FC236}">
                  <a16:creationId xmlns:a16="http://schemas.microsoft.com/office/drawing/2014/main" id="{52EDA657-C1DB-4E31-8D2A-0B92F3279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542" y="4089571"/>
              <a:ext cx="215900" cy="900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4" name="Rectangle 52">
              <a:extLst>
                <a:ext uri="{FF2B5EF4-FFF2-40B4-BE49-F238E27FC236}">
                  <a16:creationId xmlns:a16="http://schemas.microsoft.com/office/drawing/2014/main" id="{17808F5B-CC6E-495A-9376-3874960AA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4560" y="4089571"/>
              <a:ext cx="215900" cy="900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5" name="Rectangle 52">
              <a:extLst>
                <a:ext uri="{FF2B5EF4-FFF2-40B4-BE49-F238E27FC236}">
                  <a16:creationId xmlns:a16="http://schemas.microsoft.com/office/drawing/2014/main" id="{38F70DF7-EB33-4155-BC91-9D43D09D0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4912" y="4089571"/>
              <a:ext cx="215900" cy="900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268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65113" y="1216025"/>
            <a:ext cx="87995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ja-JP" sz="2400" b="1">
                <a:solidFill>
                  <a:srgbClr val="663300"/>
                </a:solidFill>
              </a:rPr>
              <a:t> </a:t>
            </a:r>
            <a:r>
              <a:rPr lang="ja-JP" altLang="en-US" sz="2400" b="1">
                <a:solidFill>
                  <a:srgbClr val="663300"/>
                </a:solidFill>
              </a:rPr>
              <a:t>２個１組ある遺伝子の双方の変異で先天異常が生じるのが劣性遺伝．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ja-JP" altLang="en-US" sz="2400" b="1">
                <a:solidFill>
                  <a:srgbClr val="663300"/>
                </a:solidFill>
              </a:rPr>
              <a:t> これが常染色体上の遺伝子で生じるのが常染色体劣性遺伝．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ja-JP" altLang="en-US" sz="2400" b="1">
                <a:solidFill>
                  <a:srgbClr val="663300"/>
                </a:solidFill>
              </a:rPr>
              <a:t> 一方の遺伝子の変異だけでは症状がでないため，保因者と呼ばれる．　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58775" y="3970338"/>
            <a:ext cx="104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CC0099"/>
                </a:solidFill>
                <a:latin typeface="Arial" panose="020B0604020202020204" pitchFamily="34" charset="0"/>
              </a:rPr>
              <a:t>発症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633913" y="2965450"/>
            <a:ext cx="2817812" cy="2571750"/>
          </a:xfrm>
          <a:prstGeom prst="homePlate">
            <a:avLst>
              <a:gd name="adj" fmla="val 27392"/>
            </a:avLst>
          </a:prstGeom>
          <a:solidFill>
            <a:srgbClr val="99CC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59398" name="Group 6"/>
          <p:cNvGrpSpPr>
            <a:grpSpLocks noChangeAspect="1"/>
          </p:cNvGrpSpPr>
          <p:nvPr/>
        </p:nvGrpSpPr>
        <p:grpSpPr bwMode="auto">
          <a:xfrm>
            <a:off x="5048250" y="3035300"/>
            <a:ext cx="233363" cy="2449513"/>
            <a:chOff x="1488" y="1787"/>
            <a:chExt cx="136" cy="2462"/>
          </a:xfrm>
        </p:grpSpPr>
        <p:sp>
          <p:nvSpPr>
            <p:cNvPr id="59466" name="AutoShape 7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7" name="AutoShape 8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8" name="Rectangle 9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9" name="Rectangle 10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0" name="Rectangle 11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1" name="Rectangle 12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2" name="Rectangle 13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3" name="Rectangle 14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4" name="Rectangle 15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5" name="Rectangle 16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6" name="Rectangle 17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7" name="Rectangle 18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8" name="Rectangle 19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79" name="Rectangle 20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80" name="Rectangle 21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81" name="AutoShape 22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82" name="AutoShape 23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9399" name="Group 24"/>
          <p:cNvGrpSpPr>
            <a:grpSpLocks noChangeAspect="1"/>
          </p:cNvGrpSpPr>
          <p:nvPr/>
        </p:nvGrpSpPr>
        <p:grpSpPr bwMode="auto">
          <a:xfrm>
            <a:off x="5654675" y="3030538"/>
            <a:ext cx="233363" cy="2454275"/>
            <a:chOff x="1488" y="1787"/>
            <a:chExt cx="136" cy="2462"/>
          </a:xfrm>
        </p:grpSpPr>
        <p:sp>
          <p:nvSpPr>
            <p:cNvPr id="59449" name="AutoShape 25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0" name="AutoShape 26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1" name="Rectangle 27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2" name="Rectangle 28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3" name="Rectangle 29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4" name="Rectangle 30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5" name="Rectangle 31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6" name="Rectangle 32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7" name="Rectangle 33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8" name="Rectangle 34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59" name="Rectangle 35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0" name="Rectangle 36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1" name="Rectangle 37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2" name="Rectangle 38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3" name="Rectangle 39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4" name="AutoShape 40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65" name="AutoShape 41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59400" name="Text Box 42"/>
          <p:cNvSpPr txBox="1">
            <a:spLocks noChangeArrowheads="1"/>
          </p:cNvSpPr>
          <p:nvPr/>
        </p:nvSpPr>
        <p:spPr bwMode="auto">
          <a:xfrm>
            <a:off x="6176963" y="43449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遺伝子</a:t>
            </a:r>
          </a:p>
        </p:txBody>
      </p:sp>
      <p:sp>
        <p:nvSpPr>
          <p:cNvPr id="59401" name="Line 43"/>
          <p:cNvSpPr>
            <a:spLocks noChangeShapeType="1"/>
          </p:cNvSpPr>
          <p:nvPr/>
        </p:nvSpPr>
        <p:spPr bwMode="auto">
          <a:xfrm>
            <a:off x="4668838" y="458628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402" name="AutoShape 44"/>
          <p:cNvSpPr>
            <a:spLocks noChangeArrowheads="1"/>
          </p:cNvSpPr>
          <p:nvPr/>
        </p:nvSpPr>
        <p:spPr bwMode="auto">
          <a:xfrm rot="1800000">
            <a:off x="5616575" y="4513263"/>
            <a:ext cx="360363" cy="215900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9403" name="Line 45"/>
          <p:cNvSpPr>
            <a:spLocks noChangeShapeType="1"/>
          </p:cNvSpPr>
          <p:nvPr/>
        </p:nvSpPr>
        <p:spPr bwMode="auto">
          <a:xfrm flipH="1">
            <a:off x="5878513" y="458628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404" name="AutoShape 46"/>
          <p:cNvSpPr>
            <a:spLocks noChangeArrowheads="1"/>
          </p:cNvSpPr>
          <p:nvPr/>
        </p:nvSpPr>
        <p:spPr bwMode="auto">
          <a:xfrm flipH="1">
            <a:off x="1368425" y="2965450"/>
            <a:ext cx="2817813" cy="2571750"/>
          </a:xfrm>
          <a:prstGeom prst="homePlate">
            <a:avLst>
              <a:gd name="adj" fmla="val 27392"/>
            </a:avLst>
          </a:prstGeom>
          <a:solidFill>
            <a:srgbClr val="FF99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59405" name="Group 47"/>
          <p:cNvGrpSpPr>
            <a:grpSpLocks noChangeAspect="1"/>
          </p:cNvGrpSpPr>
          <p:nvPr/>
        </p:nvGrpSpPr>
        <p:grpSpPr bwMode="auto">
          <a:xfrm flipH="1">
            <a:off x="3538538" y="3035300"/>
            <a:ext cx="233362" cy="2449513"/>
            <a:chOff x="1488" y="1787"/>
            <a:chExt cx="136" cy="2462"/>
          </a:xfrm>
        </p:grpSpPr>
        <p:sp>
          <p:nvSpPr>
            <p:cNvPr id="59432" name="AutoShape 48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3" name="AutoShape 49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4" name="Rectangle 50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5" name="Rectangle 51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6" name="Rectangle 52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7" name="Rectangle 53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8" name="Rectangle 54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9" name="Rectangle 55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0" name="Rectangle 56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1" name="Rectangle 57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2" name="Rectangle 58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3" name="Rectangle 59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4" name="Rectangle 60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5" name="Rectangle 61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6" name="Rectangle 62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7" name="AutoShape 63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48" name="AutoShape 64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9406" name="Group 65"/>
          <p:cNvGrpSpPr>
            <a:grpSpLocks noChangeAspect="1"/>
          </p:cNvGrpSpPr>
          <p:nvPr/>
        </p:nvGrpSpPr>
        <p:grpSpPr bwMode="auto">
          <a:xfrm flipH="1">
            <a:off x="2932113" y="3030538"/>
            <a:ext cx="233362" cy="2454275"/>
            <a:chOff x="1488" y="1787"/>
            <a:chExt cx="136" cy="2462"/>
          </a:xfrm>
        </p:grpSpPr>
        <p:sp>
          <p:nvSpPr>
            <p:cNvPr id="59415" name="AutoShape 66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16" name="AutoShape 67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17" name="Rectangle 68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18" name="Rectangle 69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19" name="Rectangle 70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0" name="Rectangle 71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1" name="Rectangle 72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2" name="Rectangle 73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3" name="Rectangle 74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4" name="Rectangle 75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5" name="Rectangle 76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6" name="Rectangle 77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7" name="Rectangle 78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8" name="Rectangle 79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29" name="Rectangle 80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0" name="AutoShape 81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9431" name="AutoShape 82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59407" name="Text Box 83"/>
          <p:cNvSpPr txBox="1">
            <a:spLocks noChangeArrowheads="1"/>
          </p:cNvSpPr>
          <p:nvPr/>
        </p:nvSpPr>
        <p:spPr bwMode="auto">
          <a:xfrm flipH="1">
            <a:off x="1544638" y="43449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遺伝子</a:t>
            </a:r>
          </a:p>
        </p:txBody>
      </p:sp>
      <p:sp>
        <p:nvSpPr>
          <p:cNvPr id="59408" name="AutoShape 84"/>
          <p:cNvSpPr>
            <a:spLocks noChangeArrowheads="1"/>
          </p:cNvSpPr>
          <p:nvPr/>
        </p:nvSpPr>
        <p:spPr bwMode="auto">
          <a:xfrm rot="1800000">
            <a:off x="3455988" y="4495800"/>
            <a:ext cx="360362" cy="215900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9409" name="Line 85"/>
          <p:cNvSpPr>
            <a:spLocks noChangeShapeType="1"/>
          </p:cNvSpPr>
          <p:nvPr/>
        </p:nvSpPr>
        <p:spPr bwMode="auto">
          <a:xfrm flipH="1">
            <a:off x="3779838" y="458628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410" name="AutoShape 86"/>
          <p:cNvSpPr>
            <a:spLocks noChangeArrowheads="1"/>
          </p:cNvSpPr>
          <p:nvPr/>
        </p:nvSpPr>
        <p:spPr bwMode="auto">
          <a:xfrm rot="1800000">
            <a:off x="2843213" y="4513263"/>
            <a:ext cx="360362" cy="215900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9411" name="Line 87"/>
          <p:cNvSpPr>
            <a:spLocks noChangeShapeType="1"/>
          </p:cNvSpPr>
          <p:nvPr/>
        </p:nvSpPr>
        <p:spPr bwMode="auto">
          <a:xfrm>
            <a:off x="2571750" y="4586288"/>
            <a:ext cx="369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412" name="Text Box 88"/>
          <p:cNvSpPr txBox="1">
            <a:spLocks noChangeArrowheads="1"/>
          </p:cNvSpPr>
          <p:nvPr/>
        </p:nvSpPr>
        <p:spPr bwMode="auto">
          <a:xfrm>
            <a:off x="7451725" y="3973513"/>
            <a:ext cx="1465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保因者</a:t>
            </a:r>
          </a:p>
        </p:txBody>
      </p:sp>
      <p:sp>
        <p:nvSpPr>
          <p:cNvPr id="59413" name="Text Box 89"/>
          <p:cNvSpPr txBox="1">
            <a:spLocks noChangeArrowheads="1"/>
          </p:cNvSpPr>
          <p:nvPr/>
        </p:nvSpPr>
        <p:spPr bwMode="auto">
          <a:xfrm>
            <a:off x="4527550" y="5534025"/>
            <a:ext cx="4451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3399"/>
                </a:solidFill>
                <a:latin typeface="Arial" panose="020B0604020202020204" pitchFamily="34" charset="0"/>
              </a:rPr>
              <a:t>正常な遺伝子が変異した遺伝子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3399"/>
                </a:solidFill>
                <a:latin typeface="Arial" panose="020B0604020202020204" pitchFamily="34" charset="0"/>
              </a:rPr>
              <a:t>の働きを補うために発症しない</a:t>
            </a:r>
          </a:p>
        </p:txBody>
      </p:sp>
      <p:sp>
        <p:nvSpPr>
          <p:cNvPr id="59414" name="Rectangle 9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006600"/>
                </a:solidFill>
              </a:rPr>
              <a:t>常染色体劣性遺伝 </a:t>
            </a:r>
            <a:r>
              <a:rPr lang="ja-JP" altLang="en-US" dirty="0">
                <a:solidFill>
                  <a:srgbClr val="006600"/>
                </a:solidFill>
              </a:rPr>
              <a:t>原理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0" i="0" u="none" strike="noStrike" kern="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1139" name="Rectangle 4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540054"/>
                </a:solidFill>
              </a:rPr>
              <a:t>常染色体</a:t>
            </a:r>
            <a:r>
              <a:rPr lang="ja-JP" altLang="en-US" dirty="0">
                <a:solidFill>
                  <a:srgbClr val="540054"/>
                </a:solidFill>
              </a:rPr>
              <a:t>劣性</a:t>
            </a:r>
            <a:r>
              <a:rPr lang="zh-TW" altLang="en-US" dirty="0">
                <a:solidFill>
                  <a:srgbClr val="540054"/>
                </a:solidFill>
              </a:rPr>
              <a:t>遺伝 </a:t>
            </a:r>
            <a:r>
              <a:rPr lang="ja-JP" altLang="en-US" dirty="0">
                <a:solidFill>
                  <a:srgbClr val="540054"/>
                </a:solidFill>
              </a:rPr>
              <a:t>原理</a:t>
            </a:r>
          </a:p>
        </p:txBody>
      </p:sp>
      <p:sp>
        <p:nvSpPr>
          <p:cNvPr id="91140" name="Oval 61"/>
          <p:cNvSpPr>
            <a:spLocks noChangeArrowheads="1"/>
          </p:cNvSpPr>
          <p:nvPr/>
        </p:nvSpPr>
        <p:spPr bwMode="auto">
          <a:xfrm>
            <a:off x="3416300" y="4313238"/>
            <a:ext cx="681038" cy="1504950"/>
          </a:xfrm>
          <a:prstGeom prst="ellipse">
            <a:avLst/>
          </a:prstGeom>
          <a:solidFill>
            <a:srgbClr val="CCCCFF"/>
          </a:solidFill>
          <a:ln w="254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91141" name="Group 4"/>
          <p:cNvGrpSpPr>
            <a:grpSpLocks noChangeAspect="1"/>
          </p:cNvGrpSpPr>
          <p:nvPr/>
        </p:nvGrpSpPr>
        <p:grpSpPr bwMode="auto">
          <a:xfrm>
            <a:off x="3292475" y="1279525"/>
            <a:ext cx="233363" cy="2449513"/>
            <a:chOff x="1488" y="1787"/>
            <a:chExt cx="136" cy="2462"/>
          </a:xfrm>
        </p:grpSpPr>
        <p:sp>
          <p:nvSpPr>
            <p:cNvPr id="91170" name="AutoShape 5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1" name="AutoShape 6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2" name="Rectangle 7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3" name="Rectangle 8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4" name="Rectangle 9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5" name="Rectangle 10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6" name="Rectangle 11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7" name="Rectangle 12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8" name="Rectangle 13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79" name="Rectangle 14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80" name="Rectangle 15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81" name="Rectangle 16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82" name="Rectangle 17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83" name="Rectangle 18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84" name="Rectangle 19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85" name="AutoShape 20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86" name="AutoShape 21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91142" name="Group 22"/>
          <p:cNvGrpSpPr>
            <a:grpSpLocks noChangeAspect="1"/>
          </p:cNvGrpSpPr>
          <p:nvPr/>
        </p:nvGrpSpPr>
        <p:grpSpPr bwMode="auto">
          <a:xfrm>
            <a:off x="3932238" y="1274763"/>
            <a:ext cx="233362" cy="2454275"/>
            <a:chOff x="1488" y="1787"/>
            <a:chExt cx="136" cy="2462"/>
          </a:xfrm>
        </p:grpSpPr>
        <p:sp>
          <p:nvSpPr>
            <p:cNvPr id="91153" name="AutoShape 23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54" name="AutoShape 24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55" name="Rectangle 25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56" name="Rectangle 26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57" name="Rectangle 27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58" name="Rectangle 28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59" name="Rectangle 29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0" name="Rectangle 30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1" name="Rectangle 31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2" name="Rectangle 32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3" name="Rectangle 33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4" name="Rectangle 34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5" name="Rectangle 35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6" name="Rectangle 36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7" name="Rectangle 37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8" name="AutoShape 38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91169" name="AutoShape 39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91143" name="Text Box 41"/>
          <p:cNvSpPr txBox="1">
            <a:spLocks noChangeArrowheads="1"/>
          </p:cNvSpPr>
          <p:nvPr/>
        </p:nvSpPr>
        <p:spPr bwMode="auto">
          <a:xfrm>
            <a:off x="1879600" y="25892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遺伝子</a:t>
            </a:r>
          </a:p>
        </p:txBody>
      </p:sp>
      <p:sp>
        <p:nvSpPr>
          <p:cNvPr id="91144" name="Text Box 42"/>
          <p:cNvSpPr txBox="1">
            <a:spLocks noChangeArrowheads="1"/>
          </p:cNvSpPr>
          <p:nvPr/>
        </p:nvSpPr>
        <p:spPr bwMode="auto">
          <a:xfrm>
            <a:off x="4454525" y="25892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遺伝子</a:t>
            </a:r>
          </a:p>
        </p:txBody>
      </p:sp>
      <p:sp>
        <p:nvSpPr>
          <p:cNvPr id="91145" name="AutoShape 43"/>
          <p:cNvSpPr>
            <a:spLocks noChangeArrowheads="1"/>
          </p:cNvSpPr>
          <p:nvPr/>
        </p:nvSpPr>
        <p:spPr bwMode="auto">
          <a:xfrm rot="1800000">
            <a:off x="3248025" y="2740025"/>
            <a:ext cx="360363" cy="215900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1146" name="Line 44"/>
          <p:cNvSpPr>
            <a:spLocks noChangeShapeType="1"/>
          </p:cNvSpPr>
          <p:nvPr/>
        </p:nvSpPr>
        <p:spPr bwMode="auto">
          <a:xfrm>
            <a:off x="2913063" y="2830513"/>
            <a:ext cx="371475" cy="0"/>
          </a:xfrm>
          <a:prstGeom prst="line">
            <a:avLst/>
          </a:prstGeom>
          <a:noFill/>
          <a:ln w="25400">
            <a:solidFill>
              <a:srgbClr val="33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1147" name="Freeform 55"/>
          <p:cNvSpPr>
            <a:spLocks/>
          </p:cNvSpPr>
          <p:nvPr/>
        </p:nvSpPr>
        <p:spPr bwMode="auto">
          <a:xfrm>
            <a:off x="2451100" y="3035300"/>
            <a:ext cx="933450" cy="2387600"/>
          </a:xfrm>
          <a:custGeom>
            <a:avLst/>
            <a:gdLst>
              <a:gd name="T0" fmla="*/ 0 w 584"/>
              <a:gd name="T1" fmla="*/ 0 h 1152"/>
              <a:gd name="T2" fmla="*/ 0 w 584"/>
              <a:gd name="T3" fmla="*/ 2147483646 h 1152"/>
              <a:gd name="T4" fmla="*/ 2147483646 w 584"/>
              <a:gd name="T5" fmla="*/ 2147483646 h 1152"/>
              <a:gd name="T6" fmla="*/ 0 60000 65536"/>
              <a:gd name="T7" fmla="*/ 0 60000 65536"/>
              <a:gd name="T8" fmla="*/ 0 60000 65536"/>
              <a:gd name="T9" fmla="*/ 0 w 584"/>
              <a:gd name="T10" fmla="*/ 0 h 1152"/>
              <a:gd name="T11" fmla="*/ 584 w 58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1152">
                <a:moveTo>
                  <a:pt x="0" y="0"/>
                </a:moveTo>
                <a:lnTo>
                  <a:pt x="0" y="1152"/>
                </a:lnTo>
                <a:lnTo>
                  <a:pt x="584" y="1152"/>
                </a:lnTo>
              </a:path>
            </a:pathLst>
          </a:custGeom>
          <a:noFill/>
          <a:ln w="25400">
            <a:solidFill>
              <a:srgbClr val="0000FF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1148" name="Rectangle 59"/>
          <p:cNvSpPr>
            <a:spLocks noChangeArrowheads="1"/>
          </p:cNvSpPr>
          <p:nvPr/>
        </p:nvSpPr>
        <p:spPr bwMode="auto">
          <a:xfrm>
            <a:off x="5421313" y="1249363"/>
            <a:ext cx="32496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機能喪失型変異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Loss of function</a:t>
            </a:r>
          </a:p>
        </p:txBody>
      </p:sp>
      <p:sp>
        <p:nvSpPr>
          <p:cNvPr id="91149" name="AutoShape 43"/>
          <p:cNvSpPr>
            <a:spLocks noChangeArrowheads="1"/>
          </p:cNvSpPr>
          <p:nvPr/>
        </p:nvSpPr>
        <p:spPr bwMode="auto">
          <a:xfrm rot="19800000" flipH="1">
            <a:off x="3863975" y="2740025"/>
            <a:ext cx="360363" cy="215900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1150" name="Line 40"/>
          <p:cNvSpPr>
            <a:spLocks noChangeShapeType="1"/>
          </p:cNvSpPr>
          <p:nvPr/>
        </p:nvSpPr>
        <p:spPr bwMode="auto">
          <a:xfrm flipH="1">
            <a:off x="4156075" y="2830513"/>
            <a:ext cx="369888" cy="0"/>
          </a:xfrm>
          <a:prstGeom prst="line">
            <a:avLst/>
          </a:prstGeom>
          <a:noFill/>
          <a:ln w="25400">
            <a:solidFill>
              <a:srgbClr val="33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1151" name="Freeform 55"/>
          <p:cNvSpPr>
            <a:spLocks/>
          </p:cNvSpPr>
          <p:nvPr/>
        </p:nvSpPr>
        <p:spPr bwMode="auto">
          <a:xfrm flipH="1">
            <a:off x="4095750" y="3035300"/>
            <a:ext cx="933450" cy="2387600"/>
          </a:xfrm>
          <a:custGeom>
            <a:avLst/>
            <a:gdLst>
              <a:gd name="T0" fmla="*/ 0 w 584"/>
              <a:gd name="T1" fmla="*/ 0 h 1152"/>
              <a:gd name="T2" fmla="*/ 0 w 584"/>
              <a:gd name="T3" fmla="*/ 2147483646 h 1152"/>
              <a:gd name="T4" fmla="*/ 2147483646 w 584"/>
              <a:gd name="T5" fmla="*/ 2147483646 h 1152"/>
              <a:gd name="T6" fmla="*/ 0 60000 65536"/>
              <a:gd name="T7" fmla="*/ 0 60000 65536"/>
              <a:gd name="T8" fmla="*/ 0 60000 65536"/>
              <a:gd name="T9" fmla="*/ 0 w 584"/>
              <a:gd name="T10" fmla="*/ 0 h 1152"/>
              <a:gd name="T11" fmla="*/ 584 w 58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1152">
                <a:moveTo>
                  <a:pt x="0" y="0"/>
                </a:moveTo>
                <a:lnTo>
                  <a:pt x="0" y="1152"/>
                </a:lnTo>
                <a:lnTo>
                  <a:pt x="584" y="1152"/>
                </a:lnTo>
              </a:path>
            </a:pathLst>
          </a:custGeom>
          <a:noFill/>
          <a:ln w="25400">
            <a:solidFill>
              <a:srgbClr val="0000FF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1152" name="Rectangle 3"/>
          <p:cNvSpPr>
            <a:spLocks noChangeArrowheads="1"/>
          </p:cNvSpPr>
          <p:nvPr/>
        </p:nvSpPr>
        <p:spPr bwMode="auto">
          <a:xfrm>
            <a:off x="5662613" y="2058988"/>
            <a:ext cx="27543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両方の遺伝子に異常があるため，正常な遺伝子産物が生成されず，あるいは遺伝子の機能を発揮できない結果，病的な症状を生ずる</a:t>
            </a:r>
          </a:p>
        </p:txBody>
      </p:sp>
    </p:spTree>
    <p:extLst>
      <p:ext uri="{BB962C8B-B14F-4D97-AF65-F5344CB8AC3E}">
        <p14:creationId xmlns:p14="http://schemas.microsoft.com/office/powerpoint/2010/main" val="74926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0" i="0" u="none" strike="noStrike" kern="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grpSp>
        <p:nvGrpSpPr>
          <p:cNvPr id="88067" name="Group 4"/>
          <p:cNvGrpSpPr>
            <a:grpSpLocks noChangeAspect="1"/>
          </p:cNvGrpSpPr>
          <p:nvPr/>
        </p:nvGrpSpPr>
        <p:grpSpPr bwMode="auto">
          <a:xfrm>
            <a:off x="1685925" y="1279525"/>
            <a:ext cx="233363" cy="2449513"/>
            <a:chOff x="1488" y="1787"/>
            <a:chExt cx="136" cy="2462"/>
          </a:xfrm>
        </p:grpSpPr>
        <p:sp>
          <p:nvSpPr>
            <p:cNvPr id="88106" name="AutoShape 5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7" name="AutoShape 6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8" name="Rectangle 7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9" name="Rectangle 8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0" name="Rectangle 9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1" name="Rectangle 10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2" name="Rectangle 11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3" name="Rectangle 12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4" name="Rectangle 13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5" name="Rectangle 14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6" name="Rectangle 15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7" name="Rectangle 16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8" name="Rectangle 17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19" name="Rectangle 18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20" name="Rectangle 19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21" name="AutoShape 20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22" name="AutoShape 21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88068" name="Group 22"/>
          <p:cNvGrpSpPr>
            <a:grpSpLocks noChangeAspect="1"/>
          </p:cNvGrpSpPr>
          <p:nvPr/>
        </p:nvGrpSpPr>
        <p:grpSpPr bwMode="auto">
          <a:xfrm>
            <a:off x="7210425" y="1274763"/>
            <a:ext cx="233363" cy="2454275"/>
            <a:chOff x="1488" y="1787"/>
            <a:chExt cx="136" cy="2462"/>
          </a:xfrm>
        </p:grpSpPr>
        <p:sp>
          <p:nvSpPr>
            <p:cNvPr id="88089" name="AutoShape 23"/>
            <p:cNvSpPr>
              <a:spLocks noChangeAspect="1" noChangeArrowheads="1"/>
            </p:cNvSpPr>
            <p:nvPr/>
          </p:nvSpPr>
          <p:spPr bwMode="auto">
            <a:xfrm>
              <a:off x="1488" y="1787"/>
              <a:ext cx="136" cy="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0" name="AutoShape 24"/>
            <p:cNvSpPr>
              <a:spLocks noChangeAspect="1" noChangeArrowheads="1"/>
            </p:cNvSpPr>
            <p:nvPr/>
          </p:nvSpPr>
          <p:spPr bwMode="auto">
            <a:xfrm>
              <a:off x="1488" y="2673"/>
              <a:ext cx="136" cy="15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1" name="Rectangle 25"/>
            <p:cNvSpPr>
              <a:spLocks noChangeAspect="1" noChangeArrowheads="1"/>
            </p:cNvSpPr>
            <p:nvPr/>
          </p:nvSpPr>
          <p:spPr bwMode="auto">
            <a:xfrm>
              <a:off x="1488" y="2707"/>
              <a:ext cx="136" cy="80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2" name="Rectangle 26"/>
            <p:cNvSpPr>
              <a:spLocks noChangeAspect="1" noChangeArrowheads="1"/>
            </p:cNvSpPr>
            <p:nvPr/>
          </p:nvSpPr>
          <p:spPr bwMode="auto">
            <a:xfrm>
              <a:off x="1488" y="2564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3" name="Rectangle 27"/>
            <p:cNvSpPr>
              <a:spLocks noChangeAspect="1" noChangeArrowheads="1"/>
            </p:cNvSpPr>
            <p:nvPr/>
          </p:nvSpPr>
          <p:spPr bwMode="auto">
            <a:xfrm>
              <a:off x="1488" y="2492"/>
              <a:ext cx="136" cy="8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4" name="Rectangle 28"/>
            <p:cNvSpPr>
              <a:spLocks noChangeAspect="1" noChangeArrowheads="1"/>
            </p:cNvSpPr>
            <p:nvPr/>
          </p:nvSpPr>
          <p:spPr bwMode="auto">
            <a:xfrm>
              <a:off x="1488" y="2772"/>
              <a:ext cx="136" cy="4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5" name="Rectangle 29"/>
            <p:cNvSpPr>
              <a:spLocks noChangeAspect="1" noChangeArrowheads="1"/>
            </p:cNvSpPr>
            <p:nvPr/>
          </p:nvSpPr>
          <p:spPr bwMode="auto">
            <a:xfrm>
              <a:off x="1488" y="3004"/>
              <a:ext cx="136" cy="14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6" name="Rectangle 30"/>
            <p:cNvSpPr>
              <a:spLocks noChangeAspect="1" noChangeArrowheads="1"/>
            </p:cNvSpPr>
            <p:nvPr/>
          </p:nvSpPr>
          <p:spPr bwMode="auto">
            <a:xfrm>
              <a:off x="1488" y="2285"/>
              <a:ext cx="136" cy="10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7" name="Rectangle 31"/>
            <p:cNvSpPr>
              <a:spLocks noChangeAspect="1" noChangeArrowheads="1"/>
            </p:cNvSpPr>
            <p:nvPr/>
          </p:nvSpPr>
          <p:spPr bwMode="auto">
            <a:xfrm>
              <a:off x="1488" y="2194"/>
              <a:ext cx="136" cy="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8" name="Rectangle 32"/>
            <p:cNvSpPr>
              <a:spLocks noChangeAspect="1" noChangeArrowheads="1"/>
            </p:cNvSpPr>
            <p:nvPr/>
          </p:nvSpPr>
          <p:spPr bwMode="auto">
            <a:xfrm>
              <a:off x="1488" y="1915"/>
              <a:ext cx="136" cy="20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099" name="Rectangle 33"/>
            <p:cNvSpPr>
              <a:spLocks noChangeAspect="1" noChangeArrowheads="1"/>
            </p:cNvSpPr>
            <p:nvPr/>
          </p:nvSpPr>
          <p:spPr bwMode="auto">
            <a:xfrm>
              <a:off x="1488" y="3194"/>
              <a:ext cx="136" cy="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0" name="Rectangle 34"/>
            <p:cNvSpPr>
              <a:spLocks noChangeAspect="1" noChangeArrowheads="1"/>
            </p:cNvSpPr>
            <p:nvPr/>
          </p:nvSpPr>
          <p:spPr bwMode="auto">
            <a:xfrm>
              <a:off x="1488" y="3456"/>
              <a:ext cx="136" cy="7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1" name="Rectangle 35"/>
            <p:cNvSpPr>
              <a:spLocks noChangeAspect="1" noChangeArrowheads="1"/>
            </p:cNvSpPr>
            <p:nvPr/>
          </p:nvSpPr>
          <p:spPr bwMode="auto">
            <a:xfrm>
              <a:off x="1488" y="3577"/>
              <a:ext cx="136" cy="19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2" name="Rectangle 36"/>
            <p:cNvSpPr>
              <a:spLocks noChangeAspect="1" noChangeArrowheads="1"/>
            </p:cNvSpPr>
            <p:nvPr/>
          </p:nvSpPr>
          <p:spPr bwMode="auto">
            <a:xfrm>
              <a:off x="1488" y="3893"/>
              <a:ext cx="136" cy="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3" name="Rectangle 37"/>
            <p:cNvSpPr>
              <a:spLocks noChangeAspect="1" noChangeArrowheads="1"/>
            </p:cNvSpPr>
            <p:nvPr/>
          </p:nvSpPr>
          <p:spPr bwMode="auto">
            <a:xfrm>
              <a:off x="1488" y="4021"/>
              <a:ext cx="136" cy="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4" name="AutoShape 38"/>
            <p:cNvSpPr>
              <a:spLocks noChangeAspect="1" noChangeArrowheads="1"/>
            </p:cNvSpPr>
            <p:nvPr/>
          </p:nvSpPr>
          <p:spPr bwMode="auto">
            <a:xfrm rot="5400000" flipV="1">
              <a:off x="1539" y="2592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8105" name="AutoShape 39"/>
            <p:cNvSpPr>
              <a:spLocks noChangeAspect="1" noChangeArrowheads="1"/>
            </p:cNvSpPr>
            <p:nvPr/>
          </p:nvSpPr>
          <p:spPr bwMode="auto">
            <a:xfrm rot="-5400000">
              <a:off x="1539" y="2623"/>
              <a:ext cx="33" cy="13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88069" name="Text Box 41"/>
          <p:cNvSpPr txBox="1">
            <a:spLocks noChangeArrowheads="1"/>
          </p:cNvSpPr>
          <p:nvPr/>
        </p:nvSpPr>
        <p:spPr bwMode="auto">
          <a:xfrm>
            <a:off x="273050" y="25892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遺伝子</a:t>
            </a:r>
          </a:p>
        </p:txBody>
      </p:sp>
      <p:sp>
        <p:nvSpPr>
          <p:cNvPr id="88070" name="Text Box 42"/>
          <p:cNvSpPr txBox="1">
            <a:spLocks noChangeArrowheads="1"/>
          </p:cNvSpPr>
          <p:nvPr/>
        </p:nvSpPr>
        <p:spPr bwMode="auto">
          <a:xfrm>
            <a:off x="7732713" y="25892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遺伝子</a:t>
            </a:r>
          </a:p>
        </p:txBody>
      </p:sp>
      <p:sp>
        <p:nvSpPr>
          <p:cNvPr id="88071" name="AutoShape 43"/>
          <p:cNvSpPr>
            <a:spLocks noChangeArrowheads="1"/>
          </p:cNvSpPr>
          <p:nvPr/>
        </p:nvSpPr>
        <p:spPr bwMode="auto">
          <a:xfrm rot="19800000" flipH="1">
            <a:off x="7142163" y="2740025"/>
            <a:ext cx="360362" cy="215900"/>
          </a:xfrm>
          <a:prstGeom prst="irregularSeal2">
            <a:avLst/>
          </a:prstGeom>
          <a:solidFill>
            <a:srgbClr val="FF66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72" name="Line 44"/>
          <p:cNvSpPr>
            <a:spLocks noChangeShapeType="1"/>
          </p:cNvSpPr>
          <p:nvPr/>
        </p:nvSpPr>
        <p:spPr bwMode="auto">
          <a:xfrm>
            <a:off x="1306513" y="2830513"/>
            <a:ext cx="371475" cy="0"/>
          </a:xfrm>
          <a:prstGeom prst="line">
            <a:avLst/>
          </a:prstGeom>
          <a:noFill/>
          <a:ln w="25400">
            <a:solidFill>
              <a:srgbClr val="33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8073" name="Rectangle 4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540054"/>
                </a:solidFill>
              </a:rPr>
              <a:t>常染色体</a:t>
            </a:r>
            <a:r>
              <a:rPr lang="ja-JP" altLang="en-US" dirty="0">
                <a:solidFill>
                  <a:srgbClr val="540054"/>
                </a:solidFill>
              </a:rPr>
              <a:t>劣性</a:t>
            </a:r>
            <a:r>
              <a:rPr lang="zh-TW" altLang="en-US" dirty="0">
                <a:solidFill>
                  <a:srgbClr val="540054"/>
                </a:solidFill>
              </a:rPr>
              <a:t>遺伝 </a:t>
            </a:r>
            <a:r>
              <a:rPr lang="ja-JP" altLang="en-US" dirty="0">
                <a:solidFill>
                  <a:srgbClr val="540054"/>
                </a:solidFill>
              </a:rPr>
              <a:t>原理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 flipH="1">
            <a:off x="1960563" y="2617788"/>
            <a:ext cx="1000125" cy="504825"/>
          </a:xfrm>
          <a:prstGeom prst="flowChartDisplay">
            <a:avLst/>
          </a:prstGeom>
          <a:solidFill>
            <a:srgbClr val="FF0000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酵素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3654425" y="3181350"/>
            <a:ext cx="863600" cy="746125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3619500" y="1724025"/>
            <a:ext cx="827088" cy="785813"/>
          </a:xfrm>
          <a:prstGeom prst="pentagon">
            <a:avLst/>
          </a:prstGeom>
          <a:solidFill>
            <a:srgbClr val="339966"/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 flipV="1">
            <a:off x="2968625" y="2222500"/>
            <a:ext cx="577850" cy="1331913"/>
          </a:xfrm>
          <a:prstGeom prst="curvedRightArrow">
            <a:avLst>
              <a:gd name="adj1" fmla="val 46099"/>
              <a:gd name="adj2" fmla="val 92198"/>
              <a:gd name="adj3" fmla="val 33333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78" name="AutoShape 21"/>
          <p:cNvSpPr>
            <a:spLocks noChangeArrowheads="1"/>
          </p:cNvSpPr>
          <p:nvPr/>
        </p:nvSpPr>
        <p:spPr bwMode="auto">
          <a:xfrm flipH="1">
            <a:off x="5429250" y="3114675"/>
            <a:ext cx="863600" cy="746125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79" name="AutoShape 22"/>
          <p:cNvSpPr>
            <a:spLocks noChangeArrowheads="1"/>
          </p:cNvSpPr>
          <p:nvPr/>
        </p:nvSpPr>
        <p:spPr bwMode="auto">
          <a:xfrm flipH="1" flipV="1">
            <a:off x="6534150" y="2178050"/>
            <a:ext cx="577850" cy="1331913"/>
          </a:xfrm>
          <a:prstGeom prst="curvedRightArrow">
            <a:avLst>
              <a:gd name="adj1" fmla="val 46099"/>
              <a:gd name="adj2" fmla="val 92198"/>
              <a:gd name="adj3" fmla="val 33333"/>
            </a:avLst>
          </a:prstGeom>
          <a:solidFill>
            <a:srgbClr val="969696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80" name="AutoShape 25"/>
          <p:cNvSpPr>
            <a:spLocks noChangeArrowheads="1"/>
          </p:cNvSpPr>
          <p:nvPr/>
        </p:nvSpPr>
        <p:spPr bwMode="auto">
          <a:xfrm flipH="1">
            <a:off x="5824538" y="3595688"/>
            <a:ext cx="863600" cy="746125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81" name="AutoShape 26"/>
          <p:cNvSpPr>
            <a:spLocks noChangeArrowheads="1"/>
          </p:cNvSpPr>
          <p:nvPr/>
        </p:nvSpPr>
        <p:spPr bwMode="auto">
          <a:xfrm flipH="1">
            <a:off x="5140325" y="3595688"/>
            <a:ext cx="863600" cy="746125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82" name="AutoShape 27"/>
          <p:cNvSpPr>
            <a:spLocks noChangeArrowheads="1"/>
          </p:cNvSpPr>
          <p:nvPr/>
        </p:nvSpPr>
        <p:spPr bwMode="auto">
          <a:xfrm flipH="1">
            <a:off x="4745038" y="3703638"/>
            <a:ext cx="863600" cy="746125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83" name="AutoShape 28"/>
          <p:cNvSpPr>
            <a:spLocks noChangeArrowheads="1"/>
          </p:cNvSpPr>
          <p:nvPr/>
        </p:nvSpPr>
        <p:spPr bwMode="auto">
          <a:xfrm flipH="1">
            <a:off x="6219825" y="3678238"/>
            <a:ext cx="863600" cy="746125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84" name="Line 29"/>
          <p:cNvSpPr>
            <a:spLocks noChangeShapeType="1"/>
          </p:cNvSpPr>
          <p:nvPr/>
        </p:nvSpPr>
        <p:spPr bwMode="auto">
          <a:xfrm>
            <a:off x="6491288" y="1973263"/>
            <a:ext cx="0" cy="904875"/>
          </a:xfrm>
          <a:prstGeom prst="line">
            <a:avLst/>
          </a:prstGeom>
          <a:noFill/>
          <a:ln w="508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8085" name="AutoShape 11"/>
          <p:cNvSpPr>
            <a:spLocks noChangeArrowheads="1"/>
          </p:cNvSpPr>
          <p:nvPr/>
        </p:nvSpPr>
        <p:spPr bwMode="auto">
          <a:xfrm>
            <a:off x="3451225" y="5140325"/>
            <a:ext cx="431800" cy="373063"/>
          </a:xfrm>
          <a:prstGeom prst="hexagon">
            <a:avLst>
              <a:gd name="adj" fmla="val 28936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86" name="AutoShape 12"/>
          <p:cNvSpPr>
            <a:spLocks noChangeArrowheads="1"/>
          </p:cNvSpPr>
          <p:nvPr/>
        </p:nvSpPr>
        <p:spPr bwMode="auto">
          <a:xfrm>
            <a:off x="4678363" y="5103813"/>
            <a:ext cx="412750" cy="393700"/>
          </a:xfrm>
          <a:prstGeom prst="pentagon">
            <a:avLst/>
          </a:prstGeom>
          <a:solidFill>
            <a:srgbClr val="339966"/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8087" name="Rectangle 3"/>
          <p:cNvSpPr>
            <a:spLocks noChangeArrowheads="1"/>
          </p:cNvSpPr>
          <p:nvPr/>
        </p:nvSpPr>
        <p:spPr bwMode="auto">
          <a:xfrm>
            <a:off x="523875" y="5081588"/>
            <a:ext cx="8162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540054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食物などに含まれる　　から　　を合成するための酵素の遺伝子に異常があっても，もう一方の遺伝子が正常に働いていれば，症状は出ないか，出ても軽微．（保因者）</a:t>
            </a:r>
          </a:p>
        </p:txBody>
      </p:sp>
      <p:sp>
        <p:nvSpPr>
          <p:cNvPr id="88088" name="Line 40"/>
          <p:cNvSpPr>
            <a:spLocks noChangeShapeType="1"/>
          </p:cNvSpPr>
          <p:nvPr/>
        </p:nvSpPr>
        <p:spPr bwMode="auto">
          <a:xfrm flipH="1">
            <a:off x="7434263" y="2830513"/>
            <a:ext cx="369887" cy="0"/>
          </a:xfrm>
          <a:prstGeom prst="line">
            <a:avLst/>
          </a:prstGeom>
          <a:noFill/>
          <a:ln w="25400">
            <a:solidFill>
              <a:srgbClr val="33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3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0" cap="none" spc="0" normalizeH="0" baseline="0" noProof="0">
              <a:ln>
                <a:noFill/>
              </a:ln>
              <a:solidFill>
                <a:srgbClr val="99FFCC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1076325" y="1128713"/>
            <a:ext cx="65088" cy="2339975"/>
          </a:xfrm>
          <a:prstGeom prst="rect">
            <a:avLst/>
          </a:prstGeom>
          <a:solidFill>
            <a:srgbClr val="CC99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920750" y="1406525"/>
            <a:ext cx="392113" cy="327025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37" name="Rectangle 6"/>
          <p:cNvSpPr>
            <a:spLocks noChangeArrowheads="1"/>
          </p:cNvSpPr>
          <p:nvPr/>
        </p:nvSpPr>
        <p:spPr bwMode="auto">
          <a:xfrm>
            <a:off x="920750" y="1928813"/>
            <a:ext cx="392113" cy="163512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38" name="Rectangle 7"/>
          <p:cNvSpPr>
            <a:spLocks noChangeArrowheads="1"/>
          </p:cNvSpPr>
          <p:nvPr/>
        </p:nvSpPr>
        <p:spPr bwMode="auto">
          <a:xfrm>
            <a:off x="920750" y="2257425"/>
            <a:ext cx="392113" cy="455613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39" name="Rectangle 8"/>
          <p:cNvSpPr>
            <a:spLocks noChangeArrowheads="1"/>
          </p:cNvSpPr>
          <p:nvPr/>
        </p:nvSpPr>
        <p:spPr bwMode="auto">
          <a:xfrm>
            <a:off x="920750" y="2811463"/>
            <a:ext cx="392113" cy="195262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40" name="AutoShape 9"/>
          <p:cNvSpPr>
            <a:spLocks/>
          </p:cNvSpPr>
          <p:nvPr/>
        </p:nvSpPr>
        <p:spPr bwMode="auto">
          <a:xfrm>
            <a:off x="1409700" y="1406525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flipH="1">
            <a:off x="1689100" y="1960563"/>
            <a:ext cx="855663" cy="458787"/>
          </a:xfrm>
          <a:prstGeom prst="flowChartDisplay">
            <a:avLst/>
          </a:prstGeom>
          <a:solidFill>
            <a:srgbClr val="FF0000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酵素</a:t>
            </a:r>
          </a:p>
        </p:txBody>
      </p:sp>
      <p:sp>
        <p:nvSpPr>
          <p:cNvPr id="95242" name="AutoShape 11"/>
          <p:cNvSpPr>
            <a:spLocks noChangeArrowheads="1"/>
          </p:cNvSpPr>
          <p:nvPr/>
        </p:nvSpPr>
        <p:spPr bwMode="auto">
          <a:xfrm>
            <a:off x="3173413" y="2473325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43" name="AutoShape 12"/>
          <p:cNvSpPr>
            <a:spLocks noChangeArrowheads="1"/>
          </p:cNvSpPr>
          <p:nvPr/>
        </p:nvSpPr>
        <p:spPr bwMode="auto">
          <a:xfrm>
            <a:off x="3141663" y="1149350"/>
            <a:ext cx="750887" cy="714375"/>
          </a:xfrm>
          <a:prstGeom prst="pentagon">
            <a:avLst/>
          </a:prstGeom>
          <a:solidFill>
            <a:srgbClr val="339966"/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44" name="AutoShape 13"/>
          <p:cNvSpPr>
            <a:spLocks noChangeArrowheads="1"/>
          </p:cNvSpPr>
          <p:nvPr/>
        </p:nvSpPr>
        <p:spPr bwMode="auto">
          <a:xfrm flipV="1">
            <a:off x="2551113" y="1601788"/>
            <a:ext cx="525462" cy="1209675"/>
          </a:xfrm>
          <a:prstGeom prst="curvedRightArrow">
            <a:avLst>
              <a:gd name="adj1" fmla="val 46042"/>
              <a:gd name="adj2" fmla="val 92085"/>
              <a:gd name="adj3" fmla="val 33333"/>
            </a:avLst>
          </a:prstGeom>
          <a:solidFill>
            <a:srgbClr val="FFFF00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46" name="Rectangle 15"/>
          <p:cNvSpPr>
            <a:spLocks noChangeArrowheads="1"/>
          </p:cNvSpPr>
          <p:nvPr/>
        </p:nvSpPr>
        <p:spPr bwMode="auto">
          <a:xfrm flipH="1">
            <a:off x="8023225" y="1128713"/>
            <a:ext cx="63500" cy="2339975"/>
          </a:xfrm>
          <a:prstGeom prst="rect">
            <a:avLst/>
          </a:prstGeom>
          <a:solidFill>
            <a:srgbClr val="CC99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47" name="Rectangle 16"/>
          <p:cNvSpPr>
            <a:spLocks noChangeArrowheads="1"/>
          </p:cNvSpPr>
          <p:nvPr/>
        </p:nvSpPr>
        <p:spPr bwMode="auto">
          <a:xfrm flipH="1">
            <a:off x="7858125" y="1406525"/>
            <a:ext cx="392113" cy="327025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48" name="Rectangle 17"/>
          <p:cNvSpPr>
            <a:spLocks noChangeArrowheads="1"/>
          </p:cNvSpPr>
          <p:nvPr/>
        </p:nvSpPr>
        <p:spPr bwMode="auto">
          <a:xfrm flipH="1">
            <a:off x="7858125" y="1928813"/>
            <a:ext cx="392113" cy="163512"/>
          </a:xfrm>
          <a:prstGeom prst="rect">
            <a:avLst/>
          </a:prstGeom>
          <a:solidFill>
            <a:srgbClr val="993366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49" name="Rectangle 18"/>
          <p:cNvSpPr>
            <a:spLocks noChangeArrowheads="1"/>
          </p:cNvSpPr>
          <p:nvPr/>
        </p:nvSpPr>
        <p:spPr bwMode="auto">
          <a:xfrm flipH="1">
            <a:off x="7858125" y="2257425"/>
            <a:ext cx="392113" cy="455613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0" name="Rectangle 19"/>
          <p:cNvSpPr>
            <a:spLocks noChangeArrowheads="1"/>
          </p:cNvSpPr>
          <p:nvPr/>
        </p:nvSpPr>
        <p:spPr bwMode="auto">
          <a:xfrm flipH="1">
            <a:off x="7858125" y="2811463"/>
            <a:ext cx="392113" cy="195262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1" name="AutoShape 20"/>
          <p:cNvSpPr>
            <a:spLocks/>
          </p:cNvSpPr>
          <p:nvPr/>
        </p:nvSpPr>
        <p:spPr bwMode="auto">
          <a:xfrm flipH="1">
            <a:off x="7532688" y="1406525"/>
            <a:ext cx="227012" cy="1600200"/>
          </a:xfrm>
          <a:prstGeom prst="rightBrace">
            <a:avLst>
              <a:gd name="adj1" fmla="val 58741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2" name="AutoShape 21"/>
          <p:cNvSpPr>
            <a:spLocks noChangeArrowheads="1"/>
          </p:cNvSpPr>
          <p:nvPr/>
        </p:nvSpPr>
        <p:spPr bwMode="auto">
          <a:xfrm flipH="1">
            <a:off x="4810125" y="2625725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3" name="AutoShape 22"/>
          <p:cNvSpPr>
            <a:spLocks noChangeArrowheads="1"/>
          </p:cNvSpPr>
          <p:nvPr/>
        </p:nvSpPr>
        <p:spPr bwMode="auto">
          <a:xfrm flipH="1" flipV="1">
            <a:off x="6094413" y="1601788"/>
            <a:ext cx="525462" cy="1209675"/>
          </a:xfrm>
          <a:prstGeom prst="curvedRightArrow">
            <a:avLst>
              <a:gd name="adj1" fmla="val 46042"/>
              <a:gd name="adj2" fmla="val 92085"/>
              <a:gd name="adj3" fmla="val 33333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 flipH="1">
            <a:off x="8304213" y="1733550"/>
            <a:ext cx="5016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sp>
        <p:nvSpPr>
          <p:cNvPr id="95255" name="AutoShape 24"/>
          <p:cNvSpPr>
            <a:spLocks noChangeArrowheads="1"/>
          </p:cNvSpPr>
          <p:nvPr/>
        </p:nvSpPr>
        <p:spPr bwMode="auto">
          <a:xfrm>
            <a:off x="6683375" y="1982788"/>
            <a:ext cx="849313" cy="436562"/>
          </a:xfrm>
          <a:prstGeom prst="irregularSeal1">
            <a:avLst/>
          </a:prstGeom>
          <a:solidFill>
            <a:srgbClr val="FF33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6" name="AutoShape 25"/>
          <p:cNvSpPr>
            <a:spLocks noChangeArrowheads="1"/>
          </p:cNvSpPr>
          <p:nvPr/>
        </p:nvSpPr>
        <p:spPr bwMode="auto">
          <a:xfrm flipH="1">
            <a:off x="5364163" y="2778125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7" name="AutoShape 26"/>
          <p:cNvSpPr>
            <a:spLocks noChangeArrowheads="1"/>
          </p:cNvSpPr>
          <p:nvPr/>
        </p:nvSpPr>
        <p:spPr bwMode="auto">
          <a:xfrm flipH="1">
            <a:off x="4198938" y="2811463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8" name="AutoShape 27"/>
          <p:cNvSpPr>
            <a:spLocks noChangeArrowheads="1"/>
          </p:cNvSpPr>
          <p:nvPr/>
        </p:nvSpPr>
        <p:spPr bwMode="auto">
          <a:xfrm flipH="1">
            <a:off x="3590925" y="3006725"/>
            <a:ext cx="782638" cy="677863"/>
          </a:xfrm>
          <a:prstGeom prst="hexagon">
            <a:avLst>
              <a:gd name="adj" fmla="val 28864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59" name="AutoShape 28"/>
          <p:cNvSpPr>
            <a:spLocks noChangeArrowheads="1"/>
          </p:cNvSpPr>
          <p:nvPr/>
        </p:nvSpPr>
        <p:spPr bwMode="auto">
          <a:xfrm flipH="1">
            <a:off x="5930900" y="2984500"/>
            <a:ext cx="782638" cy="677863"/>
          </a:xfrm>
          <a:prstGeom prst="hexagon">
            <a:avLst>
              <a:gd name="adj" fmla="val 28864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0" name="Line 29"/>
          <p:cNvSpPr>
            <a:spLocks noChangeShapeType="1"/>
          </p:cNvSpPr>
          <p:nvPr/>
        </p:nvSpPr>
        <p:spPr bwMode="auto">
          <a:xfrm>
            <a:off x="6056313" y="1416050"/>
            <a:ext cx="0" cy="822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1" name="Rectangle 3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66"/>
                </a:solidFill>
              </a:rPr>
              <a:t>常染色体劣性遺伝</a:t>
            </a:r>
          </a:p>
        </p:txBody>
      </p:sp>
      <p:sp>
        <p:nvSpPr>
          <p:cNvPr id="95262" name="Rectangle 15"/>
          <p:cNvSpPr>
            <a:spLocks noChangeArrowheads="1"/>
          </p:cNvSpPr>
          <p:nvPr/>
        </p:nvSpPr>
        <p:spPr bwMode="auto">
          <a:xfrm flipH="1">
            <a:off x="8023225" y="3916363"/>
            <a:ext cx="63500" cy="2339975"/>
          </a:xfrm>
          <a:prstGeom prst="rect">
            <a:avLst/>
          </a:prstGeom>
          <a:solidFill>
            <a:srgbClr val="CC99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3" name="Rectangle 16"/>
          <p:cNvSpPr>
            <a:spLocks noChangeArrowheads="1"/>
          </p:cNvSpPr>
          <p:nvPr/>
        </p:nvSpPr>
        <p:spPr bwMode="auto">
          <a:xfrm flipH="1">
            <a:off x="7858125" y="4192588"/>
            <a:ext cx="392113" cy="327025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4" name="Rectangle 17"/>
          <p:cNvSpPr>
            <a:spLocks noChangeArrowheads="1"/>
          </p:cNvSpPr>
          <p:nvPr/>
        </p:nvSpPr>
        <p:spPr bwMode="auto">
          <a:xfrm flipH="1">
            <a:off x="7858125" y="4716463"/>
            <a:ext cx="392113" cy="163512"/>
          </a:xfrm>
          <a:prstGeom prst="rect">
            <a:avLst/>
          </a:prstGeom>
          <a:solidFill>
            <a:srgbClr val="993366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5" name="Rectangle 18"/>
          <p:cNvSpPr>
            <a:spLocks noChangeArrowheads="1"/>
          </p:cNvSpPr>
          <p:nvPr/>
        </p:nvSpPr>
        <p:spPr bwMode="auto">
          <a:xfrm flipH="1">
            <a:off x="7858125" y="5043488"/>
            <a:ext cx="392113" cy="457200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6" name="Rectangle 19"/>
          <p:cNvSpPr>
            <a:spLocks noChangeArrowheads="1"/>
          </p:cNvSpPr>
          <p:nvPr/>
        </p:nvSpPr>
        <p:spPr bwMode="auto">
          <a:xfrm flipH="1">
            <a:off x="7858125" y="5597525"/>
            <a:ext cx="392113" cy="196850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7" name="AutoShape 20"/>
          <p:cNvSpPr>
            <a:spLocks/>
          </p:cNvSpPr>
          <p:nvPr/>
        </p:nvSpPr>
        <p:spPr bwMode="auto">
          <a:xfrm flipH="1">
            <a:off x="7532688" y="4192588"/>
            <a:ext cx="227012" cy="1601787"/>
          </a:xfrm>
          <a:prstGeom prst="rightBrace">
            <a:avLst>
              <a:gd name="adj1" fmla="val 5880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8" name="AutoShape 21"/>
          <p:cNvSpPr>
            <a:spLocks noChangeArrowheads="1"/>
          </p:cNvSpPr>
          <p:nvPr/>
        </p:nvSpPr>
        <p:spPr bwMode="auto">
          <a:xfrm flipH="1">
            <a:off x="5213350" y="5259388"/>
            <a:ext cx="782638" cy="677862"/>
          </a:xfrm>
          <a:prstGeom prst="hexagon">
            <a:avLst>
              <a:gd name="adj" fmla="val 28864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69" name="AutoShape 22"/>
          <p:cNvSpPr>
            <a:spLocks noChangeArrowheads="1"/>
          </p:cNvSpPr>
          <p:nvPr/>
        </p:nvSpPr>
        <p:spPr bwMode="auto">
          <a:xfrm flipH="1" flipV="1">
            <a:off x="6094413" y="4389438"/>
            <a:ext cx="525462" cy="1208087"/>
          </a:xfrm>
          <a:prstGeom prst="curvedRightArrow">
            <a:avLst>
              <a:gd name="adj1" fmla="val 45982"/>
              <a:gd name="adj2" fmla="val 91964"/>
              <a:gd name="adj3" fmla="val 33333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 flipH="1">
            <a:off x="8304213" y="4519613"/>
            <a:ext cx="50165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sp>
        <p:nvSpPr>
          <p:cNvPr id="95271" name="AutoShape 24"/>
          <p:cNvSpPr>
            <a:spLocks noChangeArrowheads="1"/>
          </p:cNvSpPr>
          <p:nvPr/>
        </p:nvSpPr>
        <p:spPr bwMode="auto">
          <a:xfrm>
            <a:off x="6683375" y="4770438"/>
            <a:ext cx="849313" cy="436562"/>
          </a:xfrm>
          <a:prstGeom prst="irregularSeal1">
            <a:avLst/>
          </a:prstGeom>
          <a:solidFill>
            <a:srgbClr val="FF33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2" name="AutoShape 25"/>
          <p:cNvSpPr>
            <a:spLocks noChangeArrowheads="1"/>
          </p:cNvSpPr>
          <p:nvPr/>
        </p:nvSpPr>
        <p:spPr bwMode="auto">
          <a:xfrm flipH="1">
            <a:off x="5299075" y="5588000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3" name="AutoShape 26"/>
          <p:cNvSpPr>
            <a:spLocks noChangeArrowheads="1"/>
          </p:cNvSpPr>
          <p:nvPr/>
        </p:nvSpPr>
        <p:spPr bwMode="auto">
          <a:xfrm flipH="1">
            <a:off x="4743450" y="569595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4" name="AutoShape 27"/>
          <p:cNvSpPr>
            <a:spLocks noChangeArrowheads="1"/>
          </p:cNvSpPr>
          <p:nvPr/>
        </p:nvSpPr>
        <p:spPr bwMode="auto">
          <a:xfrm flipH="1">
            <a:off x="4330700" y="5380038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5" name="AutoShape 28"/>
          <p:cNvSpPr>
            <a:spLocks noChangeArrowheads="1"/>
          </p:cNvSpPr>
          <p:nvPr/>
        </p:nvSpPr>
        <p:spPr bwMode="auto">
          <a:xfrm flipH="1">
            <a:off x="5897563" y="5770563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6" name="Line 29"/>
          <p:cNvSpPr>
            <a:spLocks noChangeShapeType="1"/>
          </p:cNvSpPr>
          <p:nvPr/>
        </p:nvSpPr>
        <p:spPr bwMode="auto">
          <a:xfrm>
            <a:off x="6056313" y="4203700"/>
            <a:ext cx="0" cy="8207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7" name="Rectangle 15"/>
          <p:cNvSpPr>
            <a:spLocks noChangeArrowheads="1"/>
          </p:cNvSpPr>
          <p:nvPr/>
        </p:nvSpPr>
        <p:spPr bwMode="auto">
          <a:xfrm>
            <a:off x="1076325" y="3916363"/>
            <a:ext cx="65088" cy="2339975"/>
          </a:xfrm>
          <a:prstGeom prst="rect">
            <a:avLst/>
          </a:prstGeom>
          <a:solidFill>
            <a:srgbClr val="CC99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8" name="Rectangle 16"/>
          <p:cNvSpPr>
            <a:spLocks noChangeArrowheads="1"/>
          </p:cNvSpPr>
          <p:nvPr/>
        </p:nvSpPr>
        <p:spPr bwMode="auto">
          <a:xfrm>
            <a:off x="912813" y="4192588"/>
            <a:ext cx="392112" cy="327025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79" name="Rectangle 17"/>
          <p:cNvSpPr>
            <a:spLocks noChangeArrowheads="1"/>
          </p:cNvSpPr>
          <p:nvPr/>
        </p:nvSpPr>
        <p:spPr bwMode="auto">
          <a:xfrm>
            <a:off x="912813" y="4716463"/>
            <a:ext cx="392112" cy="163512"/>
          </a:xfrm>
          <a:prstGeom prst="rect">
            <a:avLst/>
          </a:prstGeom>
          <a:solidFill>
            <a:srgbClr val="993366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0" name="Rectangle 18"/>
          <p:cNvSpPr>
            <a:spLocks noChangeArrowheads="1"/>
          </p:cNvSpPr>
          <p:nvPr/>
        </p:nvSpPr>
        <p:spPr bwMode="auto">
          <a:xfrm>
            <a:off x="912813" y="5043488"/>
            <a:ext cx="392112" cy="457200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1" name="Rectangle 19"/>
          <p:cNvSpPr>
            <a:spLocks noChangeArrowheads="1"/>
          </p:cNvSpPr>
          <p:nvPr/>
        </p:nvSpPr>
        <p:spPr bwMode="auto">
          <a:xfrm>
            <a:off x="912813" y="5597525"/>
            <a:ext cx="392112" cy="196850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2" name="AutoShape 20"/>
          <p:cNvSpPr>
            <a:spLocks/>
          </p:cNvSpPr>
          <p:nvPr/>
        </p:nvSpPr>
        <p:spPr bwMode="auto">
          <a:xfrm>
            <a:off x="1403350" y="4192588"/>
            <a:ext cx="227013" cy="1601787"/>
          </a:xfrm>
          <a:prstGeom prst="rightBrace">
            <a:avLst>
              <a:gd name="adj1" fmla="val 58799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3" name="AutoShape 21"/>
          <p:cNvSpPr>
            <a:spLocks noChangeArrowheads="1"/>
          </p:cNvSpPr>
          <p:nvPr/>
        </p:nvSpPr>
        <p:spPr bwMode="auto">
          <a:xfrm>
            <a:off x="3167063" y="5259388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4" name="AutoShape 22"/>
          <p:cNvSpPr>
            <a:spLocks noChangeArrowheads="1"/>
          </p:cNvSpPr>
          <p:nvPr/>
        </p:nvSpPr>
        <p:spPr bwMode="auto">
          <a:xfrm flipV="1">
            <a:off x="2544763" y="4389438"/>
            <a:ext cx="523875" cy="1208087"/>
          </a:xfrm>
          <a:prstGeom prst="curvedRightArrow">
            <a:avLst>
              <a:gd name="adj1" fmla="val 46121"/>
              <a:gd name="adj2" fmla="val 92242"/>
              <a:gd name="adj3" fmla="val 33333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6" name="AutoShape 24"/>
          <p:cNvSpPr>
            <a:spLocks noChangeArrowheads="1"/>
          </p:cNvSpPr>
          <p:nvPr/>
        </p:nvSpPr>
        <p:spPr bwMode="auto">
          <a:xfrm flipH="1">
            <a:off x="1630363" y="4770438"/>
            <a:ext cx="849312" cy="436562"/>
          </a:xfrm>
          <a:prstGeom prst="irregularSeal1">
            <a:avLst/>
          </a:prstGeom>
          <a:solidFill>
            <a:srgbClr val="FF33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7" name="AutoShape 25"/>
          <p:cNvSpPr>
            <a:spLocks noChangeArrowheads="1"/>
          </p:cNvSpPr>
          <p:nvPr/>
        </p:nvSpPr>
        <p:spPr bwMode="auto">
          <a:xfrm>
            <a:off x="3048000" y="5588000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8" name="AutoShape 26"/>
          <p:cNvSpPr>
            <a:spLocks noChangeArrowheads="1"/>
          </p:cNvSpPr>
          <p:nvPr/>
        </p:nvSpPr>
        <p:spPr bwMode="auto">
          <a:xfrm>
            <a:off x="3646488" y="569595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89" name="AutoShape 27"/>
          <p:cNvSpPr>
            <a:spLocks noChangeArrowheads="1"/>
          </p:cNvSpPr>
          <p:nvPr/>
        </p:nvSpPr>
        <p:spPr bwMode="auto">
          <a:xfrm>
            <a:off x="3962400" y="5195888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90" name="AutoShape 28"/>
          <p:cNvSpPr>
            <a:spLocks noChangeArrowheads="1"/>
          </p:cNvSpPr>
          <p:nvPr/>
        </p:nvSpPr>
        <p:spPr bwMode="auto">
          <a:xfrm>
            <a:off x="2460625" y="5770563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5291" name="Line 29"/>
          <p:cNvSpPr>
            <a:spLocks noChangeShapeType="1"/>
          </p:cNvSpPr>
          <p:nvPr/>
        </p:nvSpPr>
        <p:spPr bwMode="auto">
          <a:xfrm flipH="1">
            <a:off x="3108325" y="4203700"/>
            <a:ext cx="0" cy="8207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57538" y="1938338"/>
            <a:ext cx="284003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ヘテロ＝正常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167063" y="4529138"/>
            <a:ext cx="28416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ホモ＝発症</a:t>
            </a:r>
          </a:p>
        </p:txBody>
      </p:sp>
      <p:sp>
        <p:nvSpPr>
          <p:cNvPr id="62" name="Text Box 23">
            <a:extLst>
              <a:ext uri="{FF2B5EF4-FFF2-40B4-BE49-F238E27FC236}">
                <a16:creationId xmlns:a16="http://schemas.microsoft.com/office/drawing/2014/main" id="{FE81072F-DAD3-4FB3-9829-84732BC53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733550"/>
            <a:ext cx="5032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sp>
        <p:nvSpPr>
          <p:cNvPr id="63" name="Text Box 23">
            <a:extLst>
              <a:ext uri="{FF2B5EF4-FFF2-40B4-BE49-F238E27FC236}">
                <a16:creationId xmlns:a16="http://schemas.microsoft.com/office/drawing/2014/main" id="{5B605D99-C5D1-4D8A-8680-3ADBE3066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519613"/>
            <a:ext cx="50323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</p:spTree>
    <p:extLst>
      <p:ext uri="{BB962C8B-B14F-4D97-AF65-F5344CB8AC3E}">
        <p14:creationId xmlns:p14="http://schemas.microsoft.com/office/powerpoint/2010/main" val="40104718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5"/>
          <p:cNvSpPr>
            <a:spLocks noChangeArrowheads="1"/>
          </p:cNvSpPr>
          <p:nvPr/>
        </p:nvSpPr>
        <p:spPr bwMode="auto">
          <a:xfrm flipH="1">
            <a:off x="8023225" y="1128713"/>
            <a:ext cx="63500" cy="2339975"/>
          </a:xfrm>
          <a:prstGeom prst="rect">
            <a:avLst/>
          </a:prstGeom>
          <a:solidFill>
            <a:srgbClr val="CC99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59" name="Rectangle 16"/>
          <p:cNvSpPr>
            <a:spLocks noChangeArrowheads="1"/>
          </p:cNvSpPr>
          <p:nvPr/>
        </p:nvSpPr>
        <p:spPr bwMode="auto">
          <a:xfrm flipH="1">
            <a:off x="7858125" y="1406525"/>
            <a:ext cx="392113" cy="327025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0" name="Rectangle 17"/>
          <p:cNvSpPr>
            <a:spLocks noChangeArrowheads="1"/>
          </p:cNvSpPr>
          <p:nvPr/>
        </p:nvSpPr>
        <p:spPr bwMode="auto">
          <a:xfrm flipH="1">
            <a:off x="7858125" y="1928813"/>
            <a:ext cx="392113" cy="163512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1" name="Rectangle 18"/>
          <p:cNvSpPr>
            <a:spLocks noChangeArrowheads="1"/>
          </p:cNvSpPr>
          <p:nvPr/>
        </p:nvSpPr>
        <p:spPr bwMode="auto">
          <a:xfrm flipH="1">
            <a:off x="7858125" y="2257425"/>
            <a:ext cx="392113" cy="455613"/>
          </a:xfrm>
          <a:prstGeom prst="rect">
            <a:avLst/>
          </a:prstGeom>
          <a:solidFill>
            <a:srgbClr val="993366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2" name="Rectangle 19"/>
          <p:cNvSpPr>
            <a:spLocks noChangeArrowheads="1"/>
          </p:cNvSpPr>
          <p:nvPr/>
        </p:nvSpPr>
        <p:spPr bwMode="auto">
          <a:xfrm flipH="1">
            <a:off x="7858125" y="2811463"/>
            <a:ext cx="392113" cy="195262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3" name="AutoShape 20"/>
          <p:cNvSpPr>
            <a:spLocks/>
          </p:cNvSpPr>
          <p:nvPr/>
        </p:nvSpPr>
        <p:spPr bwMode="auto">
          <a:xfrm flipH="1">
            <a:off x="7532688" y="1406525"/>
            <a:ext cx="227012" cy="1600200"/>
          </a:xfrm>
          <a:prstGeom prst="rightBrace">
            <a:avLst>
              <a:gd name="adj1" fmla="val 58741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4" name="AutoShape 21"/>
          <p:cNvSpPr>
            <a:spLocks noChangeArrowheads="1"/>
          </p:cNvSpPr>
          <p:nvPr/>
        </p:nvSpPr>
        <p:spPr bwMode="auto">
          <a:xfrm flipH="1">
            <a:off x="5213350" y="2473325"/>
            <a:ext cx="782638" cy="676275"/>
          </a:xfrm>
          <a:prstGeom prst="hexagon">
            <a:avLst>
              <a:gd name="adj" fmla="val 28932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5" name="AutoShape 22"/>
          <p:cNvSpPr>
            <a:spLocks noChangeArrowheads="1"/>
          </p:cNvSpPr>
          <p:nvPr/>
        </p:nvSpPr>
        <p:spPr bwMode="auto">
          <a:xfrm flipH="1" flipV="1">
            <a:off x="6094413" y="1601788"/>
            <a:ext cx="525462" cy="1209675"/>
          </a:xfrm>
          <a:prstGeom prst="curvedRightArrow">
            <a:avLst>
              <a:gd name="adj1" fmla="val 46042"/>
              <a:gd name="adj2" fmla="val 92085"/>
              <a:gd name="adj3" fmla="val 33333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 flipH="1">
            <a:off x="8304213" y="1733550"/>
            <a:ext cx="5016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sp>
        <p:nvSpPr>
          <p:cNvPr id="96267" name="AutoShape 24"/>
          <p:cNvSpPr>
            <a:spLocks noChangeArrowheads="1"/>
          </p:cNvSpPr>
          <p:nvPr/>
        </p:nvSpPr>
        <p:spPr bwMode="auto">
          <a:xfrm>
            <a:off x="6683375" y="1982788"/>
            <a:ext cx="849313" cy="436562"/>
          </a:xfrm>
          <a:prstGeom prst="irregularSeal1">
            <a:avLst/>
          </a:prstGeom>
          <a:solidFill>
            <a:srgbClr val="FF33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8" name="AutoShape 25"/>
          <p:cNvSpPr>
            <a:spLocks noChangeArrowheads="1"/>
          </p:cNvSpPr>
          <p:nvPr/>
        </p:nvSpPr>
        <p:spPr bwMode="auto">
          <a:xfrm flipH="1">
            <a:off x="5299075" y="280035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69" name="AutoShape 26"/>
          <p:cNvSpPr>
            <a:spLocks noChangeArrowheads="1"/>
          </p:cNvSpPr>
          <p:nvPr/>
        </p:nvSpPr>
        <p:spPr bwMode="auto">
          <a:xfrm flipH="1">
            <a:off x="4743450" y="2909888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0" name="AutoShape 27"/>
          <p:cNvSpPr>
            <a:spLocks noChangeArrowheads="1"/>
          </p:cNvSpPr>
          <p:nvPr/>
        </p:nvSpPr>
        <p:spPr bwMode="auto">
          <a:xfrm flipH="1">
            <a:off x="4330700" y="2593975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1" name="AutoShape 28"/>
          <p:cNvSpPr>
            <a:spLocks noChangeArrowheads="1"/>
          </p:cNvSpPr>
          <p:nvPr/>
        </p:nvSpPr>
        <p:spPr bwMode="auto">
          <a:xfrm flipH="1">
            <a:off x="5897563" y="298450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2" name="Line 29"/>
          <p:cNvSpPr>
            <a:spLocks noChangeShapeType="1"/>
          </p:cNvSpPr>
          <p:nvPr/>
        </p:nvSpPr>
        <p:spPr bwMode="auto">
          <a:xfrm>
            <a:off x="6056313" y="1416050"/>
            <a:ext cx="0" cy="822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3" name="Rectangle 15"/>
          <p:cNvSpPr>
            <a:spLocks noChangeArrowheads="1"/>
          </p:cNvSpPr>
          <p:nvPr/>
        </p:nvSpPr>
        <p:spPr bwMode="auto">
          <a:xfrm>
            <a:off x="1076325" y="1128713"/>
            <a:ext cx="65088" cy="2339975"/>
          </a:xfrm>
          <a:prstGeom prst="rect">
            <a:avLst/>
          </a:prstGeom>
          <a:solidFill>
            <a:srgbClr val="CC99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4" name="Rectangle 16"/>
          <p:cNvSpPr>
            <a:spLocks noChangeArrowheads="1"/>
          </p:cNvSpPr>
          <p:nvPr/>
        </p:nvSpPr>
        <p:spPr bwMode="auto">
          <a:xfrm>
            <a:off x="922541" y="1406525"/>
            <a:ext cx="392112" cy="327025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5" name="Rectangle 17"/>
          <p:cNvSpPr>
            <a:spLocks noChangeArrowheads="1"/>
          </p:cNvSpPr>
          <p:nvPr/>
        </p:nvSpPr>
        <p:spPr bwMode="auto">
          <a:xfrm>
            <a:off x="922541" y="1928813"/>
            <a:ext cx="392112" cy="163512"/>
          </a:xfrm>
          <a:prstGeom prst="rect">
            <a:avLst/>
          </a:prstGeom>
          <a:solidFill>
            <a:srgbClr val="993366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6" name="Rectangle 18"/>
          <p:cNvSpPr>
            <a:spLocks noChangeArrowheads="1"/>
          </p:cNvSpPr>
          <p:nvPr/>
        </p:nvSpPr>
        <p:spPr bwMode="auto">
          <a:xfrm>
            <a:off x="922541" y="2257425"/>
            <a:ext cx="392112" cy="455613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7" name="Rectangle 19"/>
          <p:cNvSpPr>
            <a:spLocks noChangeArrowheads="1"/>
          </p:cNvSpPr>
          <p:nvPr/>
        </p:nvSpPr>
        <p:spPr bwMode="auto">
          <a:xfrm>
            <a:off x="922541" y="2811463"/>
            <a:ext cx="392112" cy="195262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8" name="AutoShape 20"/>
          <p:cNvSpPr>
            <a:spLocks/>
          </p:cNvSpPr>
          <p:nvPr/>
        </p:nvSpPr>
        <p:spPr bwMode="auto">
          <a:xfrm>
            <a:off x="1413078" y="1406525"/>
            <a:ext cx="227013" cy="1600200"/>
          </a:xfrm>
          <a:prstGeom prst="rightBrace">
            <a:avLst>
              <a:gd name="adj1" fmla="val 58741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79" name="AutoShape 21"/>
          <p:cNvSpPr>
            <a:spLocks noChangeArrowheads="1"/>
          </p:cNvSpPr>
          <p:nvPr/>
        </p:nvSpPr>
        <p:spPr bwMode="auto">
          <a:xfrm>
            <a:off x="3167063" y="2473325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80" name="AutoShape 22"/>
          <p:cNvSpPr>
            <a:spLocks noChangeArrowheads="1"/>
          </p:cNvSpPr>
          <p:nvPr/>
        </p:nvSpPr>
        <p:spPr bwMode="auto">
          <a:xfrm flipV="1">
            <a:off x="2544763" y="1601788"/>
            <a:ext cx="523875" cy="1209675"/>
          </a:xfrm>
          <a:prstGeom prst="curvedRightArrow">
            <a:avLst>
              <a:gd name="adj1" fmla="val 46182"/>
              <a:gd name="adj2" fmla="val 92364"/>
              <a:gd name="adj3" fmla="val 33333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4" name="Text Box 23"/>
          <p:cNvSpPr txBox="1">
            <a:spLocks noChangeArrowheads="1"/>
          </p:cNvSpPr>
          <p:nvPr/>
        </p:nvSpPr>
        <p:spPr bwMode="auto">
          <a:xfrm>
            <a:off x="357188" y="1733550"/>
            <a:ext cx="5032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sp>
        <p:nvSpPr>
          <p:cNvPr id="96282" name="AutoShape 24"/>
          <p:cNvSpPr>
            <a:spLocks noChangeArrowheads="1"/>
          </p:cNvSpPr>
          <p:nvPr/>
        </p:nvSpPr>
        <p:spPr bwMode="auto">
          <a:xfrm flipH="1">
            <a:off x="1630363" y="1982788"/>
            <a:ext cx="849312" cy="436562"/>
          </a:xfrm>
          <a:prstGeom prst="irregularSeal1">
            <a:avLst/>
          </a:prstGeom>
          <a:solidFill>
            <a:srgbClr val="FF33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83" name="AutoShape 25"/>
          <p:cNvSpPr>
            <a:spLocks noChangeArrowheads="1"/>
          </p:cNvSpPr>
          <p:nvPr/>
        </p:nvSpPr>
        <p:spPr bwMode="auto">
          <a:xfrm>
            <a:off x="3048000" y="280035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84" name="AutoShape 26"/>
          <p:cNvSpPr>
            <a:spLocks noChangeArrowheads="1"/>
          </p:cNvSpPr>
          <p:nvPr/>
        </p:nvSpPr>
        <p:spPr bwMode="auto">
          <a:xfrm>
            <a:off x="3646488" y="2909888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85" name="AutoShape 27"/>
          <p:cNvSpPr>
            <a:spLocks noChangeArrowheads="1"/>
          </p:cNvSpPr>
          <p:nvPr/>
        </p:nvSpPr>
        <p:spPr bwMode="auto">
          <a:xfrm>
            <a:off x="3962400" y="2408238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86" name="AutoShape 28"/>
          <p:cNvSpPr>
            <a:spLocks noChangeArrowheads="1"/>
          </p:cNvSpPr>
          <p:nvPr/>
        </p:nvSpPr>
        <p:spPr bwMode="auto">
          <a:xfrm>
            <a:off x="2460625" y="298450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87" name="Line 29"/>
          <p:cNvSpPr>
            <a:spLocks noChangeShapeType="1"/>
          </p:cNvSpPr>
          <p:nvPr/>
        </p:nvSpPr>
        <p:spPr bwMode="auto">
          <a:xfrm flipH="1">
            <a:off x="3108325" y="1416050"/>
            <a:ext cx="0" cy="8223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167063" y="1546225"/>
            <a:ext cx="28416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複合</a:t>
            </a: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(</a:t>
            </a:r>
            <a:r>
              <a:rPr kumimoji="0" lang="en-US" altLang="ja-JP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compound</a:t>
            </a: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ヘテロ＝発症</a:t>
            </a:r>
          </a:p>
        </p:txBody>
      </p:sp>
      <p:sp>
        <p:nvSpPr>
          <p:cNvPr id="96289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0" cap="none" spc="0" normalizeH="0" baseline="0" noProof="0">
              <a:ln>
                <a:noFill/>
              </a:ln>
              <a:solidFill>
                <a:srgbClr val="99FFCC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290" name="Rectangle 3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66"/>
                </a:solidFill>
              </a:rPr>
              <a:t>常染色体劣性遺伝</a:t>
            </a:r>
          </a:p>
        </p:txBody>
      </p:sp>
      <p:sp>
        <p:nvSpPr>
          <p:cNvPr id="47" name="Rectangle 15"/>
          <p:cNvSpPr>
            <a:spLocks noChangeArrowheads="1"/>
          </p:cNvSpPr>
          <p:nvPr/>
        </p:nvSpPr>
        <p:spPr bwMode="auto">
          <a:xfrm flipH="1">
            <a:off x="8023225" y="3916363"/>
            <a:ext cx="63500" cy="23399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 flipH="1">
            <a:off x="7858125" y="4192588"/>
            <a:ext cx="392113" cy="3270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 flipH="1">
            <a:off x="7858125" y="4716463"/>
            <a:ext cx="392113" cy="16351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 flipH="1">
            <a:off x="7858125" y="5043488"/>
            <a:ext cx="392113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 flipH="1">
            <a:off x="7858125" y="5597525"/>
            <a:ext cx="392113" cy="1968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</a:endParaRPr>
          </a:p>
        </p:txBody>
      </p:sp>
      <p:sp>
        <p:nvSpPr>
          <p:cNvPr id="96296" name="AutoShape 20"/>
          <p:cNvSpPr>
            <a:spLocks/>
          </p:cNvSpPr>
          <p:nvPr/>
        </p:nvSpPr>
        <p:spPr bwMode="auto">
          <a:xfrm flipH="1">
            <a:off x="7532688" y="4192588"/>
            <a:ext cx="227012" cy="1601787"/>
          </a:xfrm>
          <a:prstGeom prst="rightBrace">
            <a:avLst>
              <a:gd name="adj1" fmla="val 5880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97" name="AutoShape 21"/>
          <p:cNvSpPr>
            <a:spLocks noChangeArrowheads="1"/>
          </p:cNvSpPr>
          <p:nvPr/>
        </p:nvSpPr>
        <p:spPr bwMode="auto">
          <a:xfrm flipH="1">
            <a:off x="5213350" y="5259388"/>
            <a:ext cx="782638" cy="677862"/>
          </a:xfrm>
          <a:prstGeom prst="hexagon">
            <a:avLst>
              <a:gd name="adj" fmla="val 28864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298" name="AutoShape 22"/>
          <p:cNvSpPr>
            <a:spLocks noChangeArrowheads="1"/>
          </p:cNvSpPr>
          <p:nvPr/>
        </p:nvSpPr>
        <p:spPr bwMode="auto">
          <a:xfrm flipH="1" flipV="1">
            <a:off x="6094413" y="4389438"/>
            <a:ext cx="525462" cy="1208087"/>
          </a:xfrm>
          <a:prstGeom prst="curvedRightArrow">
            <a:avLst>
              <a:gd name="adj1" fmla="val 45982"/>
              <a:gd name="adj2" fmla="val 91964"/>
              <a:gd name="adj3" fmla="val 33333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 flipH="1">
            <a:off x="8304213" y="4519613"/>
            <a:ext cx="50165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sp>
        <p:nvSpPr>
          <p:cNvPr id="96300" name="AutoShape 24"/>
          <p:cNvSpPr>
            <a:spLocks noChangeArrowheads="1"/>
          </p:cNvSpPr>
          <p:nvPr/>
        </p:nvSpPr>
        <p:spPr bwMode="auto">
          <a:xfrm>
            <a:off x="6683375" y="4770438"/>
            <a:ext cx="849313" cy="436562"/>
          </a:xfrm>
          <a:prstGeom prst="irregularSeal1">
            <a:avLst/>
          </a:prstGeom>
          <a:solidFill>
            <a:srgbClr val="FF33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1" name="AutoShape 25"/>
          <p:cNvSpPr>
            <a:spLocks noChangeArrowheads="1"/>
          </p:cNvSpPr>
          <p:nvPr/>
        </p:nvSpPr>
        <p:spPr bwMode="auto">
          <a:xfrm flipH="1">
            <a:off x="5299075" y="5588000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2" name="AutoShape 26"/>
          <p:cNvSpPr>
            <a:spLocks noChangeArrowheads="1"/>
          </p:cNvSpPr>
          <p:nvPr/>
        </p:nvSpPr>
        <p:spPr bwMode="auto">
          <a:xfrm flipH="1">
            <a:off x="4743450" y="569595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3" name="AutoShape 27"/>
          <p:cNvSpPr>
            <a:spLocks noChangeArrowheads="1"/>
          </p:cNvSpPr>
          <p:nvPr/>
        </p:nvSpPr>
        <p:spPr bwMode="auto">
          <a:xfrm flipH="1">
            <a:off x="4330700" y="5380038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4" name="AutoShape 28"/>
          <p:cNvSpPr>
            <a:spLocks noChangeArrowheads="1"/>
          </p:cNvSpPr>
          <p:nvPr/>
        </p:nvSpPr>
        <p:spPr bwMode="auto">
          <a:xfrm flipH="1">
            <a:off x="5897563" y="5770563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5" name="Line 29"/>
          <p:cNvSpPr>
            <a:spLocks noChangeShapeType="1"/>
          </p:cNvSpPr>
          <p:nvPr/>
        </p:nvSpPr>
        <p:spPr bwMode="auto">
          <a:xfrm>
            <a:off x="6056313" y="4203700"/>
            <a:ext cx="0" cy="8207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6" name="Rectangle 15"/>
          <p:cNvSpPr>
            <a:spLocks noChangeArrowheads="1"/>
          </p:cNvSpPr>
          <p:nvPr/>
        </p:nvSpPr>
        <p:spPr bwMode="auto">
          <a:xfrm>
            <a:off x="1076325" y="3916363"/>
            <a:ext cx="65088" cy="2339975"/>
          </a:xfrm>
          <a:prstGeom prst="rect">
            <a:avLst/>
          </a:prstGeom>
          <a:solidFill>
            <a:srgbClr val="CC99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7" name="Rectangle 16"/>
          <p:cNvSpPr>
            <a:spLocks noChangeArrowheads="1"/>
          </p:cNvSpPr>
          <p:nvPr/>
        </p:nvSpPr>
        <p:spPr bwMode="auto">
          <a:xfrm>
            <a:off x="912813" y="4192588"/>
            <a:ext cx="392112" cy="327025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8" name="Rectangle 17"/>
          <p:cNvSpPr>
            <a:spLocks noChangeArrowheads="1"/>
          </p:cNvSpPr>
          <p:nvPr/>
        </p:nvSpPr>
        <p:spPr bwMode="auto">
          <a:xfrm>
            <a:off x="912813" y="4716463"/>
            <a:ext cx="392112" cy="163512"/>
          </a:xfrm>
          <a:prstGeom prst="rect">
            <a:avLst/>
          </a:prstGeom>
          <a:solidFill>
            <a:srgbClr val="993366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09" name="Rectangle 18"/>
          <p:cNvSpPr>
            <a:spLocks noChangeArrowheads="1"/>
          </p:cNvSpPr>
          <p:nvPr/>
        </p:nvSpPr>
        <p:spPr bwMode="auto">
          <a:xfrm>
            <a:off x="912813" y="5043488"/>
            <a:ext cx="392112" cy="457200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0" name="Rectangle 19"/>
          <p:cNvSpPr>
            <a:spLocks noChangeArrowheads="1"/>
          </p:cNvSpPr>
          <p:nvPr/>
        </p:nvSpPr>
        <p:spPr bwMode="auto">
          <a:xfrm>
            <a:off x="912813" y="5597525"/>
            <a:ext cx="392112" cy="196850"/>
          </a:xfrm>
          <a:prstGeom prst="rect">
            <a:avLst/>
          </a:prstGeom>
          <a:solidFill>
            <a:srgbClr val="CC99FF"/>
          </a:soli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1" name="AutoShape 20"/>
          <p:cNvSpPr>
            <a:spLocks/>
          </p:cNvSpPr>
          <p:nvPr/>
        </p:nvSpPr>
        <p:spPr bwMode="auto">
          <a:xfrm>
            <a:off x="1403350" y="4192588"/>
            <a:ext cx="227013" cy="1601787"/>
          </a:xfrm>
          <a:prstGeom prst="rightBrace">
            <a:avLst>
              <a:gd name="adj1" fmla="val 58799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2" name="AutoShape 21"/>
          <p:cNvSpPr>
            <a:spLocks noChangeArrowheads="1"/>
          </p:cNvSpPr>
          <p:nvPr/>
        </p:nvSpPr>
        <p:spPr bwMode="auto">
          <a:xfrm>
            <a:off x="3167063" y="5259388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3" name="AutoShape 22"/>
          <p:cNvSpPr>
            <a:spLocks noChangeArrowheads="1"/>
          </p:cNvSpPr>
          <p:nvPr/>
        </p:nvSpPr>
        <p:spPr bwMode="auto">
          <a:xfrm flipV="1">
            <a:off x="2544763" y="4389438"/>
            <a:ext cx="523875" cy="1208087"/>
          </a:xfrm>
          <a:prstGeom prst="curvedRightArrow">
            <a:avLst>
              <a:gd name="adj1" fmla="val 46121"/>
              <a:gd name="adj2" fmla="val 92242"/>
              <a:gd name="adj3" fmla="val 33333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357188" y="4519613"/>
            <a:ext cx="50323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遺伝子</a:t>
            </a:r>
          </a:p>
        </p:txBody>
      </p:sp>
      <p:sp>
        <p:nvSpPr>
          <p:cNvPr id="96315" name="AutoShape 24"/>
          <p:cNvSpPr>
            <a:spLocks noChangeArrowheads="1"/>
          </p:cNvSpPr>
          <p:nvPr/>
        </p:nvSpPr>
        <p:spPr bwMode="auto">
          <a:xfrm flipH="1">
            <a:off x="1630363" y="4770438"/>
            <a:ext cx="849312" cy="436562"/>
          </a:xfrm>
          <a:prstGeom prst="irregularSeal1">
            <a:avLst/>
          </a:prstGeom>
          <a:solidFill>
            <a:srgbClr val="FF33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6" name="AutoShape 25"/>
          <p:cNvSpPr>
            <a:spLocks noChangeArrowheads="1"/>
          </p:cNvSpPr>
          <p:nvPr/>
        </p:nvSpPr>
        <p:spPr bwMode="auto">
          <a:xfrm>
            <a:off x="3048000" y="5588000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7" name="AutoShape 26"/>
          <p:cNvSpPr>
            <a:spLocks noChangeArrowheads="1"/>
          </p:cNvSpPr>
          <p:nvPr/>
        </p:nvSpPr>
        <p:spPr bwMode="auto">
          <a:xfrm>
            <a:off x="3646488" y="5695950"/>
            <a:ext cx="784225" cy="677863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8" name="AutoShape 27"/>
          <p:cNvSpPr>
            <a:spLocks noChangeArrowheads="1"/>
          </p:cNvSpPr>
          <p:nvPr/>
        </p:nvSpPr>
        <p:spPr bwMode="auto">
          <a:xfrm>
            <a:off x="3962400" y="5195888"/>
            <a:ext cx="784225" cy="676275"/>
          </a:xfrm>
          <a:prstGeom prst="hexagon">
            <a:avLst>
              <a:gd name="adj" fmla="val 28991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19" name="AutoShape 28"/>
          <p:cNvSpPr>
            <a:spLocks noChangeArrowheads="1"/>
          </p:cNvSpPr>
          <p:nvPr/>
        </p:nvSpPr>
        <p:spPr bwMode="auto">
          <a:xfrm>
            <a:off x="2460625" y="5770563"/>
            <a:ext cx="784225" cy="677862"/>
          </a:xfrm>
          <a:prstGeom prst="hexagon">
            <a:avLst>
              <a:gd name="adj" fmla="val 28923"/>
              <a:gd name="vf" fmla="val 115470"/>
            </a:avLst>
          </a:prstGeom>
          <a:solidFill>
            <a:srgbClr val="3366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6320" name="Line 29"/>
          <p:cNvSpPr>
            <a:spLocks noChangeShapeType="1"/>
          </p:cNvSpPr>
          <p:nvPr/>
        </p:nvSpPr>
        <p:spPr bwMode="auto">
          <a:xfrm flipH="1">
            <a:off x="3108325" y="4203700"/>
            <a:ext cx="0" cy="8207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167063" y="4521200"/>
            <a:ext cx="28416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ヘミ＝発症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1176D0-C372-4837-9A32-7A101CC12D24}"/>
              </a:ext>
            </a:extLst>
          </p:cNvPr>
          <p:cNvSpPr txBox="1"/>
          <p:nvPr/>
        </p:nvSpPr>
        <p:spPr>
          <a:xfrm>
            <a:off x="4112986" y="135209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ea"/>
                <a:ea typeface="+mn-ea"/>
              </a:rPr>
              <a:t>コンパウンド</a:t>
            </a:r>
          </a:p>
        </p:txBody>
      </p:sp>
    </p:spTree>
    <p:extLst>
      <p:ext uri="{BB962C8B-B14F-4D97-AF65-F5344CB8AC3E}">
        <p14:creationId xmlns:p14="http://schemas.microsoft.com/office/powerpoint/2010/main" val="100391520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357188" y="1128713"/>
            <a:ext cx="8448675" cy="2532062"/>
            <a:chOff x="357188" y="3916363"/>
            <a:chExt cx="8448675" cy="2532062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912813" y="3916363"/>
              <a:ext cx="392113" cy="2339975"/>
              <a:chOff x="7858125" y="3916363"/>
              <a:chExt cx="392113" cy="2339975"/>
            </a:xfrm>
          </p:grpSpPr>
          <p:sp>
            <p:nvSpPr>
              <p:cNvPr id="70" name="Rectangle 15"/>
              <p:cNvSpPr>
                <a:spLocks noChangeArrowheads="1"/>
              </p:cNvSpPr>
              <p:nvPr/>
            </p:nvSpPr>
            <p:spPr bwMode="auto">
              <a:xfrm flipH="1">
                <a:off x="8023225" y="3916363"/>
                <a:ext cx="63500" cy="23399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" name="Rectangle 16"/>
              <p:cNvSpPr>
                <a:spLocks noChangeArrowheads="1"/>
              </p:cNvSpPr>
              <p:nvPr/>
            </p:nvSpPr>
            <p:spPr bwMode="auto">
              <a:xfrm flipH="1">
                <a:off x="7858125" y="4192588"/>
                <a:ext cx="392113" cy="3270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3" name="Rectangle 17"/>
              <p:cNvSpPr>
                <a:spLocks noChangeArrowheads="1"/>
              </p:cNvSpPr>
              <p:nvPr/>
            </p:nvSpPr>
            <p:spPr bwMode="auto">
              <a:xfrm flipH="1">
                <a:off x="7858125" y="4716463"/>
                <a:ext cx="392113" cy="1635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4" name="Rectangle 18"/>
              <p:cNvSpPr>
                <a:spLocks noChangeArrowheads="1"/>
              </p:cNvSpPr>
              <p:nvPr/>
            </p:nvSpPr>
            <p:spPr bwMode="auto">
              <a:xfrm flipH="1">
                <a:off x="7858125" y="5043488"/>
                <a:ext cx="392113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5" name="Rectangle 19"/>
              <p:cNvSpPr>
                <a:spLocks noChangeArrowheads="1"/>
              </p:cNvSpPr>
              <p:nvPr/>
            </p:nvSpPr>
            <p:spPr bwMode="auto">
              <a:xfrm flipH="1">
                <a:off x="7858125" y="5597525"/>
                <a:ext cx="392113" cy="1968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7858125" y="3916363"/>
              <a:ext cx="392113" cy="2339975"/>
              <a:chOff x="7858125" y="3916363"/>
              <a:chExt cx="392113" cy="2339975"/>
            </a:xfrm>
          </p:grpSpPr>
          <p:sp>
            <p:nvSpPr>
              <p:cNvPr id="47" name="Rectangle 15"/>
              <p:cNvSpPr>
                <a:spLocks noChangeArrowheads="1"/>
              </p:cNvSpPr>
              <p:nvPr/>
            </p:nvSpPr>
            <p:spPr bwMode="auto">
              <a:xfrm flipH="1">
                <a:off x="8023225" y="3916363"/>
                <a:ext cx="63500" cy="23399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 flipH="1">
                <a:off x="7858125" y="4192588"/>
                <a:ext cx="392113" cy="3270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9" name="Rectangle 17"/>
              <p:cNvSpPr>
                <a:spLocks noChangeArrowheads="1"/>
              </p:cNvSpPr>
              <p:nvPr/>
            </p:nvSpPr>
            <p:spPr bwMode="auto">
              <a:xfrm flipH="1">
                <a:off x="7858125" y="4716463"/>
                <a:ext cx="392113" cy="1635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0" name="Rectangle 18"/>
              <p:cNvSpPr>
                <a:spLocks noChangeArrowheads="1"/>
              </p:cNvSpPr>
              <p:nvPr/>
            </p:nvSpPr>
            <p:spPr bwMode="auto">
              <a:xfrm flipH="1">
                <a:off x="7858125" y="5043488"/>
                <a:ext cx="392113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1" name="Rectangle 19"/>
              <p:cNvSpPr>
                <a:spLocks noChangeArrowheads="1"/>
              </p:cNvSpPr>
              <p:nvPr/>
            </p:nvSpPr>
            <p:spPr bwMode="auto">
              <a:xfrm flipH="1">
                <a:off x="7858125" y="5597525"/>
                <a:ext cx="392113" cy="1968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96296" name="AutoShape 20"/>
            <p:cNvSpPr>
              <a:spLocks/>
            </p:cNvSpPr>
            <p:nvPr/>
          </p:nvSpPr>
          <p:spPr bwMode="auto">
            <a:xfrm flipH="1">
              <a:off x="7532688" y="4192588"/>
              <a:ext cx="227012" cy="1601787"/>
            </a:xfrm>
            <a:prstGeom prst="rightBrace">
              <a:avLst>
                <a:gd name="adj1" fmla="val 58800"/>
                <a:gd name="adj2" fmla="val 50000"/>
              </a:avLst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297" name="AutoShape 21"/>
            <p:cNvSpPr>
              <a:spLocks noChangeArrowheads="1"/>
            </p:cNvSpPr>
            <p:nvPr/>
          </p:nvSpPr>
          <p:spPr bwMode="auto">
            <a:xfrm flipH="1">
              <a:off x="5213350" y="5259388"/>
              <a:ext cx="782638" cy="677862"/>
            </a:xfrm>
            <a:prstGeom prst="hexagon">
              <a:avLst>
                <a:gd name="adj" fmla="val 28864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298" name="AutoShape 22"/>
            <p:cNvSpPr>
              <a:spLocks noChangeArrowheads="1"/>
            </p:cNvSpPr>
            <p:nvPr/>
          </p:nvSpPr>
          <p:spPr bwMode="auto">
            <a:xfrm flipH="1" flipV="1">
              <a:off x="6094413" y="4389438"/>
              <a:ext cx="525462" cy="1208087"/>
            </a:xfrm>
            <a:prstGeom prst="curvedRightArrow">
              <a:avLst>
                <a:gd name="adj1" fmla="val 45982"/>
                <a:gd name="adj2" fmla="val 91964"/>
                <a:gd name="adj3" fmla="val 33333"/>
              </a:avLst>
            </a:prstGeom>
            <a:solidFill>
              <a:srgbClr val="96969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5" name="Text Box 23"/>
            <p:cNvSpPr txBox="1">
              <a:spLocks noChangeArrowheads="1"/>
            </p:cNvSpPr>
            <p:nvPr/>
          </p:nvSpPr>
          <p:spPr bwMode="auto">
            <a:xfrm flipH="1">
              <a:off x="8304213" y="4519613"/>
              <a:ext cx="501650" cy="909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遺伝子</a:t>
              </a:r>
            </a:p>
          </p:txBody>
        </p:sp>
        <p:sp>
          <p:nvSpPr>
            <p:cNvPr id="96300" name="AutoShape 24"/>
            <p:cNvSpPr>
              <a:spLocks noChangeArrowheads="1"/>
            </p:cNvSpPr>
            <p:nvPr/>
          </p:nvSpPr>
          <p:spPr bwMode="auto">
            <a:xfrm>
              <a:off x="6683375" y="4770438"/>
              <a:ext cx="849313" cy="436562"/>
            </a:xfrm>
            <a:prstGeom prst="irregularSeal1">
              <a:avLst/>
            </a:prstGeom>
            <a:solidFill>
              <a:srgbClr val="FF3399"/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01" name="AutoShape 25"/>
            <p:cNvSpPr>
              <a:spLocks noChangeArrowheads="1"/>
            </p:cNvSpPr>
            <p:nvPr/>
          </p:nvSpPr>
          <p:spPr bwMode="auto">
            <a:xfrm flipH="1">
              <a:off x="5299075" y="5588000"/>
              <a:ext cx="784225" cy="676275"/>
            </a:xfrm>
            <a:prstGeom prst="hexagon">
              <a:avLst>
                <a:gd name="adj" fmla="val 28991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02" name="AutoShape 26"/>
            <p:cNvSpPr>
              <a:spLocks noChangeArrowheads="1"/>
            </p:cNvSpPr>
            <p:nvPr/>
          </p:nvSpPr>
          <p:spPr bwMode="auto">
            <a:xfrm flipH="1">
              <a:off x="4743450" y="5695950"/>
              <a:ext cx="784225" cy="677863"/>
            </a:xfrm>
            <a:prstGeom prst="hexagon">
              <a:avLst>
                <a:gd name="adj" fmla="val 28923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03" name="AutoShape 27"/>
            <p:cNvSpPr>
              <a:spLocks noChangeArrowheads="1"/>
            </p:cNvSpPr>
            <p:nvPr/>
          </p:nvSpPr>
          <p:spPr bwMode="auto">
            <a:xfrm flipH="1">
              <a:off x="4330700" y="5380038"/>
              <a:ext cx="784225" cy="677862"/>
            </a:xfrm>
            <a:prstGeom prst="hexagon">
              <a:avLst>
                <a:gd name="adj" fmla="val 28923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04" name="AutoShape 28"/>
            <p:cNvSpPr>
              <a:spLocks noChangeArrowheads="1"/>
            </p:cNvSpPr>
            <p:nvPr/>
          </p:nvSpPr>
          <p:spPr bwMode="auto">
            <a:xfrm flipH="1">
              <a:off x="5897563" y="5770563"/>
              <a:ext cx="784225" cy="677862"/>
            </a:xfrm>
            <a:prstGeom prst="hexagon">
              <a:avLst>
                <a:gd name="adj" fmla="val 28923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05" name="Line 29"/>
            <p:cNvSpPr>
              <a:spLocks noChangeShapeType="1"/>
            </p:cNvSpPr>
            <p:nvPr/>
          </p:nvSpPr>
          <p:spPr bwMode="auto">
            <a:xfrm>
              <a:off x="6056313" y="4203700"/>
              <a:ext cx="0" cy="82073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11" name="AutoShape 20"/>
            <p:cNvSpPr>
              <a:spLocks/>
            </p:cNvSpPr>
            <p:nvPr/>
          </p:nvSpPr>
          <p:spPr bwMode="auto">
            <a:xfrm>
              <a:off x="1403350" y="4192588"/>
              <a:ext cx="227013" cy="1601787"/>
            </a:xfrm>
            <a:prstGeom prst="rightBrace">
              <a:avLst>
                <a:gd name="adj1" fmla="val 58799"/>
                <a:gd name="adj2" fmla="val 50000"/>
              </a:avLst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12" name="AutoShape 21"/>
            <p:cNvSpPr>
              <a:spLocks noChangeArrowheads="1"/>
            </p:cNvSpPr>
            <p:nvPr/>
          </p:nvSpPr>
          <p:spPr bwMode="auto">
            <a:xfrm>
              <a:off x="3167063" y="5259388"/>
              <a:ext cx="784225" cy="677862"/>
            </a:xfrm>
            <a:prstGeom prst="hexagon">
              <a:avLst>
                <a:gd name="adj" fmla="val 28923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13" name="AutoShape 22"/>
            <p:cNvSpPr>
              <a:spLocks noChangeArrowheads="1"/>
            </p:cNvSpPr>
            <p:nvPr/>
          </p:nvSpPr>
          <p:spPr bwMode="auto">
            <a:xfrm flipV="1">
              <a:off x="2544763" y="4389438"/>
              <a:ext cx="523875" cy="1208087"/>
            </a:xfrm>
            <a:prstGeom prst="curvedRightArrow">
              <a:avLst>
                <a:gd name="adj1" fmla="val 46121"/>
                <a:gd name="adj2" fmla="val 92242"/>
                <a:gd name="adj3" fmla="val 33333"/>
              </a:avLst>
            </a:prstGeom>
            <a:solidFill>
              <a:srgbClr val="96969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1" name="Text Box 23"/>
            <p:cNvSpPr txBox="1">
              <a:spLocks noChangeArrowheads="1"/>
            </p:cNvSpPr>
            <p:nvPr/>
          </p:nvSpPr>
          <p:spPr bwMode="auto">
            <a:xfrm>
              <a:off x="357188" y="4519613"/>
              <a:ext cx="503237" cy="909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003399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遺伝子</a:t>
              </a:r>
            </a:p>
          </p:txBody>
        </p:sp>
        <p:sp>
          <p:nvSpPr>
            <p:cNvPr id="96315" name="AutoShape 24"/>
            <p:cNvSpPr>
              <a:spLocks noChangeArrowheads="1"/>
            </p:cNvSpPr>
            <p:nvPr/>
          </p:nvSpPr>
          <p:spPr bwMode="auto">
            <a:xfrm flipH="1">
              <a:off x="1630363" y="4770438"/>
              <a:ext cx="849312" cy="436562"/>
            </a:xfrm>
            <a:prstGeom prst="irregularSeal1">
              <a:avLst/>
            </a:prstGeom>
            <a:solidFill>
              <a:srgbClr val="FF3399"/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16" name="AutoShape 25"/>
            <p:cNvSpPr>
              <a:spLocks noChangeArrowheads="1"/>
            </p:cNvSpPr>
            <p:nvPr/>
          </p:nvSpPr>
          <p:spPr bwMode="auto">
            <a:xfrm>
              <a:off x="3048000" y="5588000"/>
              <a:ext cx="784225" cy="676275"/>
            </a:xfrm>
            <a:prstGeom prst="hexagon">
              <a:avLst>
                <a:gd name="adj" fmla="val 28991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17" name="AutoShape 26"/>
            <p:cNvSpPr>
              <a:spLocks noChangeArrowheads="1"/>
            </p:cNvSpPr>
            <p:nvPr/>
          </p:nvSpPr>
          <p:spPr bwMode="auto">
            <a:xfrm>
              <a:off x="3646488" y="5695950"/>
              <a:ext cx="784225" cy="677863"/>
            </a:xfrm>
            <a:prstGeom prst="hexagon">
              <a:avLst>
                <a:gd name="adj" fmla="val 28923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18" name="AutoShape 27"/>
            <p:cNvSpPr>
              <a:spLocks noChangeArrowheads="1"/>
            </p:cNvSpPr>
            <p:nvPr/>
          </p:nvSpPr>
          <p:spPr bwMode="auto">
            <a:xfrm>
              <a:off x="3962400" y="5195888"/>
              <a:ext cx="784225" cy="676275"/>
            </a:xfrm>
            <a:prstGeom prst="hexagon">
              <a:avLst>
                <a:gd name="adj" fmla="val 28991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19" name="AutoShape 28"/>
            <p:cNvSpPr>
              <a:spLocks noChangeArrowheads="1"/>
            </p:cNvSpPr>
            <p:nvPr/>
          </p:nvSpPr>
          <p:spPr bwMode="auto">
            <a:xfrm>
              <a:off x="2460625" y="5770563"/>
              <a:ext cx="784225" cy="677862"/>
            </a:xfrm>
            <a:prstGeom prst="hexagon">
              <a:avLst>
                <a:gd name="adj" fmla="val 28923"/>
                <a:gd name="vf" fmla="val 115470"/>
              </a:avLst>
            </a:prstGeom>
            <a:solidFill>
              <a:srgbClr val="3366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320" name="Line 29"/>
            <p:cNvSpPr>
              <a:spLocks noChangeShapeType="1"/>
            </p:cNvSpPr>
            <p:nvPr/>
          </p:nvSpPr>
          <p:spPr bwMode="auto">
            <a:xfrm flipH="1">
              <a:off x="3108325" y="4203700"/>
              <a:ext cx="0" cy="82073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3167063" y="4521200"/>
              <a:ext cx="2841625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ヌリ</a:t>
              </a:r>
              <a:r>
                <a:rPr kumimoji="0" lang="en-US" altLang="ja-JP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(</a:t>
              </a:r>
              <a:r>
                <a:rPr kumimoji="0" lang="ja-JP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ナリ</a:t>
              </a:r>
              <a:r>
                <a:rPr kumimoji="0" lang="en-US" altLang="ja-JP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)</a:t>
              </a:r>
              <a:r>
                <a:rPr kumimoji="0" lang="ja-JP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＝発症</a:t>
              </a:r>
            </a:p>
          </p:txBody>
        </p:sp>
      </p:grpSp>
      <p:sp>
        <p:nvSpPr>
          <p:cNvPr id="96289" name="Text Box 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0" cap="none" spc="0" normalizeH="0" baseline="0" noProof="0">
              <a:ln>
                <a:noFill/>
              </a:ln>
              <a:solidFill>
                <a:srgbClr val="99FFCC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290" name="Rectangle 3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66"/>
                </a:solidFill>
              </a:rPr>
              <a:t>常染色体劣性遺伝</a:t>
            </a:r>
          </a:p>
        </p:txBody>
      </p:sp>
    </p:spTree>
    <p:extLst>
      <p:ext uri="{BB962C8B-B14F-4D97-AF65-F5344CB8AC3E}">
        <p14:creationId xmlns:p14="http://schemas.microsoft.com/office/powerpoint/2010/main" val="16530822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65113" y="971550"/>
            <a:ext cx="87995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b="1">
                <a:solidFill>
                  <a:srgbClr val="663300"/>
                </a:solidFill>
              </a:rPr>
              <a:t>同じ遺伝子の変異を持つ保因者同士が結婚した場合，1/4の確率で子どもが罹患する．</a:t>
            </a:r>
            <a:endParaRPr lang="ja-JP" altLang="en-US" sz="2800" b="1">
              <a:solidFill>
                <a:srgbClr val="663300"/>
              </a:solidFill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035925" y="5187950"/>
            <a:ext cx="1108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CC0099"/>
                </a:solidFill>
                <a:latin typeface="Arial" panose="020B0604020202020204" pitchFamily="34" charset="0"/>
              </a:rPr>
              <a:t>発症</a:t>
            </a: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2232025" y="2055813"/>
            <a:ext cx="1614488" cy="1800225"/>
            <a:chOff x="1497" y="1959"/>
            <a:chExt cx="1017" cy="1620"/>
          </a:xfrm>
        </p:grpSpPr>
        <p:sp>
          <p:nvSpPr>
            <p:cNvPr id="60628" name="AutoShape 5"/>
            <p:cNvSpPr>
              <a:spLocks noChangeArrowheads="1"/>
            </p:cNvSpPr>
            <p:nvPr/>
          </p:nvSpPr>
          <p:spPr bwMode="auto">
            <a:xfrm>
              <a:off x="1497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0629" name="Group 6"/>
            <p:cNvGrpSpPr>
              <a:grpSpLocks noChangeAspect="1"/>
            </p:cNvGrpSpPr>
            <p:nvPr/>
          </p:nvGrpSpPr>
          <p:grpSpPr bwMode="auto">
            <a:xfrm>
              <a:off x="1752" y="2003"/>
              <a:ext cx="147" cy="1543"/>
              <a:chOff x="1488" y="1787"/>
              <a:chExt cx="136" cy="2462"/>
            </a:xfrm>
          </p:grpSpPr>
          <p:sp>
            <p:nvSpPr>
              <p:cNvPr id="60649" name="AutoShape 7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0" name="AutoShape 8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1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6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7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8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59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60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61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62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63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64" name="AutoShape 22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65" name="AutoShape 23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0630" name="Group 24"/>
            <p:cNvGrpSpPr>
              <a:grpSpLocks noChangeAspect="1"/>
            </p:cNvGrpSpPr>
            <p:nvPr/>
          </p:nvGrpSpPr>
          <p:grpSpPr bwMode="auto">
            <a:xfrm>
              <a:off x="2134" y="2000"/>
              <a:ext cx="147" cy="1546"/>
              <a:chOff x="1488" y="1787"/>
              <a:chExt cx="136" cy="2462"/>
            </a:xfrm>
          </p:grpSpPr>
          <p:sp>
            <p:nvSpPr>
              <p:cNvPr id="60632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33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34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35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36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37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38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39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0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1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2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3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4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5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6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7" name="AutoShape 40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48" name="AutoShape 41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0631" name="AutoShape 42"/>
            <p:cNvSpPr>
              <a:spLocks noChangeArrowheads="1"/>
            </p:cNvSpPr>
            <p:nvPr/>
          </p:nvSpPr>
          <p:spPr bwMode="auto">
            <a:xfrm rot="1800000">
              <a:off x="21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0421" name="Group 43"/>
          <p:cNvGrpSpPr>
            <a:grpSpLocks/>
          </p:cNvGrpSpPr>
          <p:nvPr/>
        </p:nvGrpSpPr>
        <p:grpSpPr bwMode="auto">
          <a:xfrm>
            <a:off x="6448425" y="4611688"/>
            <a:ext cx="1614488" cy="1800225"/>
            <a:chOff x="-161" y="1959"/>
            <a:chExt cx="1017" cy="1620"/>
          </a:xfrm>
        </p:grpSpPr>
        <p:sp>
          <p:nvSpPr>
            <p:cNvPr id="60589" name="AutoShape 44"/>
            <p:cNvSpPr>
              <a:spLocks noChangeArrowheads="1"/>
            </p:cNvSpPr>
            <p:nvPr/>
          </p:nvSpPr>
          <p:spPr bwMode="auto">
            <a:xfrm>
              <a:off x="-161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0590" name="Group 45"/>
            <p:cNvGrpSpPr>
              <a:grpSpLocks noChangeAspect="1"/>
            </p:cNvGrpSpPr>
            <p:nvPr/>
          </p:nvGrpSpPr>
          <p:grpSpPr bwMode="auto">
            <a:xfrm flipH="1">
              <a:off x="448" y="2003"/>
              <a:ext cx="147" cy="1543"/>
              <a:chOff x="1488" y="1787"/>
              <a:chExt cx="136" cy="2462"/>
            </a:xfrm>
          </p:grpSpPr>
          <p:sp>
            <p:nvSpPr>
              <p:cNvPr id="60611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2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3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4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5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6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7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8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9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0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1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2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3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4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5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6" name="AutoShape 61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27" name="AutoShape 62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0591" name="Group 63"/>
            <p:cNvGrpSpPr>
              <a:grpSpLocks noChangeAspect="1"/>
            </p:cNvGrpSpPr>
            <p:nvPr/>
          </p:nvGrpSpPr>
          <p:grpSpPr bwMode="auto">
            <a:xfrm flipH="1">
              <a:off x="66" y="2000"/>
              <a:ext cx="147" cy="1546"/>
              <a:chOff x="1488" y="1787"/>
              <a:chExt cx="136" cy="2462"/>
            </a:xfrm>
          </p:grpSpPr>
          <p:sp>
            <p:nvSpPr>
              <p:cNvPr id="60594" name="AutoShape 64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95" name="AutoShape 65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96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97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98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99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0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1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2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3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4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5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6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7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8" name="Rectangle 78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09" name="AutoShape 79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610" name="AutoShape 80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0592" name="AutoShape 81"/>
            <p:cNvSpPr>
              <a:spLocks noChangeArrowheads="1"/>
            </p:cNvSpPr>
            <p:nvPr/>
          </p:nvSpPr>
          <p:spPr bwMode="auto">
            <a:xfrm rot="1800000">
              <a:off x="396" y="2923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0593" name="AutoShape 82"/>
            <p:cNvSpPr>
              <a:spLocks noChangeArrowheads="1"/>
            </p:cNvSpPr>
            <p:nvPr/>
          </p:nvSpPr>
          <p:spPr bwMode="auto">
            <a:xfrm rot="1800000">
              <a:off x="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0422" name="Text Box 83"/>
          <p:cNvSpPr txBox="1">
            <a:spLocks noChangeArrowheads="1"/>
          </p:cNvSpPr>
          <p:nvPr/>
        </p:nvSpPr>
        <p:spPr bwMode="auto">
          <a:xfrm>
            <a:off x="3848100" y="2916238"/>
            <a:ext cx="1560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保因者</a:t>
            </a:r>
          </a:p>
        </p:txBody>
      </p:sp>
      <p:grpSp>
        <p:nvGrpSpPr>
          <p:cNvPr id="60423" name="Group 84"/>
          <p:cNvGrpSpPr>
            <a:grpSpLocks/>
          </p:cNvGrpSpPr>
          <p:nvPr/>
        </p:nvGrpSpPr>
        <p:grpSpPr bwMode="auto">
          <a:xfrm>
            <a:off x="5292725" y="2055813"/>
            <a:ext cx="1614488" cy="1800225"/>
            <a:chOff x="1497" y="1959"/>
            <a:chExt cx="1017" cy="1620"/>
          </a:xfrm>
        </p:grpSpPr>
        <p:sp>
          <p:nvSpPr>
            <p:cNvPr id="60551" name="AutoShape 85"/>
            <p:cNvSpPr>
              <a:spLocks noChangeArrowheads="1"/>
            </p:cNvSpPr>
            <p:nvPr/>
          </p:nvSpPr>
          <p:spPr bwMode="auto">
            <a:xfrm>
              <a:off x="1497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0552" name="Group 86"/>
            <p:cNvGrpSpPr>
              <a:grpSpLocks noChangeAspect="1"/>
            </p:cNvGrpSpPr>
            <p:nvPr/>
          </p:nvGrpSpPr>
          <p:grpSpPr bwMode="auto">
            <a:xfrm>
              <a:off x="1752" y="2003"/>
              <a:ext cx="147" cy="1543"/>
              <a:chOff x="1488" y="1787"/>
              <a:chExt cx="136" cy="2462"/>
            </a:xfrm>
          </p:grpSpPr>
          <p:sp>
            <p:nvSpPr>
              <p:cNvPr id="60572" name="AutoShape 87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3" name="AutoShape 88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4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5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6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7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8" name="Rectangle 93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9" name="Rectangle 94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0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1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2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3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4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5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6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7" name="AutoShape 102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88" name="AutoShape 103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0553" name="Group 104"/>
            <p:cNvGrpSpPr>
              <a:grpSpLocks noChangeAspect="1"/>
            </p:cNvGrpSpPr>
            <p:nvPr/>
          </p:nvGrpSpPr>
          <p:grpSpPr bwMode="auto">
            <a:xfrm>
              <a:off x="2134" y="2000"/>
              <a:ext cx="147" cy="1546"/>
              <a:chOff x="1488" y="1787"/>
              <a:chExt cx="136" cy="2462"/>
            </a:xfrm>
          </p:grpSpPr>
          <p:sp>
            <p:nvSpPr>
              <p:cNvPr id="60555" name="AutoShape 105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56" name="AutoShape 106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57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58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59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0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1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2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3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4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5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6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7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8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69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0" name="AutoShape 120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71" name="AutoShape 121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0554" name="AutoShape 122"/>
            <p:cNvSpPr>
              <a:spLocks noChangeArrowheads="1"/>
            </p:cNvSpPr>
            <p:nvPr/>
          </p:nvSpPr>
          <p:spPr bwMode="auto">
            <a:xfrm rot="1800000">
              <a:off x="21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0424" name="Group 123"/>
          <p:cNvGrpSpPr>
            <a:grpSpLocks/>
          </p:cNvGrpSpPr>
          <p:nvPr/>
        </p:nvGrpSpPr>
        <p:grpSpPr bwMode="auto">
          <a:xfrm>
            <a:off x="4649788" y="4611688"/>
            <a:ext cx="1614487" cy="1800225"/>
            <a:chOff x="1497" y="1959"/>
            <a:chExt cx="1017" cy="1620"/>
          </a:xfrm>
        </p:grpSpPr>
        <p:sp>
          <p:nvSpPr>
            <p:cNvPr id="60513" name="AutoShape 124"/>
            <p:cNvSpPr>
              <a:spLocks noChangeArrowheads="1"/>
            </p:cNvSpPr>
            <p:nvPr/>
          </p:nvSpPr>
          <p:spPr bwMode="auto">
            <a:xfrm>
              <a:off x="1497" y="1959"/>
              <a:ext cx="1017" cy="1620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0514" name="Group 125"/>
            <p:cNvGrpSpPr>
              <a:grpSpLocks noChangeAspect="1"/>
            </p:cNvGrpSpPr>
            <p:nvPr/>
          </p:nvGrpSpPr>
          <p:grpSpPr bwMode="auto">
            <a:xfrm>
              <a:off x="1752" y="2003"/>
              <a:ext cx="147" cy="1543"/>
              <a:chOff x="1488" y="1787"/>
              <a:chExt cx="136" cy="2462"/>
            </a:xfrm>
          </p:grpSpPr>
          <p:sp>
            <p:nvSpPr>
              <p:cNvPr id="60534" name="AutoShape 126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5" name="AutoShape 127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6" name="Rectangle 128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7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8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9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0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1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2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3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4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5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6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7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8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49" name="AutoShape 141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50" name="AutoShape 142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0515" name="Group 143"/>
            <p:cNvGrpSpPr>
              <a:grpSpLocks noChangeAspect="1"/>
            </p:cNvGrpSpPr>
            <p:nvPr/>
          </p:nvGrpSpPr>
          <p:grpSpPr bwMode="auto">
            <a:xfrm>
              <a:off x="2134" y="2000"/>
              <a:ext cx="147" cy="1546"/>
              <a:chOff x="1488" y="1787"/>
              <a:chExt cx="136" cy="2462"/>
            </a:xfrm>
          </p:grpSpPr>
          <p:sp>
            <p:nvSpPr>
              <p:cNvPr id="60517" name="AutoShape 144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18" name="AutoShape 145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19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0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1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2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3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4" name="Rectangle 151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5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6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7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8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29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0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1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2" name="AutoShape 159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33" name="AutoShape 160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0516" name="AutoShape 161"/>
            <p:cNvSpPr>
              <a:spLocks noChangeArrowheads="1"/>
            </p:cNvSpPr>
            <p:nvPr/>
          </p:nvSpPr>
          <p:spPr bwMode="auto">
            <a:xfrm rot="1800000">
              <a:off x="2110" y="2934"/>
              <a:ext cx="227" cy="136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0425" name="Group 162"/>
          <p:cNvGrpSpPr>
            <a:grpSpLocks/>
          </p:cNvGrpSpPr>
          <p:nvPr/>
        </p:nvGrpSpPr>
        <p:grpSpPr bwMode="auto">
          <a:xfrm>
            <a:off x="2849563" y="4611688"/>
            <a:ext cx="1614487" cy="1800225"/>
            <a:chOff x="1795" y="3008"/>
            <a:chExt cx="1017" cy="1134"/>
          </a:xfrm>
        </p:grpSpPr>
        <p:sp>
          <p:nvSpPr>
            <p:cNvPr id="60475" name="AutoShape 163"/>
            <p:cNvSpPr>
              <a:spLocks noChangeArrowheads="1"/>
            </p:cNvSpPr>
            <p:nvPr/>
          </p:nvSpPr>
          <p:spPr bwMode="auto">
            <a:xfrm flipH="1">
              <a:off x="1795" y="3008"/>
              <a:ext cx="1017" cy="1134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0476" name="Group 164"/>
            <p:cNvGrpSpPr>
              <a:grpSpLocks noChangeAspect="1"/>
            </p:cNvGrpSpPr>
            <p:nvPr/>
          </p:nvGrpSpPr>
          <p:grpSpPr bwMode="auto">
            <a:xfrm flipH="1">
              <a:off x="2410" y="3039"/>
              <a:ext cx="147" cy="1080"/>
              <a:chOff x="1488" y="1787"/>
              <a:chExt cx="136" cy="2462"/>
            </a:xfrm>
          </p:grpSpPr>
          <p:sp>
            <p:nvSpPr>
              <p:cNvPr id="60496" name="AutoShape 165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7" name="AutoShape 166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8" name="Rectangle 167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9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0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1" name="Rectangle 170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2" name="Rectangle 171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3" name="Rectangle 172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4" name="Rectangle 173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5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6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7" name="Rectangle 176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8" name="Rectangle 177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09" name="Rectangle 178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10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11" name="AutoShape 180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512" name="AutoShape 181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0477" name="Group 182"/>
            <p:cNvGrpSpPr>
              <a:grpSpLocks noChangeAspect="1"/>
            </p:cNvGrpSpPr>
            <p:nvPr/>
          </p:nvGrpSpPr>
          <p:grpSpPr bwMode="auto">
            <a:xfrm flipH="1">
              <a:off x="2028" y="3037"/>
              <a:ext cx="147" cy="1082"/>
              <a:chOff x="1488" y="1787"/>
              <a:chExt cx="136" cy="2462"/>
            </a:xfrm>
          </p:grpSpPr>
          <p:sp>
            <p:nvSpPr>
              <p:cNvPr id="60479" name="AutoShape 183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0" name="AutoShape 184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1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2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3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4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5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6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7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8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89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0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1" name="Rectangle 195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2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3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4" name="AutoShape 198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95" name="AutoShape 199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0478" name="AutoShape 200"/>
            <p:cNvSpPr>
              <a:spLocks noChangeArrowheads="1"/>
            </p:cNvSpPr>
            <p:nvPr/>
          </p:nvSpPr>
          <p:spPr bwMode="auto">
            <a:xfrm rot="1800000">
              <a:off x="1972" y="3691"/>
              <a:ext cx="227" cy="95"/>
            </a:xfrm>
            <a:prstGeom prst="irregularSeal2">
              <a:avLst/>
            </a:prstGeom>
            <a:solidFill>
              <a:srgbClr val="FF66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0426" name="Group 201"/>
          <p:cNvGrpSpPr>
            <a:grpSpLocks/>
          </p:cNvGrpSpPr>
          <p:nvPr/>
        </p:nvGrpSpPr>
        <p:grpSpPr bwMode="auto">
          <a:xfrm>
            <a:off x="1049338" y="4611688"/>
            <a:ext cx="1614487" cy="1800225"/>
            <a:chOff x="661" y="3022"/>
            <a:chExt cx="1017" cy="1134"/>
          </a:xfrm>
        </p:grpSpPr>
        <p:sp>
          <p:nvSpPr>
            <p:cNvPr id="60438" name="AutoShape 202"/>
            <p:cNvSpPr>
              <a:spLocks noChangeArrowheads="1"/>
            </p:cNvSpPr>
            <p:nvPr/>
          </p:nvSpPr>
          <p:spPr bwMode="auto">
            <a:xfrm>
              <a:off x="661" y="3022"/>
              <a:ext cx="1017" cy="1134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0439" name="Group 203"/>
            <p:cNvGrpSpPr>
              <a:grpSpLocks noChangeAspect="1"/>
            </p:cNvGrpSpPr>
            <p:nvPr/>
          </p:nvGrpSpPr>
          <p:grpSpPr bwMode="auto">
            <a:xfrm>
              <a:off x="916" y="3053"/>
              <a:ext cx="147" cy="1080"/>
              <a:chOff x="1488" y="1787"/>
              <a:chExt cx="136" cy="2462"/>
            </a:xfrm>
          </p:grpSpPr>
          <p:sp>
            <p:nvSpPr>
              <p:cNvPr id="60458" name="AutoShape 204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9" name="AutoShape 205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0" name="Rectangle 206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1" name="Rectangle 207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2" name="Rectangle 208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3" name="Rectangle 209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4" name="Rectangle 210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5" name="Rectangle 211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6" name="Rectangle 212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7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8" name="Rectangle 214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69" name="Rectangle 215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70" name="Rectangle 216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71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72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73" name="AutoShape 219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74" name="AutoShape 220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0440" name="Group 221"/>
            <p:cNvGrpSpPr>
              <a:grpSpLocks noChangeAspect="1"/>
            </p:cNvGrpSpPr>
            <p:nvPr/>
          </p:nvGrpSpPr>
          <p:grpSpPr bwMode="auto">
            <a:xfrm>
              <a:off x="1298" y="3051"/>
              <a:ext cx="147" cy="1082"/>
              <a:chOff x="1488" y="1787"/>
              <a:chExt cx="136" cy="2462"/>
            </a:xfrm>
          </p:grpSpPr>
          <p:sp>
            <p:nvSpPr>
              <p:cNvPr id="60441" name="AutoShape 222"/>
              <p:cNvSpPr>
                <a:spLocks noChangeAspect="1" noChangeArrowheads="1"/>
              </p:cNvSpPr>
              <p:nvPr/>
            </p:nvSpPr>
            <p:spPr bwMode="auto">
              <a:xfrm>
                <a:off x="1488" y="1787"/>
                <a:ext cx="136" cy="8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2" name="AutoShape 223"/>
              <p:cNvSpPr>
                <a:spLocks noChangeAspect="1" noChangeArrowheads="1"/>
              </p:cNvSpPr>
              <p:nvPr/>
            </p:nvSpPr>
            <p:spPr bwMode="auto">
              <a:xfrm>
                <a:off x="1488" y="2673"/>
                <a:ext cx="136" cy="1576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3" name="Rectangle 224"/>
              <p:cNvSpPr>
                <a:spLocks noChangeAspect="1" noChangeArrowheads="1"/>
              </p:cNvSpPr>
              <p:nvPr/>
            </p:nvSpPr>
            <p:spPr bwMode="auto">
              <a:xfrm>
                <a:off x="1488" y="2707"/>
                <a:ext cx="136" cy="80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4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1488" y="2564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5" name="Rectangle 226"/>
              <p:cNvSpPr>
                <a:spLocks noChangeAspect="1" noChangeArrowheads="1"/>
              </p:cNvSpPr>
              <p:nvPr/>
            </p:nvSpPr>
            <p:spPr bwMode="auto">
              <a:xfrm>
                <a:off x="1488" y="2492"/>
                <a:ext cx="136" cy="8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6" name="Rectangle 227"/>
              <p:cNvSpPr>
                <a:spLocks noChangeAspect="1" noChangeArrowheads="1"/>
              </p:cNvSpPr>
              <p:nvPr/>
            </p:nvSpPr>
            <p:spPr bwMode="auto">
              <a:xfrm>
                <a:off x="1488" y="2772"/>
                <a:ext cx="136" cy="4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7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1488" y="3004"/>
                <a:ext cx="136" cy="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8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1488" y="2285"/>
                <a:ext cx="136" cy="10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49" name="Rectangle 230"/>
              <p:cNvSpPr>
                <a:spLocks noChangeAspect="1" noChangeArrowheads="1"/>
              </p:cNvSpPr>
              <p:nvPr/>
            </p:nvSpPr>
            <p:spPr bwMode="auto">
              <a:xfrm>
                <a:off x="1488" y="2194"/>
                <a:ext cx="136" cy="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0" name="Rectangle 231"/>
              <p:cNvSpPr>
                <a:spLocks noChangeAspect="1" noChangeArrowheads="1"/>
              </p:cNvSpPr>
              <p:nvPr/>
            </p:nvSpPr>
            <p:spPr bwMode="auto">
              <a:xfrm>
                <a:off x="1488" y="1915"/>
                <a:ext cx="136" cy="20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1" name="Rectangle 232"/>
              <p:cNvSpPr>
                <a:spLocks noChangeAspect="1" noChangeArrowheads="1"/>
              </p:cNvSpPr>
              <p:nvPr/>
            </p:nvSpPr>
            <p:spPr bwMode="auto">
              <a:xfrm>
                <a:off x="1488" y="3194"/>
                <a:ext cx="136" cy="6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2" name="Rectangle 233"/>
              <p:cNvSpPr>
                <a:spLocks noChangeAspect="1" noChangeArrowheads="1"/>
              </p:cNvSpPr>
              <p:nvPr/>
            </p:nvSpPr>
            <p:spPr bwMode="auto">
              <a:xfrm>
                <a:off x="1488" y="3456"/>
                <a:ext cx="136" cy="7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3" name="Rectangle 234"/>
              <p:cNvSpPr>
                <a:spLocks noChangeAspect="1" noChangeArrowheads="1"/>
              </p:cNvSpPr>
              <p:nvPr/>
            </p:nvSpPr>
            <p:spPr bwMode="auto">
              <a:xfrm>
                <a:off x="1488" y="3577"/>
                <a:ext cx="136" cy="19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4" name="Rectangle 235"/>
              <p:cNvSpPr>
                <a:spLocks noChangeAspect="1" noChangeArrowheads="1"/>
              </p:cNvSpPr>
              <p:nvPr/>
            </p:nvSpPr>
            <p:spPr bwMode="auto">
              <a:xfrm>
                <a:off x="1488" y="3893"/>
                <a:ext cx="136" cy="5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5" name="Rectangle 236"/>
              <p:cNvSpPr>
                <a:spLocks noChangeAspect="1" noChangeArrowheads="1"/>
              </p:cNvSpPr>
              <p:nvPr/>
            </p:nvSpPr>
            <p:spPr bwMode="auto">
              <a:xfrm>
                <a:off x="1488" y="4021"/>
                <a:ext cx="136" cy="6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6" name="AutoShape 237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1539" y="2592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0457" name="AutoShape 238"/>
              <p:cNvSpPr>
                <a:spLocks noChangeAspect="1" noChangeArrowheads="1"/>
              </p:cNvSpPr>
              <p:nvPr/>
            </p:nvSpPr>
            <p:spPr bwMode="auto">
              <a:xfrm rot="-5400000">
                <a:off x="1539" y="2623"/>
                <a:ext cx="33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60427" name="Text Box 239"/>
          <p:cNvSpPr txBox="1">
            <a:spLocks noChangeArrowheads="1"/>
          </p:cNvSpPr>
          <p:nvPr/>
        </p:nvSpPr>
        <p:spPr bwMode="auto">
          <a:xfrm>
            <a:off x="34925" y="5187950"/>
            <a:ext cx="1108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rgbClr val="00CC00"/>
                </a:solidFill>
                <a:latin typeface="Arial" panose="020B0604020202020204" pitchFamily="34" charset="0"/>
              </a:rPr>
              <a:t>正常</a:t>
            </a:r>
          </a:p>
        </p:txBody>
      </p:sp>
      <p:sp>
        <p:nvSpPr>
          <p:cNvPr id="60428" name="Line 240"/>
          <p:cNvSpPr>
            <a:spLocks noChangeShapeType="1"/>
          </p:cNvSpPr>
          <p:nvPr/>
        </p:nvSpPr>
        <p:spPr bwMode="auto">
          <a:xfrm flipH="1">
            <a:off x="1687513" y="3819525"/>
            <a:ext cx="94932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29" name="Line 241"/>
          <p:cNvSpPr>
            <a:spLocks noChangeShapeType="1"/>
          </p:cNvSpPr>
          <p:nvPr/>
        </p:nvSpPr>
        <p:spPr bwMode="auto">
          <a:xfrm>
            <a:off x="2849563" y="3819525"/>
            <a:ext cx="2205037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0" name="Line 242"/>
          <p:cNvSpPr>
            <a:spLocks noChangeShapeType="1"/>
          </p:cNvSpPr>
          <p:nvPr/>
        </p:nvSpPr>
        <p:spPr bwMode="auto">
          <a:xfrm flipH="1">
            <a:off x="4059238" y="3819525"/>
            <a:ext cx="162877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1" name="Line 243"/>
          <p:cNvSpPr>
            <a:spLocks noChangeShapeType="1"/>
          </p:cNvSpPr>
          <p:nvPr/>
        </p:nvSpPr>
        <p:spPr bwMode="auto">
          <a:xfrm flipH="1">
            <a:off x="2232025" y="3819525"/>
            <a:ext cx="346392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2" name="Line 244"/>
          <p:cNvSpPr>
            <a:spLocks noChangeShapeType="1"/>
          </p:cNvSpPr>
          <p:nvPr/>
        </p:nvSpPr>
        <p:spPr bwMode="auto">
          <a:xfrm flipH="1">
            <a:off x="3344863" y="3856038"/>
            <a:ext cx="0" cy="75565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3" name="Line 245"/>
          <p:cNvSpPr>
            <a:spLocks noChangeShapeType="1"/>
          </p:cNvSpPr>
          <p:nvPr/>
        </p:nvSpPr>
        <p:spPr bwMode="auto">
          <a:xfrm>
            <a:off x="3490913" y="3819525"/>
            <a:ext cx="3317875" cy="7921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4" name="Line 246"/>
          <p:cNvSpPr>
            <a:spLocks noChangeShapeType="1"/>
          </p:cNvSpPr>
          <p:nvPr/>
        </p:nvSpPr>
        <p:spPr bwMode="auto">
          <a:xfrm flipH="1">
            <a:off x="5894388" y="3819525"/>
            <a:ext cx="428625" cy="7921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5" name="Line 247"/>
          <p:cNvSpPr>
            <a:spLocks noChangeShapeType="1"/>
          </p:cNvSpPr>
          <p:nvPr/>
        </p:nvSpPr>
        <p:spPr bwMode="auto">
          <a:xfrm>
            <a:off x="6502400" y="3819525"/>
            <a:ext cx="912813" cy="7921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436" name="Text Box 248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4000" b="1">
              <a:solidFill>
                <a:srgbClr val="00FF99"/>
              </a:solidFill>
            </a:endParaRPr>
          </a:p>
        </p:txBody>
      </p:sp>
      <p:sp>
        <p:nvSpPr>
          <p:cNvPr id="60437" name="Rectangle 24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rgbClr val="006600"/>
                </a:solidFill>
              </a:rPr>
              <a:t>常染色体劣性遺伝</a:t>
            </a:r>
            <a:r>
              <a:rPr lang="ja-JP" altLang="en-US" dirty="0">
                <a:solidFill>
                  <a:srgbClr val="006600"/>
                </a:solidFill>
              </a:rPr>
              <a:t>の遺伝様式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25400">
          <a:solidFill>
            <a:srgbClr val="800000"/>
          </a:solidFill>
          <a:miter lim="800000"/>
          <a:headEnd/>
          <a:tailEnd/>
        </a:ln>
        <a:effectLst/>
      </a:spPr>
      <a:bodyPr wrap="none" anchor="ctr"/>
      <a:lstStyle>
        <a:defPPr>
          <a:defRPr dirty="0"/>
        </a:defPPr>
      </a:lstStyle>
    </a:spDef>
  </a:objectDefaults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7161</TotalTime>
  <Words>1332</Words>
  <Application>Microsoft Office PowerPoint</Application>
  <PresentationFormat>画面に合わせる (4:3)</PresentationFormat>
  <Paragraphs>292</Paragraphs>
  <Slides>17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17</vt:i4>
      </vt:variant>
    </vt:vector>
  </HeadingPairs>
  <TitlesOfParts>
    <vt:vector size="26" baseType="lpstr">
      <vt:lpstr>HG丸ｺﾞｼｯｸM-PRO</vt:lpstr>
      <vt:lpstr>Arial</vt:lpstr>
      <vt:lpstr>Trebuchet MS</vt:lpstr>
      <vt:lpstr>Wingdings</vt:lpstr>
      <vt:lpstr>沼部デザイン</vt:lpstr>
      <vt:lpstr>80_沼部デザイン</vt:lpstr>
      <vt:lpstr>12_沼部デザイン</vt:lpstr>
      <vt:lpstr>1_沼部デザイン</vt:lpstr>
      <vt:lpstr>11_標準デザイン</vt:lpstr>
      <vt:lpstr>PowerPoint プレゼンテーション</vt:lpstr>
      <vt:lpstr>常染色体劣性遺伝 原理</vt:lpstr>
      <vt:lpstr>常染色体劣性遺伝 原理</vt:lpstr>
      <vt:lpstr>常染色体劣性遺伝 原理</vt:lpstr>
      <vt:lpstr>常染色体劣性遺伝 原理</vt:lpstr>
      <vt:lpstr>常染色体劣性遺伝</vt:lpstr>
      <vt:lpstr>常染色体劣性遺伝</vt:lpstr>
      <vt:lpstr>常染色体劣性遺伝</vt:lpstr>
      <vt:lpstr>常染色体劣性遺伝の遺伝様式</vt:lpstr>
      <vt:lpstr>PowerPoint プレゼンテーション</vt:lpstr>
      <vt:lpstr>常染色体劣性遺伝の頻度</vt:lpstr>
      <vt:lpstr>常染色体劣性遺伝の頻度</vt:lpstr>
      <vt:lpstr>常染色体劣性遺伝 疾患</vt:lpstr>
      <vt:lpstr>常染色体劣性遺伝 総説</vt:lpstr>
      <vt:lpstr>常染色体劣性遺伝 家系図</vt:lpstr>
      <vt:lpstr>常染色体劣性遺伝 傾向</vt:lpstr>
      <vt:lpstr>遺伝子異常(病的バリアント)の頻度</vt:lpstr>
    </vt:vector>
  </TitlesOfParts>
  <Company>Kyoto University Graduate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Mendel</dc:creator>
  <cp:lastModifiedBy>Hironao NUMABE</cp:lastModifiedBy>
  <cp:revision>198</cp:revision>
  <cp:lastPrinted>2020-01-21T00:06:29Z</cp:lastPrinted>
  <dcterms:created xsi:type="dcterms:W3CDTF">2006-03-31T07:02:51Z</dcterms:created>
  <dcterms:modified xsi:type="dcterms:W3CDTF">2021-03-31T06:51:41Z</dcterms:modified>
</cp:coreProperties>
</file>