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 id="2147483706" r:id="rId2"/>
    <p:sldMasterId id="2147483714" r:id="rId3"/>
    <p:sldMasterId id="2147483716" r:id="rId4"/>
    <p:sldMasterId id="2147483736" r:id="rId5"/>
    <p:sldMasterId id="2147483747" r:id="rId6"/>
    <p:sldMasterId id="2147483751" r:id="rId7"/>
    <p:sldMasterId id="2147483760" r:id="rId8"/>
    <p:sldMasterId id="2147483762" r:id="rId9"/>
  </p:sldMasterIdLst>
  <p:notesMasterIdLst>
    <p:notesMasterId r:id="rId19"/>
  </p:notesMasterIdLst>
  <p:handoutMasterIdLst>
    <p:handoutMasterId r:id="rId20"/>
  </p:handoutMasterIdLst>
  <p:sldIdLst>
    <p:sldId id="1732" r:id="rId10"/>
    <p:sldId id="844" r:id="rId11"/>
    <p:sldId id="828" r:id="rId12"/>
    <p:sldId id="829" r:id="rId13"/>
    <p:sldId id="833" r:id="rId14"/>
    <p:sldId id="834" r:id="rId15"/>
    <p:sldId id="879" r:id="rId16"/>
    <p:sldId id="875" r:id="rId17"/>
    <p:sldId id="873" r:id="rId18"/>
  </p:sldIdLst>
  <p:sldSz cx="9144000" cy="6858000" type="screen4x3"/>
  <p:notesSz cx="9623425" cy="6888163"/>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15"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CC0099"/>
    <a:srgbClr val="99FF99"/>
    <a:srgbClr val="66FF99"/>
    <a:srgbClr val="FF99FF"/>
    <a:srgbClr val="BDBDE9"/>
    <a:srgbClr val="561A02"/>
    <a:srgbClr val="63111D"/>
    <a:srgbClr val="FF9B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55" autoAdjust="0"/>
  </p:normalViewPr>
  <p:slideViewPr>
    <p:cSldViewPr snapToGrid="0" showGuides="1">
      <p:cViewPr varScale="1">
        <p:scale>
          <a:sx n="79" d="100"/>
          <a:sy n="79" d="100"/>
        </p:scale>
        <p:origin x="1044" y="78"/>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299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4170363"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ea typeface="ＭＳ Ｐゴシック" charset="-128"/>
              </a:defRPr>
            </a:lvl1pPr>
          </a:lstStyle>
          <a:p>
            <a:pPr>
              <a:defRPr/>
            </a:pPr>
            <a:endParaRPr lang="en-US" altLang="ja-JP"/>
          </a:p>
        </p:txBody>
      </p:sp>
      <p:sp>
        <p:nvSpPr>
          <p:cNvPr id="76803" name="Rectangle 3"/>
          <p:cNvSpPr>
            <a:spLocks noGrp="1" noChangeArrowheads="1"/>
          </p:cNvSpPr>
          <p:nvPr>
            <p:ph type="dt" sz="quarter" idx="1"/>
          </p:nvPr>
        </p:nvSpPr>
        <p:spPr bwMode="auto">
          <a:xfrm>
            <a:off x="5451475" y="0"/>
            <a:ext cx="4170363"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ea typeface="ＭＳ Ｐゴシック" charset="-128"/>
              </a:defRPr>
            </a:lvl1pPr>
          </a:lstStyle>
          <a:p>
            <a:pPr>
              <a:defRPr/>
            </a:pPr>
            <a:endParaRPr lang="en-US" altLang="ja-JP"/>
          </a:p>
        </p:txBody>
      </p:sp>
      <p:sp>
        <p:nvSpPr>
          <p:cNvPr id="76804" name="Rectangle 4"/>
          <p:cNvSpPr>
            <a:spLocks noGrp="1" noChangeArrowheads="1"/>
          </p:cNvSpPr>
          <p:nvPr>
            <p:ph type="ftr" sz="quarter" idx="2"/>
          </p:nvPr>
        </p:nvSpPr>
        <p:spPr bwMode="auto">
          <a:xfrm>
            <a:off x="0" y="6542088"/>
            <a:ext cx="4170363" cy="344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ea typeface="ＭＳ Ｐゴシック" charset="-128"/>
              </a:defRPr>
            </a:lvl1pPr>
          </a:lstStyle>
          <a:p>
            <a:pPr>
              <a:defRPr/>
            </a:pPr>
            <a:endParaRPr lang="en-US" altLang="ja-JP"/>
          </a:p>
        </p:txBody>
      </p:sp>
      <p:sp>
        <p:nvSpPr>
          <p:cNvPr id="76805" name="Rectangle 5"/>
          <p:cNvSpPr>
            <a:spLocks noGrp="1" noChangeArrowheads="1"/>
          </p:cNvSpPr>
          <p:nvPr>
            <p:ph type="sldNum" sz="quarter" idx="3"/>
          </p:nvPr>
        </p:nvSpPr>
        <p:spPr bwMode="auto">
          <a:xfrm>
            <a:off x="5451475" y="6542088"/>
            <a:ext cx="4170363" cy="344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1AACCECD-5772-4618-9068-C19315FE5288}"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4170363"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ea typeface="ＭＳ Ｐゴシック" charset="-128"/>
              </a:defRPr>
            </a:lvl1pPr>
          </a:lstStyle>
          <a:p>
            <a:pPr>
              <a:defRPr/>
            </a:pPr>
            <a:endParaRPr lang="en-US" altLang="ja-JP"/>
          </a:p>
        </p:txBody>
      </p:sp>
      <p:sp>
        <p:nvSpPr>
          <p:cNvPr id="79875" name="Rectangle 3"/>
          <p:cNvSpPr>
            <a:spLocks noGrp="1" noChangeArrowheads="1"/>
          </p:cNvSpPr>
          <p:nvPr>
            <p:ph type="dt" idx="1"/>
          </p:nvPr>
        </p:nvSpPr>
        <p:spPr bwMode="auto">
          <a:xfrm>
            <a:off x="5451475" y="0"/>
            <a:ext cx="4170363"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ea typeface="ＭＳ Ｐゴシック"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3089275" y="517525"/>
            <a:ext cx="3444875" cy="2582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962025" y="3271838"/>
            <a:ext cx="7699375" cy="309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9878" name="Rectangle 6"/>
          <p:cNvSpPr>
            <a:spLocks noGrp="1" noChangeArrowheads="1"/>
          </p:cNvSpPr>
          <p:nvPr>
            <p:ph type="ftr" sz="quarter" idx="4"/>
          </p:nvPr>
        </p:nvSpPr>
        <p:spPr bwMode="auto">
          <a:xfrm>
            <a:off x="0" y="6542088"/>
            <a:ext cx="4170363" cy="344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ea typeface="ＭＳ Ｐゴシック" charset="-128"/>
              </a:defRPr>
            </a:lvl1pPr>
          </a:lstStyle>
          <a:p>
            <a:pPr>
              <a:defRPr/>
            </a:pPr>
            <a:endParaRPr lang="en-US" altLang="ja-JP"/>
          </a:p>
        </p:txBody>
      </p:sp>
      <p:sp>
        <p:nvSpPr>
          <p:cNvPr id="79879" name="Rectangle 7"/>
          <p:cNvSpPr>
            <a:spLocks noGrp="1" noChangeArrowheads="1"/>
          </p:cNvSpPr>
          <p:nvPr>
            <p:ph type="sldNum" sz="quarter" idx="5"/>
          </p:nvPr>
        </p:nvSpPr>
        <p:spPr bwMode="auto">
          <a:xfrm>
            <a:off x="5451475" y="6542088"/>
            <a:ext cx="4170363" cy="344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7A700B74-AD9C-4973-AC93-12451C235F8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322E01D-B44D-421B-9A6F-973E0D8242F9}"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1709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69900" y="101600"/>
            <a:ext cx="8229600" cy="855662"/>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F1342F8-DD81-480A-9C4E-0A68CE4B89D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8942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7B9B2FD-B992-47FA-B5E8-5016363427BE}"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454274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A9A176-4B48-4F62-A14B-EE765B01CC65}"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48618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179388"/>
            <a:ext cx="8229600" cy="7191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CE574F8-394D-48A5-A2C8-FD96C14602EB}"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046091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9388"/>
            <a:ext cx="8229600" cy="719137"/>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01F2D8-1AD1-4A3E-AA27-99962D70FE3A}"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44437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322E01D-B44D-421B-9A6F-973E0D8242F9}"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5591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7535D4AA-03EC-4F5B-A31E-44AA02EF3DC5}"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0232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48C87560-D2F0-431F-A862-6DD533A8AFD8}"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55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1"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1"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p:txBody>
          <a:bodyPr/>
          <a:lstStyle>
            <a:lvl1pPr>
              <a:defRPr b="1"/>
            </a:lvl1pPr>
          </a:lstStyle>
          <a:p>
            <a:pPr marL="0" marR="0" lvl="0" indent="0" defTabSz="914400" eaLnBrk="1" fontAlgn="auto" latinLnBrk="0" hangingPunct="1">
              <a:lnSpc>
                <a:spcPct val="100000"/>
              </a:lnSpc>
              <a:spcBef>
                <a:spcPts val="0"/>
              </a:spcBef>
              <a:spcAft>
                <a:spcPts val="0"/>
              </a:spcAft>
              <a:buClrTx/>
              <a:buSzTx/>
              <a:buFontTx/>
              <a:buNone/>
              <a:tabLst/>
              <a:defRPr/>
            </a:pPr>
            <a:fld id="{05DE50A9-B40D-4EF9-8E01-524E2EB809DB}" type="slidenum">
              <a:rPr kumimoji="0" lang="en-US" altLang="ja-JP" sz="1800" b="1"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1"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7574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12BA132-3612-4647-9BAB-CB54304B6A74}"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7397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12BA132-3612-4647-9BAB-CB54304B6A74}"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77344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12BA132-3612-4647-9BAB-CB54304B6A74}" type="slidenum">
              <a:rPr kumimoji="0" lang="en-US" altLang="ja-JP"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altLang="ja-JP"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1416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0EAB95-6358-478B-8667-AA499AC33C16}" type="slidenum">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12263854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9.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2291"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0C2A536D-71B1-41DF-A228-89665F868E2A}" type="slidenum">
              <a:rPr lang="en-US" altLang="ja-JP"/>
              <a:pPr>
                <a:defRPr/>
              </a:pPr>
              <a:t>‹#›</a:t>
            </a:fld>
            <a:endParaRPr lang="en-US" altLang="ja-JP"/>
          </a:p>
        </p:txBody>
      </p:sp>
    </p:spTree>
    <p:extLst>
      <p:ext uri="{BB962C8B-B14F-4D97-AF65-F5344CB8AC3E}">
        <p14:creationId xmlns:p14="http://schemas.microsoft.com/office/powerpoint/2010/main" val="1113132791"/>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2291"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0C2A536D-71B1-41DF-A228-89665F868E2A}" type="slidenum">
              <a:rPr lang="en-US" altLang="ja-JP"/>
              <a:pPr>
                <a:defRPr/>
              </a:pPr>
              <a:t>‹#›</a:t>
            </a:fld>
            <a:endParaRPr lang="en-US" altLang="ja-JP"/>
          </a:p>
        </p:txBody>
      </p:sp>
    </p:spTree>
    <p:extLst>
      <p:ext uri="{BB962C8B-B14F-4D97-AF65-F5344CB8AC3E}">
        <p14:creationId xmlns:p14="http://schemas.microsoft.com/office/powerpoint/2010/main" val="1456503009"/>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BC7D01-7538-4522-9D86-3F31A6A188B0}" type="slidenum">
              <a:rPr lang="en-US" altLang="ja-JP"/>
              <a:pPr/>
              <a:t>‹#›</a:t>
            </a:fld>
            <a:endParaRPr lang="en-US" altLang="ja-JP"/>
          </a:p>
        </p:txBody>
      </p:sp>
    </p:spTree>
    <p:extLst>
      <p:ext uri="{BB962C8B-B14F-4D97-AF65-F5344CB8AC3E}">
        <p14:creationId xmlns:p14="http://schemas.microsoft.com/office/powerpoint/2010/main" val="1447885802"/>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59883F9-7231-4554-972F-E282894382D5}" type="slidenum">
              <a:rPr lang="en-US" altLang="ja-JP"/>
              <a:pPr/>
              <a:t>‹#›</a:t>
            </a:fld>
            <a:endParaRPr lang="en-US" altLang="ja-JP"/>
          </a:p>
        </p:txBody>
      </p:sp>
    </p:spTree>
    <p:extLst>
      <p:ext uri="{BB962C8B-B14F-4D97-AF65-F5344CB8AC3E}">
        <p14:creationId xmlns:p14="http://schemas.microsoft.com/office/powerpoint/2010/main" val="3429518216"/>
      </p:ext>
    </p:extLst>
  </p:cSld>
  <p:clrMap bg1="lt1" tx1="dk1" bg2="lt2" tx2="dk2" accent1="accent1" accent2="accent2" accent3="accent3" accent4="accent4" accent5="accent5" accent6="accent6" hlink="hlink" folHlink="folHlink"/>
  <p:sldLayoutIdLst>
    <p:sldLayoutId id="2147483717" r:id="rId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669508BA-9AA1-49A8-A444-37EB215C985A}" type="slidenum">
              <a:rPr lang="en-US" altLang="ja-JP"/>
              <a:pPr>
                <a:defRPr/>
              </a:pPr>
              <a:t>‹#›</a:t>
            </a:fld>
            <a:endParaRPr lang="en-US" altLang="ja-JP"/>
          </a:p>
        </p:txBody>
      </p:sp>
    </p:spTree>
    <p:extLst>
      <p:ext uri="{BB962C8B-B14F-4D97-AF65-F5344CB8AC3E}">
        <p14:creationId xmlns:p14="http://schemas.microsoft.com/office/powerpoint/2010/main" val="1006236576"/>
      </p:ext>
    </p:extLst>
  </p:cSld>
  <p:clrMap bg1="lt1" tx1="dk1" bg2="lt2" tx2="dk2" accent1="accent1" accent2="accent2" accent3="accent3" accent4="accent4" accent5="accent5" accent6="accent6" hlink="hlink" folHlink="folHlink"/>
  <p:sldLayoutIdLst>
    <p:sldLayoutId id="2147483737"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8435"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A5282D-C49A-4C2E-A040-D596F2E14DF2}" type="slidenum">
              <a:rPr lang="en-US" altLang="ja-JP"/>
              <a:pPr/>
              <a:t>‹#›</a:t>
            </a:fld>
            <a:endParaRPr lang="en-US" altLang="ja-JP"/>
          </a:p>
        </p:txBody>
      </p:sp>
    </p:spTree>
    <p:extLst>
      <p:ext uri="{BB962C8B-B14F-4D97-AF65-F5344CB8AC3E}">
        <p14:creationId xmlns:p14="http://schemas.microsoft.com/office/powerpoint/2010/main" val="2588821884"/>
      </p:ext>
    </p:extLst>
  </p:cSld>
  <p:clrMap bg1="lt1" tx1="dk1" bg2="lt2" tx2="dk2" accent1="accent1" accent2="accent2" accent3="accent3" accent4="accent4" accent5="accent5" accent6="accent6" hlink="hlink" folHlink="folHlink"/>
  <p:sldLayoutIdLst>
    <p:sldLayoutId id="2147483748"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8435"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A5282D-C49A-4C2E-A040-D596F2E14DF2}" type="slidenum">
              <a:rPr lang="en-US" altLang="ja-JP"/>
              <a:pPr/>
              <a:t>‹#›</a:t>
            </a:fld>
            <a:endParaRPr lang="en-US" altLang="ja-JP"/>
          </a:p>
        </p:txBody>
      </p:sp>
    </p:spTree>
    <p:extLst>
      <p:ext uri="{BB962C8B-B14F-4D97-AF65-F5344CB8AC3E}">
        <p14:creationId xmlns:p14="http://schemas.microsoft.com/office/powerpoint/2010/main" val="2232523964"/>
      </p:ext>
    </p:extLst>
  </p:cSld>
  <p:clrMap bg1="lt1" tx1="dk1" bg2="lt2" tx2="dk2" accent1="accent1" accent2="accent2" accent3="accent3" accent4="accent4" accent5="accent5" accent6="accent6" hlink="hlink" folHlink="folHlink"/>
  <p:sldLayoutIdLst>
    <p:sldLayoutId id="2147483752"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255588" y="179388"/>
            <a:ext cx="8637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8435" name="Rectangle 3"/>
          <p:cNvSpPr>
            <a:spLocks noGrp="1" noChangeArrowheads="1"/>
          </p:cNvSpPr>
          <p:nvPr>
            <p:ph type="body" idx="1"/>
          </p:nvPr>
        </p:nvSpPr>
        <p:spPr bwMode="auto">
          <a:xfrm>
            <a:off x="254000" y="1079500"/>
            <a:ext cx="863758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A5282D-C49A-4C2E-A040-D596F2E14DF2}" type="slidenum">
              <a:rPr lang="en-US" altLang="ja-JP"/>
              <a:pPr/>
              <a:t>‹#›</a:t>
            </a:fld>
            <a:endParaRPr lang="en-US" altLang="ja-JP"/>
          </a:p>
        </p:txBody>
      </p:sp>
    </p:spTree>
    <p:extLst>
      <p:ext uri="{BB962C8B-B14F-4D97-AF65-F5344CB8AC3E}">
        <p14:creationId xmlns:p14="http://schemas.microsoft.com/office/powerpoint/2010/main" val="2785465119"/>
      </p:ext>
    </p:extLst>
  </p:cSld>
  <p:clrMap bg1="lt1" tx1="dk1" bg2="lt2" tx2="dk2" accent1="accent1" accent2="accent2" accent3="accent3" accent4="accent4" accent5="accent5" accent6="accent6" hlink="hlink" folHlink="folHlink"/>
  <p:sldLayoutIdLst>
    <p:sldLayoutId id="2147483761" r:id="rId1"/>
  </p:sldLayoutIdLst>
  <p:txStyles>
    <p:title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p:titleStyle>
    <p:bodyStyle>
      <a:lvl1pPr marL="660400" indent="-660400" algn="l" rtl="0" eaLnBrk="0" fontAlgn="base" hangingPunct="0">
        <a:spcBef>
          <a:spcPct val="20000"/>
        </a:spcBef>
        <a:spcAft>
          <a:spcPct val="0"/>
        </a:spcAft>
        <a:buAutoNum type="arabicPeriod"/>
        <a:defRPr kumimoji="1" sz="3200">
          <a:solidFill>
            <a:schemeClr val="tx1"/>
          </a:solidFill>
          <a:latin typeface="+mn-lt"/>
          <a:ea typeface="+mn-ea"/>
          <a:cs typeface="+mn-cs"/>
        </a:defRPr>
      </a:lvl1pPr>
      <a:lvl2pPr marL="1035050" indent="-577850" algn="l" rtl="0" eaLnBrk="0" fontAlgn="base" hangingPunct="0">
        <a:spcBef>
          <a:spcPct val="20000"/>
        </a:spcBef>
        <a:spcAft>
          <a:spcPct val="0"/>
        </a:spcAft>
        <a:buAutoNum type="circleNumDbPlain"/>
        <a:defRPr kumimoji="1" sz="2800">
          <a:solidFill>
            <a:schemeClr val="tx1"/>
          </a:solidFill>
          <a:latin typeface="+mn-lt"/>
          <a:ea typeface="+mn-ea"/>
          <a:cs typeface="+mn-cs"/>
        </a:defRPr>
      </a:lvl2pPr>
      <a:lvl3pPr marL="1409700" indent="-495300" algn="l" rtl="0" eaLnBrk="0" fontAlgn="base" hangingPunct="0">
        <a:spcBef>
          <a:spcPct val="20000"/>
        </a:spcBef>
        <a:spcAft>
          <a:spcPct val="0"/>
        </a:spcAft>
        <a:buAutoNum type="alphaLcPeriod"/>
        <a:defRPr kumimoji="1" sz="2400">
          <a:solidFill>
            <a:schemeClr val="tx1"/>
          </a:solidFill>
          <a:latin typeface="+mn-lt"/>
          <a:ea typeface="+mn-ea"/>
          <a:cs typeface="+mn-cs"/>
        </a:defRPr>
      </a:lvl3pPr>
      <a:lvl4pPr marL="1784350" indent="-412750" algn="l" rtl="0" eaLnBrk="0" fontAlgn="base" hangingPunct="0">
        <a:spcBef>
          <a:spcPct val="20000"/>
        </a:spcBef>
        <a:spcAft>
          <a:spcPct val="0"/>
        </a:spcAft>
        <a:buFont typeface="Wingdings" panose="05000000000000000000" pitchFamily="2" charset="2"/>
        <a:buChar char="l"/>
        <a:defRPr kumimoji="1" sz="2000">
          <a:solidFill>
            <a:schemeClr val="tx1"/>
          </a:solidFill>
          <a:latin typeface="+mn-lt"/>
          <a:ea typeface="+mn-ea"/>
          <a:cs typeface="+mn-cs"/>
        </a:defRPr>
      </a:lvl4pPr>
      <a:lvl5pPr marL="2241550" indent="-412750" algn="l" rtl="0" eaLnBrk="0" fontAlgn="base" hangingPunct="0">
        <a:spcBef>
          <a:spcPct val="20000"/>
        </a:spcBef>
        <a:spcAft>
          <a:spcPct val="0"/>
        </a:spcAft>
        <a:buAutoNum type="romanLcPeriod"/>
        <a:defRPr kumimoji="1" sz="2000">
          <a:solidFill>
            <a:schemeClr val="tx1"/>
          </a:solidFill>
          <a:latin typeface="+mn-lt"/>
          <a:ea typeface="+mn-ea"/>
          <a:cs typeface="+mn-cs"/>
        </a:defRPr>
      </a:lvl5pPr>
      <a:lvl6pPr marL="2698750" indent="-412750" algn="l" rtl="0" fontAlgn="base">
        <a:spcBef>
          <a:spcPct val="20000"/>
        </a:spcBef>
        <a:spcAft>
          <a:spcPct val="0"/>
        </a:spcAft>
        <a:buAutoNum type="romanLcPeriod"/>
        <a:defRPr kumimoji="1" sz="2000">
          <a:solidFill>
            <a:schemeClr val="tx1"/>
          </a:solidFill>
          <a:latin typeface="+mn-lt"/>
          <a:ea typeface="+mn-ea"/>
          <a:cs typeface="+mn-cs"/>
        </a:defRPr>
      </a:lvl6pPr>
      <a:lvl7pPr marL="3155950" indent="-412750" algn="l" rtl="0" fontAlgn="base">
        <a:spcBef>
          <a:spcPct val="20000"/>
        </a:spcBef>
        <a:spcAft>
          <a:spcPct val="0"/>
        </a:spcAft>
        <a:buAutoNum type="romanLcPeriod"/>
        <a:defRPr kumimoji="1" sz="2000">
          <a:solidFill>
            <a:schemeClr val="tx1"/>
          </a:solidFill>
          <a:latin typeface="+mn-lt"/>
          <a:ea typeface="+mn-ea"/>
          <a:cs typeface="+mn-cs"/>
        </a:defRPr>
      </a:lvl7pPr>
      <a:lvl8pPr marL="3613150" indent="-412750" algn="l" rtl="0" fontAlgn="base">
        <a:spcBef>
          <a:spcPct val="20000"/>
        </a:spcBef>
        <a:spcAft>
          <a:spcPct val="0"/>
        </a:spcAft>
        <a:buAutoNum type="romanLcPeriod"/>
        <a:defRPr kumimoji="1" sz="2000">
          <a:solidFill>
            <a:schemeClr val="tx1"/>
          </a:solidFill>
          <a:latin typeface="+mn-lt"/>
          <a:ea typeface="+mn-ea"/>
          <a:cs typeface="+mn-cs"/>
        </a:defRPr>
      </a:lvl8pPr>
      <a:lvl9pPr marL="4070350" indent="-412750" algn="l" rtl="0" fontAlgn="base">
        <a:spcBef>
          <a:spcPct val="20000"/>
        </a:spcBef>
        <a:spcAft>
          <a:spcPct val="0"/>
        </a:spcAft>
        <a:buAutoNum type="romanLcPeriod"/>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179388"/>
            <a:ext cx="82296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ja-JP" altLang="ja-JP"/>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4C63FA96-E777-4EED-94F0-1812EC67AE46}" type="slidenum">
              <a:rPr lang="en-US" altLang="ja-JP"/>
              <a:pPr/>
              <a:t>‹#›</a:t>
            </a:fld>
            <a:endParaRPr lang="en-US" altLang="ja-JP"/>
          </a:p>
        </p:txBody>
      </p:sp>
    </p:spTree>
    <p:extLst>
      <p:ext uri="{BB962C8B-B14F-4D97-AF65-F5344CB8AC3E}">
        <p14:creationId xmlns:p14="http://schemas.microsoft.com/office/powerpoint/2010/main" val="108513189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Lst>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b="1">
          <a:solidFill>
            <a:schemeClr val="tx2"/>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b="1">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kumimoji="1" sz="2000">
          <a:solidFill>
            <a:schemeClr val="tx1"/>
          </a:solidFill>
          <a:latin typeface="+mn-lt"/>
          <a:ea typeface="ＭＳ Ｐゴシック" charset="-128"/>
        </a:defRPr>
      </a:lvl6pPr>
      <a:lvl7pPr marL="2971800" indent="-228600" algn="l" rtl="0" fontAlgn="base">
        <a:spcBef>
          <a:spcPct val="20000"/>
        </a:spcBef>
        <a:spcAft>
          <a:spcPct val="0"/>
        </a:spcAft>
        <a:buChar char="»"/>
        <a:defRPr kumimoji="1" sz="2000">
          <a:solidFill>
            <a:schemeClr val="tx1"/>
          </a:solidFill>
          <a:latin typeface="+mn-lt"/>
          <a:ea typeface="ＭＳ Ｐゴシック" charset="-128"/>
        </a:defRPr>
      </a:lvl7pPr>
      <a:lvl8pPr marL="3429000" indent="-228600" algn="l" rtl="0" fontAlgn="base">
        <a:spcBef>
          <a:spcPct val="20000"/>
        </a:spcBef>
        <a:spcAft>
          <a:spcPct val="0"/>
        </a:spcAft>
        <a:buChar char="»"/>
        <a:defRPr kumimoji="1" sz="2000">
          <a:solidFill>
            <a:schemeClr val="tx1"/>
          </a:solidFill>
          <a:latin typeface="+mn-lt"/>
          <a:ea typeface="ＭＳ Ｐゴシック" charset="-128"/>
        </a:defRPr>
      </a:lvl8pPr>
      <a:lvl9pPr marL="3886200" indent="-228600" algn="l" rtl="0" fontAlgn="base">
        <a:spcBef>
          <a:spcPct val="20000"/>
        </a:spcBef>
        <a:spcAft>
          <a:spcPct val="0"/>
        </a:spcAft>
        <a:buChar char="»"/>
        <a:defRPr kumimoji="1" sz="2000">
          <a:solidFill>
            <a:schemeClr val="tx1"/>
          </a:solidFill>
          <a:latin typeface="+mn-lt"/>
          <a:ea typeface="ＭＳ Ｐゴシック"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6A73"/>
        </a:solidFill>
        <a:effectLst/>
      </p:bgPr>
    </p:bg>
    <p:spTree>
      <p:nvGrpSpPr>
        <p:cNvPr id="1" name=""/>
        <p:cNvGrpSpPr/>
        <p:nvPr/>
      </p:nvGrpSpPr>
      <p:grpSpPr>
        <a:xfrm>
          <a:off x="0" y="0"/>
          <a:ext cx="0" cy="0"/>
          <a:chOff x="0" y="0"/>
          <a:chExt cx="0" cy="0"/>
        </a:xfrm>
      </p:grpSpPr>
      <p:sp>
        <p:nvSpPr>
          <p:cNvPr id="1028" name="Text Box 3"/>
          <p:cNvSpPr txBox="1">
            <a:spLocks noChangeArrowheads="1"/>
          </p:cNvSpPr>
          <p:nvPr/>
        </p:nvSpPr>
        <p:spPr bwMode="auto">
          <a:xfrm>
            <a:off x="67235" y="2375262"/>
            <a:ext cx="90138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6000" dirty="0">
                <a:solidFill>
                  <a:srgbClr val="FFFFFF"/>
                </a:solidFill>
                <a:effectLst>
                  <a:outerShdw blurRad="38100" dist="38100" dir="2700000" algn="tl">
                    <a:srgbClr val="000000">
                      <a:alpha val="43137"/>
                    </a:srgbClr>
                  </a:outerShdw>
                </a:effectLst>
                <a:latin typeface="Trebuchet MS" panose="020B0603020202020204" pitchFamily="34" charset="0"/>
                <a:ea typeface="HG丸ｺﾞｼｯｸM-PRO" panose="020F0600000000000000" pitchFamily="50" charset="-128"/>
              </a:rPr>
              <a:t>遺伝子バリアント</a:t>
            </a:r>
            <a:endParaRPr lang="en-US" altLang="ja-JP" sz="6000" dirty="0">
              <a:solidFill>
                <a:srgbClr val="FFFFFF"/>
              </a:solidFill>
              <a:effectLst>
                <a:outerShdw blurRad="38100" dist="38100" dir="2700000" algn="tl">
                  <a:srgbClr val="000000">
                    <a:alpha val="43137"/>
                  </a:srgbClr>
                </a:outerShdw>
              </a:effectLst>
              <a:latin typeface="Trebuchet MS" panose="020B0603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6000" b="0" dirty="0">
                <a:solidFill>
                  <a:srgbClr val="FFFFFF"/>
                </a:solidFill>
                <a:effectLst>
                  <a:outerShdw blurRad="38100" dist="38100" dir="2700000" algn="tl">
                    <a:srgbClr val="000000">
                      <a:alpha val="43137"/>
                    </a:srgbClr>
                  </a:outerShdw>
                </a:effectLst>
                <a:latin typeface="Trebuchet MS" panose="020B0603020202020204" pitchFamily="34" charset="0"/>
                <a:ea typeface="HG丸ｺﾞｼｯｸM-PRO" panose="020F0600000000000000" pitchFamily="50" charset="-128"/>
              </a:rPr>
              <a:t>CNV, SNPs, VUS</a:t>
            </a:r>
            <a:endParaRPr kumimoji="1" lang="ja-JP" alt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Trebuchet MS" panose="020B0603020202020204" pitchFamily="34" charset="0"/>
              <a:ea typeface="HG丸ｺﾞｼｯｸM-PRO" panose="020F0600000000000000" pitchFamily="50" charset="-128"/>
            </a:endParaRPr>
          </a:p>
        </p:txBody>
      </p:sp>
    </p:spTree>
    <p:extLst>
      <p:ext uri="{BB962C8B-B14F-4D97-AF65-F5344CB8AC3E}">
        <p14:creationId xmlns:p14="http://schemas.microsoft.com/office/powerpoint/2010/main" val="2722815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左中かっこ 31"/>
          <p:cNvSpPr/>
          <p:nvPr/>
        </p:nvSpPr>
        <p:spPr>
          <a:xfrm rot="16200000">
            <a:off x="4779962" y="2236788"/>
            <a:ext cx="180975" cy="4679950"/>
          </a:xfrm>
          <a:prstGeom prst="leftBrace">
            <a:avLst>
              <a:gd name="adj1" fmla="val 220646"/>
              <a:gd name="adj2" fmla="val 48177"/>
            </a:avLst>
          </a:prstGeom>
          <a:noFill/>
          <a:ln w="2540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52579" name="AutoShape 2"/>
          <p:cNvSpPr>
            <a:spLocks noChangeArrowheads="1"/>
          </p:cNvSpPr>
          <p:nvPr/>
        </p:nvSpPr>
        <p:spPr bwMode="auto">
          <a:xfrm rot="-7932">
            <a:off x="1223963" y="1360488"/>
            <a:ext cx="7343775" cy="3060700"/>
          </a:xfrm>
          <a:prstGeom prst="rtTriangle">
            <a:avLst/>
          </a:prstGeom>
          <a:solidFill>
            <a:srgbClr val="DC97FF"/>
          </a:solidFill>
          <a:ln w="19050">
            <a:solidFill>
              <a:schemeClr val="tx1"/>
            </a:solidFill>
            <a:miter lim="800000"/>
            <a:headEnd/>
            <a:tailEnd/>
          </a:ln>
        </p:spPr>
        <p:txBody>
          <a:bodyPr wrap="none" anchor="ct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ＭＳ Ｐゴシック" panose="020B0600070205080204" pitchFamily="50" charset="-128"/>
            </a:endParaRPr>
          </a:p>
        </p:txBody>
      </p:sp>
      <p:sp>
        <p:nvSpPr>
          <p:cNvPr id="25" name="AutoShape 3"/>
          <p:cNvSpPr>
            <a:spLocks noChangeArrowheads="1"/>
          </p:cNvSpPr>
          <p:nvPr/>
        </p:nvSpPr>
        <p:spPr bwMode="auto">
          <a:xfrm rot="10800000">
            <a:off x="1231900" y="1357313"/>
            <a:ext cx="7345363" cy="3041650"/>
          </a:xfrm>
          <a:prstGeom prst="rtTriangle">
            <a:avLst/>
          </a:prstGeom>
          <a:solidFill>
            <a:schemeClr val="accent3">
              <a:lumMod val="85000"/>
            </a:schemeClr>
          </a:solidFill>
          <a:ln w="19050">
            <a:solidFill>
              <a:schemeClr val="tx1"/>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Arial" charset="0"/>
            </a:endParaRPr>
          </a:p>
        </p:txBody>
      </p:sp>
      <p:sp>
        <p:nvSpPr>
          <p:cNvPr id="152581" name="Rectangle 4"/>
          <p:cNvSpPr>
            <a:spLocks noChangeArrowheads="1"/>
          </p:cNvSpPr>
          <p:nvPr/>
        </p:nvSpPr>
        <p:spPr bwMode="auto">
          <a:xfrm>
            <a:off x="215900" y="1176338"/>
            <a:ext cx="1001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en-US" altLang="ja-JP" sz="2000" b="0"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100%</a:t>
            </a:r>
            <a:endParaRPr kumimoji="1" lang="en-US" altLang="ja-JP" sz="4400" b="0"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152582" name="Rectangle 5"/>
          <p:cNvSpPr>
            <a:spLocks noChangeArrowheads="1"/>
          </p:cNvSpPr>
          <p:nvPr/>
        </p:nvSpPr>
        <p:spPr bwMode="auto">
          <a:xfrm>
            <a:off x="596900" y="4219575"/>
            <a:ext cx="620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en-US" altLang="ja-JP" sz="2000" b="0"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0%</a:t>
            </a:r>
            <a:endParaRPr kumimoji="1" lang="en-US" altLang="ja-JP" sz="4400" b="0"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152583" name="Rectangle 6"/>
          <p:cNvSpPr>
            <a:spLocks noChangeArrowheads="1"/>
          </p:cNvSpPr>
          <p:nvPr/>
        </p:nvSpPr>
        <p:spPr bwMode="auto">
          <a:xfrm>
            <a:off x="1244600" y="2936875"/>
            <a:ext cx="142875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400" b="1"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遺伝要因</a:t>
            </a:r>
            <a:endParaRPr kumimoji="1" lang="en-US" altLang="ja-JP" sz="2400" b="1"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一卵性双胎で一致するなど</a:t>
            </a:r>
          </a:p>
        </p:txBody>
      </p:sp>
      <p:sp>
        <p:nvSpPr>
          <p:cNvPr id="152584" name="Rectangle 7"/>
          <p:cNvSpPr>
            <a:spLocks noChangeArrowheads="1"/>
          </p:cNvSpPr>
          <p:nvPr/>
        </p:nvSpPr>
        <p:spPr bwMode="auto">
          <a:xfrm>
            <a:off x="6850063" y="1428750"/>
            <a:ext cx="16557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400" b="1" i="0" u="none" strike="noStrike" kern="0" cap="none" spc="0" normalizeH="0" baseline="0" noProof="0">
                <a:ln>
                  <a:noFill/>
                </a:ln>
                <a:solidFill>
                  <a:srgbClr val="00051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環境要因</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微生物感</a:t>
            </a:r>
            <a:endParaRPr kumimoji="1" lang="en-US" altLang="ja-JP" sz="2000" b="1"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染を含む</a:t>
            </a:r>
          </a:p>
        </p:txBody>
      </p:sp>
      <p:sp>
        <p:nvSpPr>
          <p:cNvPr id="152585" name="Rectangle 8"/>
          <p:cNvSpPr>
            <a:spLocks noChangeArrowheads="1"/>
          </p:cNvSpPr>
          <p:nvPr/>
        </p:nvSpPr>
        <p:spPr bwMode="auto">
          <a:xfrm>
            <a:off x="1109663" y="4627563"/>
            <a:ext cx="8509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単 </a:t>
            </a:r>
            <a:r>
              <a:rPr kumimoji="1" lang="ja-JP" altLang="en-US"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染</a:t>
            </a: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一 </a:t>
            </a:r>
            <a:r>
              <a:rPr kumimoji="1" lang="ja-JP" altLang="en-US"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色</a:t>
            </a: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遺 </a:t>
            </a:r>
            <a:r>
              <a:rPr kumimoji="1" lang="ja-JP" altLang="en-US"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体</a:t>
            </a: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伝 </a:t>
            </a:r>
            <a:r>
              <a:rPr kumimoji="1" lang="ja-JP" altLang="en-US"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異</a:t>
            </a:r>
            <a:endParaRPr kumimoji="1" lang="en-US" altLang="ja-JP"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子 </a:t>
            </a:r>
            <a:r>
              <a:rPr kumimoji="1" lang="ja-JP" altLang="en-US"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常</a:t>
            </a: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病 </a:t>
            </a:r>
            <a:r>
              <a:rPr kumimoji="1" lang="ja-JP" altLang="en-US" sz="2000" b="1" i="0" u="none" strike="noStrike" kern="0" cap="none" spc="0" normalizeH="0" baseline="0" noProof="0">
                <a:ln>
                  <a:noFill/>
                </a:ln>
                <a:solidFill>
                  <a:srgbClr val="6161CB"/>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症</a:t>
            </a:r>
          </a:p>
        </p:txBody>
      </p:sp>
      <p:sp>
        <p:nvSpPr>
          <p:cNvPr id="152586" name="Rectangle 9"/>
          <p:cNvSpPr>
            <a:spLocks noChangeArrowheads="1"/>
          </p:cNvSpPr>
          <p:nvPr/>
        </p:nvSpPr>
        <p:spPr bwMode="auto">
          <a:xfrm>
            <a:off x="2486025" y="4627563"/>
            <a:ext cx="4714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先天奇形</a:t>
            </a:r>
          </a:p>
        </p:txBody>
      </p:sp>
      <p:sp>
        <p:nvSpPr>
          <p:cNvPr id="152587" name="Rectangle 10"/>
          <p:cNvSpPr>
            <a:spLocks noChangeArrowheads="1"/>
          </p:cNvSpPr>
          <p:nvPr/>
        </p:nvSpPr>
        <p:spPr bwMode="auto">
          <a:xfrm>
            <a:off x="4562475" y="4627563"/>
            <a:ext cx="47148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生活習慣病</a:t>
            </a:r>
          </a:p>
        </p:txBody>
      </p:sp>
      <p:sp>
        <p:nvSpPr>
          <p:cNvPr id="152588" name="Rectangle 11"/>
          <p:cNvSpPr>
            <a:spLocks noChangeArrowheads="1"/>
          </p:cNvSpPr>
          <p:nvPr/>
        </p:nvSpPr>
        <p:spPr bwMode="auto">
          <a:xfrm>
            <a:off x="7612063" y="4627563"/>
            <a:ext cx="4714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感染症</a:t>
            </a:r>
          </a:p>
        </p:txBody>
      </p:sp>
      <p:sp>
        <p:nvSpPr>
          <p:cNvPr id="152589" name="Rectangle 12"/>
          <p:cNvSpPr>
            <a:spLocks noChangeArrowheads="1"/>
          </p:cNvSpPr>
          <p:nvPr/>
        </p:nvSpPr>
        <p:spPr bwMode="auto">
          <a:xfrm>
            <a:off x="8256588" y="4627563"/>
            <a:ext cx="47148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262673"/>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外傷・事故</a:t>
            </a:r>
          </a:p>
        </p:txBody>
      </p:sp>
      <p:sp>
        <p:nvSpPr>
          <p:cNvPr id="152590" name="Text Box 13"/>
          <p:cNvSpPr txBox="1">
            <a:spLocks noChangeArrowheads="1"/>
          </p:cNvSpPr>
          <p:nvPr/>
        </p:nvSpPr>
        <p:spPr bwMode="auto">
          <a:xfrm>
            <a:off x="53975"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ja-JP" sz="4000" b="1" i="0" u="none" strike="noStrike" kern="0" cap="none" spc="0" normalizeH="0" baseline="0" noProof="0">
              <a:ln>
                <a:noFill/>
              </a:ln>
              <a:solidFill>
                <a:srgbClr val="9999FF"/>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152591" name="Rectangle 9"/>
          <p:cNvSpPr>
            <a:spLocks noChangeArrowheads="1"/>
          </p:cNvSpPr>
          <p:nvPr/>
        </p:nvSpPr>
        <p:spPr bwMode="auto">
          <a:xfrm>
            <a:off x="3171825" y="4627563"/>
            <a:ext cx="47148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知的発達遅滞</a:t>
            </a:r>
          </a:p>
        </p:txBody>
      </p:sp>
      <p:sp>
        <p:nvSpPr>
          <p:cNvPr id="152592" name="Rectangle 9"/>
          <p:cNvSpPr>
            <a:spLocks noChangeArrowheads="1"/>
          </p:cNvSpPr>
          <p:nvPr/>
        </p:nvSpPr>
        <p:spPr bwMode="auto">
          <a:xfrm>
            <a:off x="3903663" y="4627563"/>
            <a:ext cx="4714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うつ病</a:t>
            </a:r>
          </a:p>
        </p:txBody>
      </p:sp>
      <p:sp>
        <p:nvSpPr>
          <p:cNvPr id="152593" name="Rectangle 9"/>
          <p:cNvSpPr>
            <a:spLocks noChangeArrowheads="1"/>
          </p:cNvSpPr>
          <p:nvPr/>
        </p:nvSpPr>
        <p:spPr bwMode="auto">
          <a:xfrm>
            <a:off x="5083175" y="4627563"/>
            <a:ext cx="47148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000" b="1" i="0" u="none" strike="noStrike" kern="0" cap="none" spc="0" normalizeH="0" baseline="0" noProof="0">
                <a:ln>
                  <a:noFill/>
                </a:ln>
                <a:solidFill>
                  <a:srgbClr val="C0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統合失調症</a:t>
            </a:r>
          </a:p>
        </p:txBody>
      </p:sp>
      <p:sp>
        <p:nvSpPr>
          <p:cNvPr id="27" name="大かっこ 26"/>
          <p:cNvSpPr/>
          <p:nvPr/>
        </p:nvSpPr>
        <p:spPr>
          <a:xfrm>
            <a:off x="7005638" y="1860550"/>
            <a:ext cx="1336675" cy="604838"/>
          </a:xfrm>
          <a:prstGeom prst="bracketPair">
            <a:avLst>
              <a:gd name="adj" fmla="val 1666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28" name="大かっこ 27"/>
          <p:cNvSpPr/>
          <p:nvPr/>
        </p:nvSpPr>
        <p:spPr>
          <a:xfrm>
            <a:off x="1300163" y="3381375"/>
            <a:ext cx="1336675" cy="908050"/>
          </a:xfrm>
          <a:prstGeom prst="bracketPair">
            <a:avLst>
              <a:gd name="adj" fmla="val 1666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3" name="正方形/長方形 32"/>
          <p:cNvSpPr/>
          <p:nvPr/>
        </p:nvSpPr>
        <p:spPr>
          <a:xfrm>
            <a:off x="1214438" y="1365250"/>
            <a:ext cx="7362825" cy="1527175"/>
          </a:xfrm>
          <a:prstGeom prst="rect">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endParaRPr>
          </a:p>
        </p:txBody>
      </p:sp>
      <p:sp>
        <p:nvSpPr>
          <p:cNvPr id="30" name="正方形/長方形 29"/>
          <p:cNvSpPr/>
          <p:nvPr/>
        </p:nvSpPr>
        <p:spPr>
          <a:xfrm>
            <a:off x="1222375" y="1365250"/>
            <a:ext cx="7362825" cy="3051175"/>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endParaRPr>
          </a:p>
        </p:txBody>
      </p:sp>
      <p:cxnSp>
        <p:nvCxnSpPr>
          <p:cNvPr id="19" name="直線コネクタ 18"/>
          <p:cNvCxnSpPr/>
          <p:nvPr/>
        </p:nvCxnSpPr>
        <p:spPr>
          <a:xfrm>
            <a:off x="5275263" y="1179513"/>
            <a:ext cx="42862"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378200" y="1179513"/>
            <a:ext cx="41275"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097338" y="1179513"/>
            <a:ext cx="42862"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671763" y="1179513"/>
            <a:ext cx="42862" cy="3492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2602" name="Text Box 23"/>
          <p:cNvSpPr txBox="1">
            <a:spLocks noChangeArrowheads="1"/>
          </p:cNvSpPr>
          <p:nvPr/>
        </p:nvSpPr>
        <p:spPr bwMode="auto">
          <a:xfrm>
            <a:off x="0" y="107950"/>
            <a:ext cx="9144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b="1">
                <a:solidFill>
                  <a:schemeClr val="tx1"/>
                </a:solidFill>
                <a:latin typeface="Arial" panose="020B0604020202020204" pitchFamily="34" charset="0"/>
                <a:ea typeface="ＭＳ Ｐゴシック" panose="020B0600070205080204" pitchFamily="50" charset="-128"/>
              </a:defRPr>
            </a:lvl1pPr>
            <a:lvl2pPr marL="742950" indent="-285750">
              <a:defRPr kumimoji="1" b="1">
                <a:solidFill>
                  <a:schemeClr val="tx1"/>
                </a:solidFill>
                <a:latin typeface="Arial" panose="020B0604020202020204" pitchFamily="34" charset="0"/>
                <a:ea typeface="ＭＳ Ｐゴシック" panose="020B0600070205080204" pitchFamily="50" charset="-128"/>
              </a:defRPr>
            </a:lvl2pPr>
            <a:lvl3pPr marL="1143000" indent="-228600">
              <a:defRPr kumimoji="1" b="1">
                <a:solidFill>
                  <a:schemeClr val="tx1"/>
                </a:solidFill>
                <a:latin typeface="Arial" panose="020B0604020202020204" pitchFamily="34" charset="0"/>
                <a:ea typeface="ＭＳ Ｐゴシック" panose="020B0600070205080204" pitchFamily="50" charset="-128"/>
              </a:defRPr>
            </a:lvl3pPr>
            <a:lvl4pPr marL="1600200" indent="-228600">
              <a:defRPr kumimoji="1" b="1">
                <a:solidFill>
                  <a:schemeClr val="tx1"/>
                </a:solidFill>
                <a:latin typeface="Arial" panose="020B0604020202020204" pitchFamily="34" charset="0"/>
                <a:ea typeface="ＭＳ Ｐゴシック" panose="020B0600070205080204" pitchFamily="50" charset="-128"/>
              </a:defRPr>
            </a:lvl4pPr>
            <a:lvl5pPr marL="2057400" indent="-22860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4400" b="1" i="0" u="none" strike="noStrike" kern="0" cap="none" spc="0" normalizeH="0" baseline="0" noProof="0" dirty="0">
                <a:ln>
                  <a:noFill/>
                </a:ln>
                <a:solidFill>
                  <a:srgbClr val="4B0096"/>
                </a:solidFill>
                <a:effectLst/>
                <a:uLnTx/>
                <a:uFillTx/>
                <a:latin typeface="HG丸ｺﾞｼｯｸM-PRO" panose="020F0600000000000000" pitchFamily="50" charset="-128"/>
                <a:ea typeface="HG丸ｺﾞｼｯｸM-PRO" panose="020F0600000000000000" pitchFamily="50" charset="-128"/>
              </a:rPr>
              <a:t>疾患 と 遺伝</a:t>
            </a:r>
            <a:r>
              <a:rPr kumimoji="1" lang="en-US" altLang="ja-JP" sz="4400" b="1" i="0" u="none" strike="noStrike" kern="0" cap="none" spc="0" normalizeH="0" baseline="0" noProof="0" dirty="0">
                <a:ln>
                  <a:noFill/>
                </a:ln>
                <a:solidFill>
                  <a:srgbClr val="4B0096"/>
                </a:solidFill>
                <a:effectLst/>
                <a:uLnTx/>
                <a:uFillTx/>
                <a:latin typeface="HG丸ｺﾞｼｯｸM-PRO" panose="020F0600000000000000" pitchFamily="50" charset="-128"/>
                <a:ea typeface="HG丸ｺﾞｼｯｸM-PRO" panose="020F0600000000000000" pitchFamily="50" charset="-128"/>
              </a:rPr>
              <a:t>/</a:t>
            </a:r>
            <a:r>
              <a:rPr kumimoji="1" lang="ja-JP" altLang="en-US" sz="4400" b="1" i="0" u="none" strike="noStrike" kern="0" cap="none" spc="0" normalizeH="0" baseline="0" noProof="0" dirty="0">
                <a:ln>
                  <a:noFill/>
                </a:ln>
                <a:solidFill>
                  <a:srgbClr val="4B0096"/>
                </a:solidFill>
                <a:effectLst/>
                <a:uLnTx/>
                <a:uFillTx/>
                <a:latin typeface="HG丸ｺﾞｼｯｸM-PRO" panose="020F0600000000000000" pitchFamily="50" charset="-128"/>
                <a:ea typeface="HG丸ｺﾞｼｯｸM-PRO" panose="020F0600000000000000" pitchFamily="50" charset="-128"/>
              </a:rPr>
              <a:t>環境要因 との関連</a:t>
            </a:r>
          </a:p>
        </p:txBody>
      </p:sp>
    </p:spTree>
    <p:extLst>
      <p:ext uri="{BB962C8B-B14F-4D97-AF65-F5344CB8AC3E}">
        <p14:creationId xmlns:p14="http://schemas.microsoft.com/office/powerpoint/2010/main" val="44246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4"/>
          <p:cNvSpPr txBox="1">
            <a:spLocks/>
          </p:cNvSpPr>
          <p:nvPr/>
        </p:nvSpPr>
        <p:spPr>
          <a:xfrm>
            <a:off x="469900" y="101600"/>
            <a:ext cx="8229600" cy="855663"/>
          </a:xfrm>
          <a:prstGeom prst="rect">
            <a:avLst/>
          </a:prstGeom>
        </p:spPr>
        <p:txBody>
          <a:bodyPr/>
          <a:lstStyle>
            <a:lvl1pPr algn="ctr" rtl="0" eaLnBrk="0" fontAlgn="base" hangingPunct="0">
              <a:spcBef>
                <a:spcPct val="0"/>
              </a:spcBef>
              <a:spcAft>
                <a:spcPct val="0"/>
              </a:spcAft>
              <a:defRPr kumimoji="1" sz="4400" b="1">
                <a:solidFill>
                  <a:srgbClr val="000066"/>
                </a:solidFill>
                <a:latin typeface="+mj-lt"/>
                <a:ea typeface="+mj-ea"/>
                <a:cs typeface="+mj-cs"/>
              </a:defRPr>
            </a:lvl1pPr>
            <a:lvl2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2pPr>
            <a:lvl3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3pPr>
            <a:lvl4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4pPr>
            <a:lvl5pPr algn="ctr" rtl="0" eaLnBrk="0" fontAlgn="base" hangingPunct="0">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5pPr>
            <a:lvl6pPr marL="4572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6pPr>
            <a:lvl7pPr marL="9144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7pPr>
            <a:lvl8pPr marL="13716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8pPr>
            <a:lvl9pPr marL="1828800" algn="ctr" rtl="0" fontAlgn="base">
              <a:spcBef>
                <a:spcPct val="0"/>
              </a:spcBef>
              <a:spcAft>
                <a:spcPct val="0"/>
              </a:spcAft>
              <a:defRPr kumimoji="1" sz="4400" b="1">
                <a:solidFill>
                  <a:srgbClr val="000066"/>
                </a:solidFill>
                <a:latin typeface="HG丸ｺﾞｼｯｸM-PRO" pitchFamily="50" charset="-128"/>
                <a:ea typeface="HG丸ｺﾞｼｯｸM-PRO" pitchFamily="50" charset="-128"/>
                <a:cs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4400" b="1" i="0" u="none" strike="noStrike" kern="0" cap="none" spc="0" normalizeH="0" baseline="0" noProof="0" dirty="0">
                <a:ln>
                  <a:noFill/>
                </a:ln>
                <a:solidFill>
                  <a:schemeClr val="accent2">
                    <a:lumMod val="75000"/>
                  </a:schemeClr>
                </a:solidFill>
                <a:effectLst/>
                <a:uLnTx/>
                <a:uFillTx/>
                <a:latin typeface="+mj-lt"/>
                <a:ea typeface="+mj-ea"/>
                <a:cs typeface="+mj-cs"/>
              </a:rPr>
              <a:t>遺伝子多型</a:t>
            </a:r>
            <a:endParaRPr kumimoji="1" lang="ja-JP" altLang="en-US" sz="4400" b="1" i="0" u="none" strike="noStrike" kern="0" cap="none" spc="0" normalizeH="0" baseline="0" noProof="0" dirty="0">
              <a:ln>
                <a:noFill/>
              </a:ln>
              <a:solidFill>
                <a:srgbClr val="000066"/>
              </a:solidFill>
              <a:effectLst/>
              <a:uLnTx/>
              <a:uFillTx/>
              <a:latin typeface="+mj-lt"/>
              <a:ea typeface="+mj-ea"/>
              <a:cs typeface="+mj-cs"/>
            </a:endParaRPr>
          </a:p>
        </p:txBody>
      </p:sp>
      <p:pic>
        <p:nvPicPr>
          <p:cNvPr id="11" name="Picture 2" descr="次世代シーケンサー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730375"/>
            <a:ext cx="4762500"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5676900" y="1310362"/>
            <a:ext cx="2870200" cy="5262979"/>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1" i="0" u="none" strike="noStrike" kern="0" cap="none" spc="0" normalizeH="0" baseline="0" noProof="0" dirty="0">
                <a:ln>
                  <a:noFill/>
                </a:ln>
                <a:solidFill>
                  <a:sysClr val="windowText" lastClr="000000"/>
                </a:solidFill>
                <a:effectLst/>
                <a:uLnTx/>
                <a:uFillTx/>
                <a:latin typeface="+mn-ea"/>
                <a:ea typeface="+mn-ea"/>
              </a:rPr>
              <a:t>大勢の遺伝子を</a:t>
            </a:r>
            <a:endParaRPr kumimoji="0" lang="en-US" altLang="ja-JP" sz="28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1" i="0" u="none" strike="noStrike" kern="0" cap="none" spc="0" normalizeH="0" baseline="0" noProof="0" dirty="0">
                <a:ln>
                  <a:noFill/>
                </a:ln>
                <a:solidFill>
                  <a:sysClr val="windowText" lastClr="000000"/>
                </a:solidFill>
                <a:effectLst/>
                <a:uLnTx/>
                <a:uFillTx/>
                <a:latin typeface="+mn-ea"/>
                <a:ea typeface="+mn-ea"/>
              </a:rPr>
              <a:t>調べてみたら</a:t>
            </a:r>
            <a:r>
              <a:rPr kumimoji="0" lang="en-US" altLang="ja-JP" sz="2800" b="1" i="0" u="none" strike="noStrike" kern="0" cap="none" spc="0" normalizeH="0" baseline="0" noProof="0" dirty="0">
                <a:ln>
                  <a:noFill/>
                </a:ln>
                <a:solidFill>
                  <a:sysClr val="windowText" lastClr="000000"/>
                </a:solidFill>
                <a:effectLst/>
                <a:uLnTx/>
                <a:uFillTx/>
                <a:latin typeface="+mn-ea"/>
                <a:ea typeface="+mn-ea"/>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1" i="0" u="none" strike="noStrike" kern="0" cap="none" spc="0" normalizeH="0" baseline="0" noProof="0" dirty="0">
                <a:ln>
                  <a:noFill/>
                </a:ln>
                <a:solidFill>
                  <a:sysClr val="windowText" lastClr="000000"/>
                </a:solidFill>
                <a:effectLst/>
                <a:uLnTx/>
                <a:uFillTx/>
                <a:latin typeface="+mn-ea"/>
                <a:ea typeface="+mn-ea"/>
              </a:rPr>
              <a:t>誰にでも，数十個の遺伝子の変化があることが分かった．</a:t>
            </a:r>
            <a:endParaRPr kumimoji="0" lang="en-US" altLang="ja-JP" sz="28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1" i="0" u="none" strike="noStrike" kern="0" cap="none" spc="0" normalizeH="0" baseline="0" noProof="0" dirty="0">
                <a:ln>
                  <a:noFill/>
                </a:ln>
                <a:solidFill>
                  <a:sysClr val="windowText" lastClr="000000"/>
                </a:solidFill>
                <a:effectLst/>
                <a:uLnTx/>
                <a:uFillTx/>
                <a:latin typeface="+mn-ea"/>
                <a:ea typeface="+mn-ea"/>
              </a:rPr>
              <a:t>ただし，直接病気に結びつくものはわずかであり，変異とは呼ばず多型と呼ぶ．</a:t>
            </a:r>
          </a:p>
        </p:txBody>
      </p:sp>
    </p:spTree>
    <p:extLst>
      <p:ext uri="{BB962C8B-B14F-4D97-AF65-F5344CB8AC3E}">
        <p14:creationId xmlns:p14="http://schemas.microsoft.com/office/powerpoint/2010/main" val="47417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Text Box 2"/>
          <p:cNvSpPr txBox="1">
            <a:spLocks noChangeArrowheads="1"/>
          </p:cNvSpPr>
          <p:nvPr/>
        </p:nvSpPr>
        <p:spPr bwMode="auto">
          <a:xfrm>
            <a:off x="57150"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ja-JP" sz="4000" b="1" i="0" u="none" strike="noStrike" kern="0" cap="none" spc="0" normalizeH="0" baseline="0" noProof="0">
              <a:ln>
                <a:noFill/>
              </a:ln>
              <a:solidFill>
                <a:srgbClr val="FF3399"/>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315396" name="Text Box 3"/>
          <p:cNvSpPr txBox="1">
            <a:spLocks noChangeArrowheads="1"/>
          </p:cNvSpPr>
          <p:nvPr/>
        </p:nvSpPr>
        <p:spPr bwMode="auto">
          <a:xfrm>
            <a:off x="438410" y="1410841"/>
            <a:ext cx="836421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AutoNum type="arabicPeriod"/>
              <a:defRPr kumimoji="1" sz="32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1pPr>
            <a:lvl2pPr marL="742950" indent="-285750">
              <a:spcBef>
                <a:spcPct val="20000"/>
              </a:spcBef>
              <a:buAutoNum type="circleNumDbPlain"/>
              <a:defRPr kumimoji="1" sz="28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2pPr>
            <a:lvl3pPr marL="1143000" indent="-228600">
              <a:spcBef>
                <a:spcPct val="20000"/>
              </a:spcBef>
              <a:buAutoNum type="alphaLcPeriod"/>
              <a:defRPr kumimoji="1" sz="24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3pPr>
            <a:lvl4pPr marL="1600200" indent="-228600">
              <a:spcBef>
                <a:spcPct val="20000"/>
              </a:spcBef>
              <a:buFont typeface="Wingdings" panose="05000000000000000000" pitchFamily="2" charset="2"/>
              <a:buChar char="l"/>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4pPr>
            <a:lvl5pPr marL="2057400" indent="-228600">
              <a:spcBef>
                <a:spcPct val="20000"/>
              </a:spcBef>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5pPr>
            <a:lvl6pPr marL="25146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6pPr>
            <a:lvl7pPr marL="29718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7pPr>
            <a:lvl8pPr marL="34290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8pPr>
            <a:lvl9pPr marL="3886200" indent="-228600" eaLnBrk="0" fontAlgn="base" hangingPunct="0">
              <a:spcBef>
                <a:spcPct val="20000"/>
              </a:spcBef>
              <a:spcAft>
                <a:spcPct val="0"/>
              </a:spcAft>
              <a:buAutoNum type="romanLcPeriod"/>
              <a:defRPr kumimoji="1" sz="2000">
                <a:solidFill>
                  <a:schemeClr val="tx1"/>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新生</a:t>
            </a:r>
            <a:r>
              <a:rPr kumimoji="1" lang="en-US" altLang="ja-JP"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kumimoji="1" lang="ja-JP" altLang="en-US"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突然</a:t>
            </a:r>
            <a:r>
              <a:rPr kumimoji="1" lang="en-US" altLang="ja-JP"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kumimoji="1" lang="ja-JP" altLang="en-US"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変異率</a:t>
            </a:r>
            <a:r>
              <a:rPr kumimoji="1" lang="en-US" altLang="ja-JP"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kumimoji="1" lang="ja-JP" altLang="en-US"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減数分裂１回当たり</a:t>
            </a:r>
            <a:r>
              <a:rPr kumimoji="1" lang="en-US" altLang="ja-JP"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kumimoji="1" lang="ja-JP" altLang="en-US" sz="36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endParaRPr kumimoji="1" lang="en-US" altLang="ja-JP" sz="1800" b="0"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32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　染色体異常</a:t>
            </a:r>
            <a:r>
              <a:rPr kumimoji="1" lang="en-US" altLang="ja-JP" sz="32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0.006</a:t>
            </a:r>
          </a:p>
          <a:p>
            <a:pPr marL="0" marR="0" lvl="0" indent="0" defTabSz="914400" eaLnBrk="1" fontAlgn="auto" latinLnBrk="0" hangingPunct="1">
              <a:lnSpc>
                <a:spcPct val="100000"/>
              </a:lnSpc>
              <a:spcBef>
                <a:spcPct val="0"/>
              </a:spcBef>
              <a:spcAft>
                <a:spcPts val="0"/>
              </a:spcAft>
              <a:buClrTx/>
              <a:buSzTx/>
              <a:buFontTx/>
              <a:buNone/>
              <a:tabLst/>
              <a:defRPr/>
            </a:pPr>
            <a:endParaRPr kumimoji="1" lang="en-US" altLang="ja-JP" sz="10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32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　コピー数多型（</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CNVs</a:t>
            </a:r>
            <a:r>
              <a:rPr kumimoji="1" lang="ja-JP" altLang="en-US" sz="32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kumimoji="1" lang="en-US" altLang="ja-JP" sz="3200" b="1" i="0" u="none" strike="noStrike" kern="0" cap="none" spc="0" normalizeH="0" baseline="0" noProof="0" dirty="0">
                <a:ln>
                  <a:noFill/>
                </a:ln>
                <a:solidFill>
                  <a:srgbClr val="003F3E"/>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0.02</a:t>
            </a:r>
          </a:p>
          <a:p>
            <a:pPr marL="0" marR="0" lvl="0" indent="0" defTabSz="914400" eaLnBrk="1" fontAlgn="auto" latinLnBrk="0" hangingPunct="1">
              <a:lnSpc>
                <a:spcPct val="100000"/>
              </a:lnSpc>
              <a:spcBef>
                <a:spcPct val="0"/>
              </a:spcBef>
              <a:spcAft>
                <a:spcPts val="0"/>
              </a:spcAft>
              <a:buClrTx/>
              <a:buSzTx/>
              <a:buFontTx/>
              <a:buNone/>
              <a:tabLst/>
              <a:defRPr/>
            </a:pPr>
            <a:endParaRPr kumimoji="1" lang="en-US" altLang="ja-JP" sz="10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a:t>
            </a:r>
            <a:r>
              <a:rPr kumimoji="1" lang="en-US" altLang="ja-JP" sz="3200" b="0" i="0" u="none" strike="noStrike" kern="0" cap="none" spc="0" normalizeH="0" baseline="0" noProof="0" dirty="0" err="1">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InDel</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a:t>
            </a:r>
            <a:r>
              <a:rPr kumimoji="1" lang="ja-JP" altLang="en-US" sz="3200" b="1"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（塩基挿入･欠失）</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3</a:t>
            </a:r>
          </a:p>
          <a:p>
            <a:pPr marL="0" marR="0" lvl="0" indent="0" defTabSz="914400" eaLnBrk="1" fontAlgn="auto" latinLnBrk="0" hangingPunct="1">
              <a:lnSpc>
                <a:spcPct val="100000"/>
              </a:lnSpc>
              <a:spcBef>
                <a:spcPct val="0"/>
              </a:spcBef>
              <a:spcAft>
                <a:spcPts val="0"/>
              </a:spcAft>
              <a:buClrTx/>
              <a:buSzTx/>
              <a:buFontTx/>
              <a:buNone/>
              <a:tabLst/>
              <a:defRPr/>
            </a:pPr>
            <a:endParaRPr kumimoji="1" lang="en-US" altLang="ja-JP" sz="1000" b="1"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3200" b="1"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一塩基多型（</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SNVs</a:t>
            </a:r>
            <a:r>
              <a:rPr kumimoji="1" lang="ja-JP" altLang="en-US" sz="3200" b="1"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a:t>
            </a:r>
            <a:r>
              <a:rPr kumimoji="1" lang="en-US" altLang="ja-JP" sz="3200" b="1"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a:t>
            </a:r>
            <a:r>
              <a:rPr kumimoji="1" lang="en-US" altLang="ja-JP" sz="32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74</a:t>
            </a:r>
          </a:p>
          <a:p>
            <a:pPr marL="0" marR="0" lvl="0" indent="0" defTabSz="914400" eaLnBrk="1" fontAlgn="auto" latinLnBrk="0" hangingPunct="1">
              <a:lnSpc>
                <a:spcPct val="100000"/>
              </a:lnSpc>
              <a:spcBef>
                <a:spcPct val="0"/>
              </a:spcBef>
              <a:spcAft>
                <a:spcPts val="0"/>
              </a:spcAft>
              <a:buClrTx/>
              <a:buSzTx/>
              <a:buFontTx/>
              <a:buNone/>
              <a:tabLst/>
              <a:defRPr/>
            </a:pPr>
            <a:endParaRPr kumimoji="1" lang="en-US" altLang="ja-JP" sz="1600" b="1"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en-US" altLang="ja-JP" sz="20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Nat Rev Genet. 2012 Jul 18;13(8):565-75.De novo mutations in human genetic disease. </a:t>
            </a:r>
            <a:r>
              <a:rPr kumimoji="1" lang="en-US" altLang="ja-JP" sz="2000" b="0" i="0" u="none" strike="noStrike" kern="0" cap="none" spc="0" normalizeH="0" baseline="0" noProof="0" dirty="0" err="1">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Veltman</a:t>
            </a:r>
            <a:r>
              <a:rPr kumimoji="1" lang="en-US" altLang="ja-JP" sz="20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JA, Brunner HG.</a:t>
            </a:r>
          </a:p>
          <a:p>
            <a:pPr marL="0" marR="0" lvl="0" indent="0" defTabSz="914400" eaLnBrk="1" fontAlgn="auto" latinLnBrk="0" hangingPunct="1">
              <a:lnSpc>
                <a:spcPct val="100000"/>
              </a:lnSpc>
              <a:spcBef>
                <a:spcPct val="0"/>
              </a:spcBef>
              <a:spcAft>
                <a:spcPts val="0"/>
              </a:spcAft>
              <a:buClrTx/>
              <a:buSzTx/>
              <a:buFontTx/>
              <a:buNone/>
              <a:tabLst/>
              <a:defRPr/>
            </a:pPr>
            <a:endParaRPr kumimoji="1" lang="en-US" altLang="ja-JP" sz="20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endParaRPr>
          </a:p>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2400" b="1" i="0" u="none" strike="noStrike" kern="0" cap="none" spc="0" normalizeH="0" baseline="0" noProof="0" dirty="0">
                <a:ln>
                  <a:noFill/>
                </a:ln>
                <a:solidFill>
                  <a:schemeClr val="accent6">
                    <a:lumMod val="75000"/>
                  </a:schemeClr>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減数分裂</a:t>
            </a:r>
            <a:r>
              <a:rPr kumimoji="1" lang="en-US" altLang="ja-JP" sz="2400" b="1" i="0" u="none" strike="noStrike" kern="0" cap="none" spc="0" normalizeH="0" baseline="0" noProof="0" dirty="0">
                <a:ln>
                  <a:noFill/>
                </a:ln>
                <a:solidFill>
                  <a:schemeClr val="accent6">
                    <a:lumMod val="75000"/>
                  </a:schemeClr>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1</a:t>
            </a:r>
            <a:r>
              <a:rPr kumimoji="1" lang="ja-JP" altLang="en-US" sz="2400" b="1" i="0" u="none" strike="noStrike" kern="0" cap="none" spc="0" normalizeH="0" baseline="0" noProof="0" dirty="0">
                <a:ln>
                  <a:noFill/>
                </a:ln>
                <a:solidFill>
                  <a:schemeClr val="accent6">
                    <a:lumMod val="75000"/>
                  </a:schemeClr>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回当たり，タンパク質をコードする遺伝子</a:t>
            </a:r>
            <a:r>
              <a:rPr kumimoji="1" lang="en-US" altLang="ja-JP" sz="2400" b="1" i="0" u="none" strike="noStrike" kern="0" cap="none" spc="0" normalizeH="0" baseline="0" noProof="0" dirty="0">
                <a:ln>
                  <a:noFill/>
                </a:ln>
                <a:solidFill>
                  <a:schemeClr val="accent6">
                    <a:lumMod val="75000"/>
                  </a:schemeClr>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1</a:t>
            </a:r>
            <a:r>
              <a:rPr kumimoji="1" lang="ja-JP" altLang="en-US" sz="2400" b="1" i="0" u="none" strike="noStrike" kern="0" cap="none" spc="0" normalizeH="0" baseline="0" noProof="0" dirty="0">
                <a:ln>
                  <a:noFill/>
                </a:ln>
                <a:solidFill>
                  <a:schemeClr val="accent6">
                    <a:lumMod val="75000"/>
                  </a:schemeClr>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個に変異を生じる確率</a:t>
            </a:r>
            <a:r>
              <a:rPr kumimoji="1" lang="en-US" altLang="ja-JP" sz="2000" b="0" i="0" u="none" strike="noStrike" kern="0" cap="none" spc="0" normalizeH="0" baseline="0" noProof="0" dirty="0">
                <a:ln>
                  <a:noFill/>
                </a:ln>
                <a:solidFill>
                  <a:srgbClr val="003F3E"/>
                </a:solidFill>
                <a:effectLst/>
                <a:uLnTx/>
                <a:uFillTx/>
                <a:latin typeface="Trebuchet MS" panose="020B0603020202020204" pitchFamily="34" charset="0"/>
                <a:ea typeface="HG丸ｺﾞｼｯｸM-PRO" panose="020F0600000000000000" pitchFamily="50" charset="-128"/>
                <a:cs typeface="ＭＳ Ｐゴシック" panose="020B0600070205080204" pitchFamily="50" charset="-128"/>
              </a:rPr>
              <a:t>	</a:t>
            </a:r>
          </a:p>
        </p:txBody>
      </p:sp>
      <p:sp>
        <p:nvSpPr>
          <p:cNvPr id="315397" name="Rectangle 8"/>
          <p:cNvSpPr>
            <a:spLocks noGrp="1" noChangeArrowheads="1"/>
          </p:cNvSpPr>
          <p:nvPr>
            <p:ph type="title" idx="4294967295"/>
          </p:nvPr>
        </p:nvSpPr>
        <p:spPr>
          <a:xfrm>
            <a:off x="50104" y="179388"/>
            <a:ext cx="9070975" cy="719137"/>
          </a:xfrm>
        </p:spPr>
        <p:txBody>
          <a:bodyPr/>
          <a:lstStyle/>
          <a:p>
            <a:pPr eaLnBrk="1" hangingPunct="1"/>
            <a:r>
              <a:rPr lang="ja-JP" altLang="en-US" dirty="0">
                <a:solidFill>
                  <a:schemeClr val="accent6">
                    <a:lumMod val="50000"/>
                  </a:schemeClr>
                </a:solidFill>
              </a:rPr>
              <a:t>遺伝子の変化は頻繁に起きている</a:t>
            </a:r>
          </a:p>
        </p:txBody>
      </p:sp>
    </p:spTree>
    <p:extLst>
      <p:ext uri="{BB962C8B-B14F-4D97-AF65-F5344CB8AC3E}">
        <p14:creationId xmlns:p14="http://schemas.microsoft.com/office/powerpoint/2010/main" val="764127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23825" y="1298575"/>
            <a:ext cx="8848725" cy="495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b="1" i="0" u="none" strike="noStrike" kern="0" cap="none" spc="0" normalizeH="0" baseline="0" noProof="0" dirty="0">
                <a:ln>
                  <a:noFill/>
                </a:ln>
                <a:solidFill>
                  <a:srgbClr val="003366"/>
                </a:solidFill>
                <a:effectLst/>
                <a:uLnTx/>
                <a:uFillTx/>
                <a:latin typeface="HG丸ｺﾞｼｯｸM-PRO" panose="020F0600000000000000" pitchFamily="50" charset="-128"/>
                <a:ea typeface="HG丸ｺﾞｼｯｸM-PRO" panose="020F0600000000000000" pitchFamily="50" charset="-128"/>
              </a:rPr>
              <a:t>既知の遺伝性疾患の遺伝子の同定</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6600"/>
                </a:solidFill>
                <a:effectLst/>
                <a:uLnTx/>
                <a:uFillTx/>
                <a:latin typeface="HG丸ｺﾞｼｯｸM-PRO" panose="020F0600000000000000" pitchFamily="50" charset="-128"/>
                <a:ea typeface="HG丸ｺﾞｼｯｸM-PRO" panose="020F0600000000000000" pitchFamily="50" charset="-128"/>
              </a:rPr>
              <a:t>　</a:t>
            </a: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臨床の現場での遺伝子診断に用いることができる</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診断はできても治療法のない疾患もある</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発症前に診断できてしまう</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信頼性の検証が得られていないものも多い</a:t>
            </a: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6600"/>
              </a:solidFill>
              <a:effectLst/>
              <a:uLnTx/>
              <a:uFillTx/>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b="1" i="0" u="none" strike="noStrike" kern="0" cap="none" spc="0" normalizeH="0" baseline="0" noProof="0" dirty="0">
                <a:ln>
                  <a:noFill/>
                </a:ln>
                <a:solidFill>
                  <a:srgbClr val="003366"/>
                </a:solidFill>
                <a:effectLst/>
                <a:uLnTx/>
                <a:uFillTx/>
                <a:latin typeface="HG丸ｺﾞｼｯｸM-PRO" panose="020F0600000000000000" pitchFamily="50" charset="-128"/>
                <a:ea typeface="HG丸ｺﾞｼｯｸM-PRO" panose="020F0600000000000000" pitchFamily="50" charset="-128"/>
              </a:rPr>
              <a:t>疾患には直接結びつかない遺伝子の同定</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構造や機能のみが推定されている遺伝子</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臨床的意義が確立していない</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検体提供者に有意な情報を還元できない</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rgbClr val="003300"/>
                </a:solidFill>
                <a:effectLst/>
                <a:uLnTx/>
                <a:uFillTx/>
                <a:latin typeface="HG丸ｺﾞｼｯｸM-PRO" panose="020F0600000000000000" pitchFamily="50" charset="-128"/>
                <a:ea typeface="HG丸ｺﾞｼｯｸM-PRO" panose="020F0600000000000000" pitchFamily="50" charset="-128"/>
              </a:rPr>
              <a:t>　研究とは無関係な副情報を得てしまうことがある</a:t>
            </a:r>
          </a:p>
        </p:txBody>
      </p:sp>
      <p:sp>
        <p:nvSpPr>
          <p:cNvPr id="35843" name="Text Box 3"/>
          <p:cNvSpPr txBox="1">
            <a:spLocks noChangeArrowheads="1"/>
          </p:cNvSpPr>
          <p:nvPr/>
        </p:nvSpPr>
        <p:spPr bwMode="auto">
          <a:xfrm>
            <a:off x="0" y="142875"/>
            <a:ext cx="9144000"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4300" b="1" i="0" u="none" strike="noStrike" kern="0" cap="none" spc="0" normalizeH="0" baseline="0" noProof="0" dirty="0">
                <a:ln>
                  <a:noFill/>
                </a:ln>
                <a:solidFill>
                  <a:srgbClr val="380070"/>
                </a:solidFill>
                <a:effectLst/>
                <a:uLnTx/>
                <a:uFillTx/>
                <a:latin typeface="HG丸ｺﾞｼｯｸM-PRO" panose="020F0600000000000000" pitchFamily="50" charset="-128"/>
                <a:ea typeface="HG丸ｺﾞｼｯｸM-PRO" panose="020F0600000000000000" pitchFamily="50" charset="-128"/>
              </a:rPr>
              <a:t>遺伝子解析研究における遺伝子検査</a:t>
            </a:r>
          </a:p>
        </p:txBody>
      </p:sp>
    </p:spTree>
    <p:extLst>
      <p:ext uri="{BB962C8B-B14F-4D97-AF65-F5344CB8AC3E}">
        <p14:creationId xmlns:p14="http://schemas.microsoft.com/office/powerpoint/2010/main" val="4080695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idx="4294967295"/>
          </p:nvPr>
        </p:nvSpPr>
        <p:spPr>
          <a:xfrm>
            <a:off x="0" y="90488"/>
            <a:ext cx="9144000" cy="1009650"/>
          </a:xfrm>
        </p:spPr>
        <p:txBody>
          <a:bodyPr/>
          <a:lstStyle/>
          <a:p>
            <a:pPr eaLnBrk="1" hangingPunct="1"/>
            <a:r>
              <a:rPr lang="en-US" altLang="ja-JP" dirty="0">
                <a:solidFill>
                  <a:schemeClr val="accent1">
                    <a:lumMod val="10000"/>
                  </a:schemeClr>
                </a:solidFill>
                <a:latin typeface="Trebuchet MS" panose="020B0603020202020204" pitchFamily="34" charset="0"/>
                <a:ea typeface="HG丸ｺﾞｼｯｸM-PRO" panose="020F0600000000000000" pitchFamily="50" charset="-128"/>
              </a:rPr>
              <a:t>VUS</a:t>
            </a:r>
            <a:r>
              <a:rPr lang="en-US" altLang="ja-JP" dirty="0">
                <a:solidFill>
                  <a:schemeClr val="accent1">
                    <a:lumMod val="10000"/>
                  </a:schemeClr>
                </a:solidFill>
                <a:latin typeface="HG丸ｺﾞｼｯｸM-PRO" panose="020F0600000000000000" pitchFamily="50" charset="-128"/>
                <a:ea typeface="HG丸ｺﾞｼｯｸM-PRO" panose="020F0600000000000000" pitchFamily="50" charset="-128"/>
              </a:rPr>
              <a:t>(</a:t>
            </a:r>
            <a:r>
              <a:rPr lang="ja-JP" altLang="en-US" dirty="0">
                <a:solidFill>
                  <a:schemeClr val="accent1">
                    <a:lumMod val="10000"/>
                  </a:schemeClr>
                </a:solidFill>
                <a:latin typeface="HG丸ｺﾞｼｯｸM-PRO" panose="020F0600000000000000" pitchFamily="50" charset="-128"/>
                <a:ea typeface="HG丸ｺﾞｼｯｸM-PRO" panose="020F0600000000000000" pitchFamily="50" charset="-128"/>
              </a:rPr>
              <a:t>意義不明の変異</a:t>
            </a:r>
            <a:r>
              <a:rPr lang="en-US" altLang="ja-JP" dirty="0">
                <a:solidFill>
                  <a:schemeClr val="accent1">
                    <a:lumMod val="10000"/>
                  </a:schemeClr>
                </a:solidFill>
                <a:latin typeface="HG丸ｺﾞｼｯｸM-PRO" panose="020F0600000000000000" pitchFamily="50" charset="-128"/>
                <a:ea typeface="HG丸ｺﾞｼｯｸM-PRO" panose="020F0600000000000000" pitchFamily="50" charset="-128"/>
              </a:rPr>
              <a:t>)</a:t>
            </a:r>
            <a:endParaRPr lang="ja-JP" altLang="en-US" b="1" dirty="0">
              <a:solidFill>
                <a:schemeClr val="accent1">
                  <a:lumMod val="10000"/>
                </a:schemeClr>
              </a:solidFill>
              <a:latin typeface="HG丸ｺﾞｼｯｸM-PRO" panose="020F0600000000000000" pitchFamily="50" charset="-128"/>
              <a:ea typeface="HG丸ｺﾞｼｯｸM-PRO" panose="020F0600000000000000" pitchFamily="50" charset="-128"/>
            </a:endParaRPr>
          </a:p>
        </p:txBody>
      </p:sp>
      <p:sp>
        <p:nvSpPr>
          <p:cNvPr id="10" name="Text Box 3"/>
          <p:cNvSpPr txBox="1">
            <a:spLocks noChangeArrowheads="1"/>
          </p:cNvSpPr>
          <p:nvPr/>
        </p:nvSpPr>
        <p:spPr bwMode="auto">
          <a:xfrm>
            <a:off x="237994" y="1478509"/>
            <a:ext cx="8580329"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ヒト遺伝子の塩基配列には個人差があり，個体間の塩基配列の違いは</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1000</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塩基に</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1</a:t>
            </a:r>
            <a:r>
              <a:rPr kumimoji="1" lang="ja-JP" altLang="en-US"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カ</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所</a:t>
            </a:r>
            <a:r>
              <a:rPr kumimoji="1" lang="en-US" altLang="ja-JP" sz="2800" b="1" i="0" u="none" strike="noStrike" kern="0" cap="none" spc="0" normalizeH="0" baseline="0" noProof="0" dirty="0">
                <a:ln>
                  <a:noFill/>
                </a:ln>
                <a:solidFill>
                  <a:schemeClr val="accent6">
                    <a:lumMod val="50000"/>
                  </a:schemeClr>
                </a:solidFill>
                <a:effectLst/>
                <a:uLnTx/>
                <a:uFillTx/>
                <a:latin typeface="+mn-ea"/>
                <a:ea typeface="+mn-ea"/>
              </a:rPr>
              <a:t>(</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mn-ea"/>
              </a:rPr>
              <a:t>0.1%</a:t>
            </a:r>
            <a:r>
              <a:rPr kumimoji="1" lang="en-US" altLang="ja-JP" sz="2800" b="1" i="0" u="none" strike="noStrike" kern="0" cap="none" spc="0" normalizeH="0" baseline="0" noProof="0" dirty="0">
                <a:ln>
                  <a:noFill/>
                </a:ln>
                <a:solidFill>
                  <a:schemeClr val="accent6">
                    <a:lumMod val="50000"/>
                  </a:schemeClr>
                </a:solidFill>
                <a:effectLst/>
                <a:uLnTx/>
                <a:uFillTx/>
                <a:latin typeface="+mn-ea"/>
                <a:ea typeface="+mn-ea"/>
              </a:rPr>
              <a:t>)</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程度と考えられている．一般集団中で</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100</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人に</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1</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人</a:t>
            </a:r>
            <a:r>
              <a:rPr kumimoji="1" lang="en-US" altLang="ja-JP" sz="2800" b="1" i="0" u="none" strike="noStrike" kern="0" cap="none" spc="0" normalizeH="0" baseline="0" noProof="0" dirty="0">
                <a:ln>
                  <a:noFill/>
                </a:ln>
                <a:solidFill>
                  <a:schemeClr val="accent6">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1%</a:t>
            </a:r>
            <a:r>
              <a:rPr kumimoji="1" lang="en-US" altLang="ja-JP" sz="2800" b="1" i="0" u="none" strike="noStrike" kern="0" cap="none" spc="0" normalizeH="0" baseline="0" noProof="0" dirty="0">
                <a:ln>
                  <a:noFill/>
                </a:ln>
                <a:solidFill>
                  <a:schemeClr val="accent6">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以上の頻度で認められる遺伝子変異は遺伝子多型</a:t>
            </a:r>
            <a:r>
              <a:rPr kumimoji="1" lang="en-US" altLang="ja-JP" sz="2800" b="1" i="0" u="none" strike="noStrike" kern="0" cap="none" spc="0" normalizeH="0" baseline="0" noProof="0" dirty="0">
                <a:ln>
                  <a:noFill/>
                </a:ln>
                <a:solidFill>
                  <a:schemeClr val="accent6">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genetic polymorphism</a:t>
            </a:r>
            <a:r>
              <a:rPr kumimoji="1" lang="en-US" altLang="ja-JP" sz="2800" b="1" i="0" u="none" strike="noStrike" kern="0" cap="none" spc="0" normalizeH="0" baseline="0" noProof="0" dirty="0">
                <a:ln>
                  <a:noFill/>
                </a:ln>
                <a:solidFill>
                  <a:schemeClr val="accent6">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と呼ばれ，大部分は病的意義のないものであるが，一部が比較的低リスクの，単一あるいは多因子遺伝病の原因遺伝子変異となる場合がある．一方，既知の遺伝性疾患の原因遺伝子に</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1%</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以下の頻度で認められる低頻度の変異の多くは検査会社の報告書で意義不明の変異</a:t>
            </a:r>
            <a:r>
              <a:rPr kumimoji="1" lang="en-US" altLang="ja-JP" sz="2800" b="1" i="0" u="none" strike="noStrike" kern="0" cap="none" spc="0" normalizeH="0" baseline="0" noProof="0" dirty="0">
                <a:ln>
                  <a:noFill/>
                </a:ln>
                <a:solidFill>
                  <a:schemeClr val="accent6">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en-US" altLang="ja-JP" sz="28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variant of unknown significance: VUS</a:t>
            </a:r>
            <a:r>
              <a:rPr kumimoji="1" lang="en-US" altLang="ja-JP" sz="2800" b="1" i="0" u="none" strike="noStrike" kern="0" cap="none" spc="0" normalizeH="0" baseline="0" noProof="0" dirty="0">
                <a:ln>
                  <a:noFill/>
                </a:ln>
                <a:solidFill>
                  <a:schemeClr val="accent6">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rPr>
              <a:t>として取り扱われる場合が多い．</a:t>
            </a:r>
            <a:endParaRPr kumimoji="1" lang="en-US" altLang="ja-JP" sz="2800" b="1" i="0" u="none" strike="noStrike" kern="0" cap="none" spc="0" normalizeH="0" baseline="0" noProof="0" dirty="0">
              <a:ln>
                <a:noFill/>
              </a:ln>
              <a:solidFill>
                <a:schemeClr val="accent6">
                  <a:lumMod val="50000"/>
                </a:schemeClr>
              </a:solidFill>
              <a:effectLst/>
              <a:uLnTx/>
              <a:uFillTx/>
              <a:latin typeface="Arial" panose="020B0604020202020204" pitchFamily="34" charset="0"/>
              <a:ea typeface="HG丸ｺﾞｼｯｸM-PRO" panose="020F0600000000000000" pitchFamily="50" charset="-128"/>
            </a:endParaRPr>
          </a:p>
        </p:txBody>
      </p:sp>
      <p:sp>
        <p:nvSpPr>
          <p:cNvPr id="6" name="正方形/長方形 5"/>
          <p:cNvSpPr/>
          <p:nvPr/>
        </p:nvSpPr>
        <p:spPr>
          <a:xfrm>
            <a:off x="363255" y="865330"/>
            <a:ext cx="8455068" cy="55399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30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a typeface="HG丸ｺﾞｼｯｸM-PRO" panose="020F0600000000000000" pitchFamily="50" charset="-128"/>
              </a:rPr>
              <a:t>variant of unknown significance</a:t>
            </a:r>
            <a:endParaRPr kumimoji="0" lang="ja-JP" altLang="en-US" sz="3000" b="0" i="0" u="none" strike="noStrike" kern="0" cap="none" spc="0" normalizeH="0" baseline="0" noProof="0" dirty="0">
              <a:ln>
                <a:noFill/>
              </a:ln>
              <a:solidFill>
                <a:schemeClr val="accent6">
                  <a:lumMod val="50000"/>
                </a:schemeClr>
              </a:solidFill>
              <a:effectLst/>
              <a:uLnTx/>
              <a:uFillTx/>
              <a:latin typeface="Trebuchet MS" panose="020B0603020202020204" pitchFamily="34" charset="0"/>
            </a:endParaRPr>
          </a:p>
        </p:txBody>
      </p:sp>
      <p:sp>
        <p:nvSpPr>
          <p:cNvPr id="8" name="正方形/長方形 7"/>
          <p:cNvSpPr/>
          <p:nvPr/>
        </p:nvSpPr>
        <p:spPr>
          <a:xfrm>
            <a:off x="1515650" y="6302463"/>
            <a:ext cx="7077206" cy="369332"/>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srgbClr val="0070C0"/>
                </a:solidFill>
                <a:effectLst/>
                <a:uLnTx/>
                <a:uFillTx/>
              </a:rPr>
              <a:t>CANCER BOARD of the BREAST Vol.2 No.1, 66, 2016</a:t>
            </a:r>
            <a:r>
              <a:rPr kumimoji="0" lang="ja-JP" altLang="en-US" sz="1800" b="0" i="0" u="none" strike="noStrike" kern="0" cap="none" spc="0" normalizeH="0" baseline="0" noProof="0" dirty="0">
                <a:ln>
                  <a:noFill/>
                </a:ln>
                <a:solidFill>
                  <a:srgbClr val="0070C0"/>
                </a:solidFill>
                <a:effectLst/>
                <a:uLnTx/>
                <a:uFillTx/>
              </a:rPr>
              <a:t>　</a:t>
            </a:r>
            <a:r>
              <a:rPr kumimoji="0" lang="ja-JP" altLang="en-US" sz="1800" b="1" i="0" u="none" strike="noStrike" kern="0" cap="none" spc="0" normalizeH="0" baseline="0" noProof="0" dirty="0">
                <a:ln>
                  <a:noFill/>
                </a:ln>
                <a:solidFill>
                  <a:srgbClr val="0070C0"/>
                </a:solidFill>
                <a:effectLst/>
                <a:uLnTx/>
                <a:uFillTx/>
              </a:rPr>
              <a:t>菅野康吉</a:t>
            </a:r>
            <a:r>
              <a:rPr kumimoji="0" lang="en-US" altLang="ja-JP" sz="1800" b="1" i="0" u="none" strike="noStrike" kern="0" cap="none" spc="0" normalizeH="0" baseline="0" noProof="0" dirty="0">
                <a:ln>
                  <a:noFill/>
                </a:ln>
                <a:solidFill>
                  <a:srgbClr val="0070C0"/>
                </a:solidFill>
                <a:effectLst/>
                <a:uLnTx/>
                <a:uFillTx/>
              </a:rPr>
              <a:t> </a:t>
            </a:r>
          </a:p>
        </p:txBody>
      </p:sp>
    </p:spTree>
    <p:extLst>
      <p:ext uri="{BB962C8B-B14F-4D97-AF65-F5344CB8AC3E}">
        <p14:creationId xmlns:p14="http://schemas.microsoft.com/office/powerpoint/2010/main" val="54735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504"/>
          <p:cNvSpPr txBox="1">
            <a:spLocks noChangeArrowheads="1"/>
          </p:cNvSpPr>
          <p:nvPr/>
        </p:nvSpPr>
        <p:spPr bwMode="auto">
          <a:xfrm>
            <a:off x="0" y="179388"/>
            <a:ext cx="9144000" cy="719137"/>
          </a:xfrm>
          <a:prstGeom prst="rect">
            <a:avLst/>
          </a:prstGeom>
          <a:noFill/>
          <a:ln w="9525">
            <a:noFill/>
            <a:miter lim="800000"/>
            <a:headEnd/>
            <a:tailEnd/>
          </a:ln>
        </p:spPr>
        <p:txBody>
          <a:bodyPr lIns="91404" tIns="45702" rIns="91404" bIns="4570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4400" b="0" i="0" u="none" strike="noStrike" kern="0" cap="none" spc="0" normalizeH="0" baseline="0" noProof="0" dirty="0">
                <a:ln>
                  <a:noFill/>
                </a:ln>
                <a:solidFill>
                  <a:srgbClr val="000066"/>
                </a:solidFill>
                <a:effectLst/>
                <a:uLnTx/>
                <a:uFillTx/>
                <a:latin typeface="Trebuchet MS" pitchFamily="34" charset="0"/>
                <a:ea typeface="+mj-ea"/>
                <a:cs typeface="+mj-cs"/>
              </a:rPr>
              <a:t>SNPs</a:t>
            </a:r>
            <a:r>
              <a:rPr kumimoji="0" lang="en-US" altLang="ja-JP" sz="3600" b="0" i="0" u="none" strike="noStrike" kern="0" cap="none" spc="0" normalizeH="0" baseline="0" noProof="0" dirty="0">
                <a:ln>
                  <a:noFill/>
                </a:ln>
                <a:solidFill>
                  <a:srgbClr val="000066"/>
                </a:solidFill>
                <a:effectLst/>
                <a:uLnTx/>
                <a:uFillTx/>
                <a:latin typeface="Trebuchet MS" pitchFamily="34" charset="0"/>
                <a:ea typeface="+mj-ea"/>
                <a:cs typeface="+mj-cs"/>
              </a:rPr>
              <a:t> (single nucleotide polymorphisms) </a:t>
            </a:r>
            <a:endParaRPr kumimoji="0" lang="ja-JP" altLang="en-US" sz="3600" b="0" i="0" u="none" strike="noStrike" kern="0" cap="none" spc="0" normalizeH="0" baseline="0" noProof="0" dirty="0">
              <a:ln>
                <a:noFill/>
              </a:ln>
              <a:solidFill>
                <a:srgbClr val="000066"/>
              </a:solidFill>
              <a:effectLst/>
              <a:uLnTx/>
              <a:uFillTx/>
              <a:latin typeface="Trebuchet MS" pitchFamily="34" charset="0"/>
              <a:ea typeface="+mj-ea"/>
              <a:cs typeface="+mj-cs"/>
            </a:endParaRPr>
          </a:p>
        </p:txBody>
      </p:sp>
      <p:sp>
        <p:nvSpPr>
          <p:cNvPr id="6" name="正方形/長方形 5"/>
          <p:cNvSpPr/>
          <p:nvPr/>
        </p:nvSpPr>
        <p:spPr>
          <a:xfrm>
            <a:off x="182880" y="1193800"/>
            <a:ext cx="8869680" cy="541686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DNA</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の標準配列と個人の配列を比較すると</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数百～千塩基に</a:t>
            </a:r>
            <a:r>
              <a:rPr kumimoji="0" lang="en-US" altLang="ja-JP" sz="3200" b="1" i="0" u="none" strike="noStrike" kern="0" cap="none" spc="0" normalizeH="0" baseline="0" noProof="0" dirty="0">
                <a:ln>
                  <a:noFill/>
                </a:ln>
                <a:solidFill>
                  <a:sysClr val="windowText" lastClr="000000"/>
                </a:solidFill>
                <a:effectLst/>
                <a:uLnTx/>
                <a:uFillTx/>
                <a:latin typeface="+mn-ea"/>
                <a:ea typeface="+mn-ea"/>
              </a:rPr>
              <a:t>1</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塩基の割合で配列が異なる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配列の変化が</a:t>
            </a: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1%</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以上の頻度のものを指す</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塩基数が増減 </a:t>
            </a:r>
            <a:r>
              <a:rPr kumimoji="0" lang="en-US" altLang="ja-JP" sz="3200" b="0" i="0" u="none" strike="noStrike" kern="0" cap="none" spc="0" normalizeH="0" baseline="0" noProof="0" dirty="0" err="1">
                <a:ln>
                  <a:noFill/>
                </a:ln>
                <a:solidFill>
                  <a:sysClr val="windowText" lastClr="000000"/>
                </a:solidFill>
                <a:effectLst/>
                <a:uLnTx/>
                <a:uFillTx/>
                <a:latin typeface="Trebuchet MS" panose="020B0603020202020204" pitchFamily="34" charset="0"/>
                <a:ea typeface="+mn-ea"/>
              </a:rPr>
              <a:t>indels</a:t>
            </a: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 </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することもある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24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大部分は表現型に影響を与えない（非病的）</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イントロン内の</a:t>
            </a: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rPr>
              <a:t>SNPs</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が発症に関わることもある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特定の集団における特定の疾患の発症リスク</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を上昇させる可能性のある </a:t>
            </a: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SNPs </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もある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24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データベースが作成されている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p:txBody>
      </p:sp>
    </p:spTree>
    <p:extLst>
      <p:ext uri="{BB962C8B-B14F-4D97-AF65-F5344CB8AC3E}">
        <p14:creationId xmlns:p14="http://schemas.microsoft.com/office/powerpoint/2010/main" val="3646899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504"/>
          <p:cNvSpPr txBox="1">
            <a:spLocks noChangeArrowheads="1"/>
          </p:cNvSpPr>
          <p:nvPr/>
        </p:nvSpPr>
        <p:spPr bwMode="auto">
          <a:xfrm>
            <a:off x="457200" y="179388"/>
            <a:ext cx="8229600" cy="719137"/>
          </a:xfrm>
          <a:prstGeom prst="rect">
            <a:avLst/>
          </a:prstGeom>
          <a:noFill/>
          <a:ln w="9525">
            <a:noFill/>
            <a:miter lim="800000"/>
            <a:headEnd/>
            <a:tailEnd/>
          </a:ln>
        </p:spPr>
        <p:txBody>
          <a:bodyPr lIns="91404" tIns="45702" rIns="91404" bIns="4570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4400" b="0" i="0" u="none" strike="noStrike" kern="0" cap="none" spc="0" normalizeH="0" baseline="0" noProof="0" dirty="0">
                <a:ln>
                  <a:noFill/>
                </a:ln>
                <a:solidFill>
                  <a:srgbClr val="000066"/>
                </a:solidFill>
                <a:effectLst/>
                <a:uLnTx/>
                <a:uFillTx/>
                <a:latin typeface="Trebuchet MS" pitchFamily="34" charset="0"/>
                <a:ea typeface="+mj-ea"/>
                <a:cs typeface="+mj-cs"/>
              </a:rPr>
              <a:t>CNVs</a:t>
            </a:r>
            <a:r>
              <a:rPr kumimoji="0" lang="en-US" altLang="ja-JP" sz="3600" b="0" i="0" u="none" strike="noStrike" kern="0" cap="none" spc="0" normalizeH="0" baseline="0" noProof="0" dirty="0">
                <a:ln>
                  <a:noFill/>
                </a:ln>
                <a:solidFill>
                  <a:srgbClr val="000066"/>
                </a:solidFill>
                <a:effectLst/>
                <a:uLnTx/>
                <a:uFillTx/>
                <a:latin typeface="Trebuchet MS" pitchFamily="34" charset="0"/>
                <a:ea typeface="+mj-ea"/>
                <a:cs typeface="+mj-cs"/>
              </a:rPr>
              <a:t> (copy number variations)</a:t>
            </a:r>
            <a:endParaRPr kumimoji="0" lang="ja-JP" altLang="en-US" sz="3600" b="0" i="0" u="none" strike="noStrike" kern="0" cap="none" spc="0" normalizeH="0" baseline="0" noProof="0" dirty="0">
              <a:ln>
                <a:noFill/>
              </a:ln>
              <a:solidFill>
                <a:srgbClr val="000066"/>
              </a:solidFill>
              <a:effectLst/>
              <a:uLnTx/>
              <a:uFillTx/>
              <a:latin typeface="Trebuchet MS" pitchFamily="34" charset="0"/>
              <a:ea typeface="+mj-ea"/>
              <a:cs typeface="+mj-cs"/>
            </a:endParaRPr>
          </a:p>
        </p:txBody>
      </p:sp>
      <p:sp>
        <p:nvSpPr>
          <p:cNvPr id="20" name="正方形/長方形 19"/>
          <p:cNvSpPr/>
          <p:nvPr/>
        </p:nvSpPr>
        <p:spPr>
          <a:xfrm>
            <a:off x="329184" y="1193800"/>
            <a:ext cx="8357616" cy="49244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1</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細胞あたりのコピー数が個人間で異なる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1kbp(50bp)</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を超えるサイズのゲノム領域</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染色体内の微小な領域の増減</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24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大部分は遺伝子を含まない領域の増減</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正常な集団でも複数の</a:t>
            </a: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CNVs</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が認められる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mn-ea"/>
                <a:ea typeface="+mn-ea"/>
              </a:rPr>
              <a:t>知的障害</a:t>
            </a:r>
            <a:r>
              <a:rPr kumimoji="0" lang="en-US" altLang="ja-JP" sz="3200" b="1" i="0" u="none" strike="noStrike" kern="0" cap="none" spc="0" normalizeH="0" baseline="0" noProof="0" dirty="0">
                <a:ln>
                  <a:noFill/>
                </a:ln>
                <a:solidFill>
                  <a:sysClr val="windowText" lastClr="000000"/>
                </a:solidFill>
                <a:effectLst/>
                <a:uLnTx/>
                <a:uFillTx/>
                <a:latin typeface="+mn-ea"/>
                <a:ea typeface="+mn-ea"/>
              </a:rPr>
              <a:t>/</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先天異常児の約</a:t>
            </a:r>
            <a:r>
              <a:rPr kumimoji="0" lang="en-US" altLang="ja-JP" sz="3200" b="1" i="0" u="none" strike="noStrike" kern="0" cap="none" spc="0" normalizeH="0" baseline="0" noProof="0" dirty="0">
                <a:ln>
                  <a:noFill/>
                </a:ln>
                <a:solidFill>
                  <a:sysClr val="windowText" lastClr="000000"/>
                </a:solidFill>
                <a:effectLst/>
                <a:uLnTx/>
                <a:uFillTx/>
                <a:latin typeface="+mn-ea"/>
                <a:ea typeface="+mn-ea"/>
              </a:rPr>
              <a:t>15</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％に認める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2400" b="0" i="0" u="none" strike="noStrike" kern="0" cap="none" spc="0" normalizeH="0" baseline="0" noProof="0" dirty="0">
              <a:ln>
                <a:noFill/>
              </a:ln>
              <a:solidFill>
                <a:sysClr val="windowText" lastClr="000000"/>
              </a:solidFill>
              <a:effectLst/>
              <a:uLnTx/>
              <a:uFillTx/>
              <a:latin typeface="Trebuchet MS" panose="020B0603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マイクロアレイで検出された</a:t>
            </a:r>
            <a:r>
              <a:rPr kumimoji="0" lang="en-US" altLang="ja-JP" sz="3200" b="0"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CNVs</a:t>
            </a:r>
            <a:r>
              <a:rPr kumimoji="0" lang="ja-JP" altLang="en-US" sz="3200" b="1"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が病的</a:t>
            </a:r>
            <a:endParaRPr kumimoji="0" lang="en-US" altLang="ja-JP" sz="3200" b="1" i="0" u="none" strike="noStrike" kern="0" cap="none" spc="0" normalizeH="0" baseline="0" noProof="0" dirty="0">
              <a:ln>
                <a:noFill/>
              </a:ln>
              <a:solidFill>
                <a:sysClr val="windowText" lastClr="000000"/>
              </a:solidFill>
              <a:effectLst/>
              <a:uLnTx/>
              <a:uFillTx/>
              <a:latin typeface="Trebuchet MS" panose="020B0603020202020204" pitchFamily="34" charset="0"/>
              <a:ea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sysClr val="windowText" lastClr="000000"/>
                </a:solidFill>
                <a:effectLst/>
                <a:uLnTx/>
                <a:uFillTx/>
                <a:latin typeface="Trebuchet MS" panose="020B0603020202020204" pitchFamily="34" charset="0"/>
                <a:ea typeface="+mn-ea"/>
              </a:rPr>
              <a:t>意義</a:t>
            </a:r>
            <a:r>
              <a:rPr kumimoji="0" lang="ja-JP" altLang="en-US" sz="3200" b="1" i="0" u="none" strike="noStrike" kern="0" cap="none" spc="0" normalizeH="0" baseline="0" noProof="0" dirty="0">
                <a:ln>
                  <a:noFill/>
                </a:ln>
                <a:solidFill>
                  <a:sysClr val="windowText" lastClr="000000"/>
                </a:solidFill>
                <a:effectLst/>
                <a:uLnTx/>
                <a:uFillTx/>
                <a:latin typeface="+mn-ea"/>
                <a:ea typeface="+mn-ea"/>
              </a:rPr>
              <a:t>をもつかどうかの検証が必要となる</a:t>
            </a:r>
            <a:endParaRPr kumimoji="0" lang="en-US" altLang="ja-JP" sz="3200" b="1" i="0" u="none" strike="noStrike" kern="0" cap="none" spc="0" normalizeH="0" baseline="0" noProof="0" dirty="0">
              <a:ln>
                <a:noFill/>
              </a:ln>
              <a:solidFill>
                <a:sysClr val="windowText" lastClr="000000"/>
              </a:solidFill>
              <a:effectLst/>
              <a:uLnTx/>
              <a:uFillTx/>
              <a:latin typeface="+mn-ea"/>
              <a:ea typeface="+mn-ea"/>
            </a:endParaRPr>
          </a:p>
        </p:txBody>
      </p:sp>
      <p:sp>
        <p:nvSpPr>
          <p:cNvPr id="2" name="テキスト ボックス 1"/>
          <p:cNvSpPr txBox="1"/>
          <p:nvPr/>
        </p:nvSpPr>
        <p:spPr>
          <a:xfrm>
            <a:off x="4610100" y="6295767"/>
            <a:ext cx="447269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a:ln>
                  <a:noFill/>
                </a:ln>
                <a:solidFill>
                  <a:sysClr val="windowText" lastClr="000000"/>
                </a:solidFill>
                <a:effectLst/>
                <a:uLnTx/>
                <a:uFillTx/>
                <a:latin typeface="Trebuchet MS" panose="020B0603020202020204" pitchFamily="34" charset="0"/>
              </a:rPr>
              <a:t>Cooper et al., 2011, Nat Genet</a:t>
            </a:r>
            <a:endParaRPr kumimoji="1" lang="ja-JP" altLang="en-US" sz="2400" b="0" i="0" u="none" strike="noStrike" kern="0" cap="none" spc="0" normalizeH="0" baseline="0" noProof="0" dirty="0">
              <a:ln>
                <a:noFill/>
              </a:ln>
              <a:solidFill>
                <a:sysClr val="windowText" lastClr="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166998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1503"/>
          <p:cNvSpPr txBox="1">
            <a:spLocks noChangeArrowheads="1"/>
          </p:cNvSpPr>
          <p:nvPr/>
        </p:nvSpPr>
        <p:spPr bwMode="auto">
          <a:xfrm>
            <a:off x="57150" y="142875"/>
            <a:ext cx="9013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kumimoji="1" sz="3200">
                <a:solidFill>
                  <a:schemeClr val="tx1"/>
                </a:solidFill>
                <a:latin typeface="Arial" panose="020B0604020202020204" pitchFamily="34" charset="0"/>
                <a:ea typeface="HG丸ｺﾞｼｯｸM-PRO" panose="020F0600000000000000" pitchFamily="50" charset="-128"/>
              </a:defRPr>
            </a:lvl1pPr>
            <a:lvl2pPr marL="742950" indent="-285750">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1" lang="ja-JP" altLang="ja-JP" sz="4000" b="1" i="0" u="none" strike="noStrike" kern="0" cap="none" spc="0" normalizeH="0" baseline="0" noProof="0">
              <a:ln>
                <a:noFill/>
              </a:ln>
              <a:solidFill>
                <a:srgbClr val="FF99CC"/>
              </a:solidFill>
              <a:effectLst/>
              <a:uLnTx/>
              <a:uFillTx/>
              <a:latin typeface="HG丸ｺﾞｼｯｸM-PRO" panose="020F0600000000000000" pitchFamily="50" charset="-128"/>
              <a:ea typeface="HG丸ｺﾞｼｯｸM-PRO" panose="020F0600000000000000" pitchFamily="50" charset="-128"/>
            </a:endParaRPr>
          </a:p>
        </p:txBody>
      </p:sp>
      <p:sp>
        <p:nvSpPr>
          <p:cNvPr id="76803" name="Rectangle 1504"/>
          <p:cNvSpPr>
            <a:spLocks noGrp="1" noChangeArrowheads="1"/>
          </p:cNvSpPr>
          <p:nvPr>
            <p:ph type="title" idx="4294967295"/>
          </p:nvPr>
        </p:nvSpPr>
        <p:spPr/>
        <p:txBody>
          <a:bodyPr/>
          <a:lstStyle/>
          <a:p>
            <a:pPr eaLnBrk="1" hangingPunct="1"/>
            <a:r>
              <a:rPr lang="en-US" altLang="ja-JP" b="0" dirty="0">
                <a:latin typeface="Trebuchet MS" panose="020B0603020202020204" pitchFamily="34" charset="0"/>
              </a:rPr>
              <a:t>CGH/SNP/</a:t>
            </a:r>
            <a:r>
              <a:rPr lang="ja-JP" altLang="en-US" sz="4400" dirty="0">
                <a:solidFill>
                  <a:srgbClr val="000066"/>
                </a:solidFill>
              </a:rPr>
              <a:t>マイクロ アレイ検査</a:t>
            </a:r>
          </a:p>
        </p:txBody>
      </p:sp>
      <p:pic>
        <p:nvPicPr>
          <p:cNvPr id="768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3" y="1387475"/>
            <a:ext cx="7648575"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6477000" y="6286500"/>
            <a:ext cx="157927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ln>
                  <a:noFill/>
                </a:ln>
                <a:solidFill>
                  <a:sysClr val="windowText" lastClr="000000"/>
                </a:solidFill>
                <a:effectLst/>
                <a:uLnTx/>
                <a:uFillTx/>
              </a:rPr>
              <a:t>１　　　２　　　３</a:t>
            </a:r>
          </a:p>
        </p:txBody>
      </p:sp>
    </p:spTree>
    <p:extLst>
      <p:ext uri="{BB962C8B-B14F-4D97-AF65-F5344CB8AC3E}">
        <p14:creationId xmlns:p14="http://schemas.microsoft.com/office/powerpoint/2010/main" val="3021417273"/>
      </p:ext>
    </p:extLst>
  </p:cSld>
  <p:clrMapOvr>
    <a:masterClrMapping/>
  </p:clrMapOvr>
</p:sld>
</file>

<file path=ppt/theme/theme1.xml><?xml version="1.0" encoding="utf-8"?>
<a:theme xmlns:a="http://schemas.openxmlformats.org/drawingml/2006/main" name="17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25400">
          <a:solidFill>
            <a:srgbClr val="800000"/>
          </a:solidFill>
          <a:miter lim="800000"/>
          <a:headEnd/>
          <a:tailEnd/>
        </a:ln>
        <a:effectLst/>
      </a:spPr>
      <a:bodyPr wrap="none" anchor="ctr"/>
      <a:lstStyle>
        <a:defPPr>
          <a:defRPr dirty="0"/>
        </a:defPPr>
      </a:lstStyle>
    </a:spDef>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8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25400">
          <a:solidFill>
            <a:srgbClr val="800000"/>
          </a:solidFill>
          <a:miter lim="800000"/>
          <a:headEnd/>
          <a:tailEnd/>
        </a:ln>
        <a:effectLst/>
      </a:spPr>
      <a:bodyPr wrap="none" anchor="ctr"/>
      <a:lstStyle>
        <a:defPPr>
          <a:defRPr dirty="0"/>
        </a:defPPr>
      </a:lstStyle>
    </a:spDef>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9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1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3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8_沼部デザイン">
  <a:themeElements>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沼部デザイン">
      <a:majorFont>
        <a:latin typeface="HG丸ｺﾞｼｯｸM-PRO"/>
        <a:ea typeface="HG丸ｺﾞｼｯｸM-PRO"/>
        <a:cs typeface="ＭＳ Ｐゴシック"/>
      </a:majorFont>
      <a:minorFont>
        <a:latin typeface="HG丸ｺﾞｼｯｸM-PRO"/>
        <a:ea typeface="HG丸ｺﾞｼｯｸM-PRO"/>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沼部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沼部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沼部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沼部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沼部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沼部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沼部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沼部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沼部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沼部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沼部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沼部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丸ｺﾞｼｯｸM-PRO"/>
        <a:ea typeface="HG丸ｺﾞｼｯｸM-PRO"/>
        <a:cs typeface=""/>
      </a:majorFont>
      <a:minorFont>
        <a:latin typeface="Arial"/>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5356</TotalTime>
  <Words>667</Words>
  <Application>Microsoft Office PowerPoint</Application>
  <PresentationFormat>画面に合わせる (4:3)</PresentationFormat>
  <Paragraphs>84</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9</vt:i4>
      </vt:variant>
      <vt:variant>
        <vt:lpstr>スライド タイトル</vt:lpstr>
      </vt:variant>
      <vt:variant>
        <vt:i4>9</vt:i4>
      </vt:variant>
    </vt:vector>
  </HeadingPairs>
  <TitlesOfParts>
    <vt:vector size="23" baseType="lpstr">
      <vt:lpstr>HG丸ｺﾞｼｯｸM-PRO</vt:lpstr>
      <vt:lpstr>ＭＳ Ｐゴシック</vt:lpstr>
      <vt:lpstr>Arial</vt:lpstr>
      <vt:lpstr>Trebuchet MS</vt:lpstr>
      <vt:lpstr>Wingdings</vt:lpstr>
      <vt:lpstr>17_沼部デザイン</vt:lpstr>
      <vt:lpstr>18_沼部デザイン</vt:lpstr>
      <vt:lpstr>18_標準デザイン</vt:lpstr>
      <vt:lpstr>3_標準デザイン</vt:lpstr>
      <vt:lpstr>29_沼部デザイン</vt:lpstr>
      <vt:lpstr>31_沼部デザイン</vt:lpstr>
      <vt:lpstr>33_沼部デザイン</vt:lpstr>
      <vt:lpstr>38_沼部デザイン</vt:lpstr>
      <vt:lpstr>11_標準デザイン</vt:lpstr>
      <vt:lpstr>PowerPoint プレゼンテーション</vt:lpstr>
      <vt:lpstr>PowerPoint プレゼンテーション</vt:lpstr>
      <vt:lpstr>PowerPoint プレゼンテーション</vt:lpstr>
      <vt:lpstr>遺伝子の変化は頻繁に起きている</vt:lpstr>
      <vt:lpstr>PowerPoint プレゼンテーション</vt:lpstr>
      <vt:lpstr>VUS(意義不明の変異)</vt:lpstr>
      <vt:lpstr>PowerPoint プレゼンテーション</vt:lpstr>
      <vt:lpstr>PowerPoint プレゼンテーション</vt:lpstr>
      <vt:lpstr>CGH/SNP/マイクロ アレイ検査</vt:lpstr>
    </vt:vector>
  </TitlesOfParts>
  <Company>Tokyo Medical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Hironao NUMABE</dc:creator>
  <cp:lastModifiedBy>Hironao NUMABE</cp:lastModifiedBy>
  <cp:revision>197</cp:revision>
  <dcterms:created xsi:type="dcterms:W3CDTF">2003-02-04T05:57:57Z</dcterms:created>
  <dcterms:modified xsi:type="dcterms:W3CDTF">2021-02-12T01:29:39Z</dcterms:modified>
</cp:coreProperties>
</file>