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3" r:id="rId2"/>
  </p:sldIdLst>
  <p:sldSz cx="9144000" cy="6858000" type="screen4x3"/>
  <p:notesSz cx="6888163" cy="96234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BEAC"/>
    <a:srgbClr val="FFCCFF"/>
    <a:srgbClr val="00B2A1"/>
    <a:srgbClr val="FFCC66"/>
    <a:srgbClr val="CCFFFF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>
        <p:scale>
          <a:sx n="66" d="100"/>
          <a:sy n="66" d="100"/>
        </p:scale>
        <p:origin x="-1452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A52B5B3-2064-420F-9650-F3E5EE313D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C5A5CF48-B990-4113-AF4A-ACD1E22FB2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49D8E0F5-3966-43E3-98A0-C51FCDD23A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89633219-FCE0-4711-8508-E372AD66F0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1429C2-AE20-420C-BAE1-956CAE0964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0FA25-4CB5-4314-929F-682E9232E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EFA365-217B-42CF-8EDA-D1336FA2B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1BB531-6E8C-4E57-82C4-46A86047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51B20E-6B77-47DD-9EEF-25708FB1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EF874-3291-4DC4-AD13-7C0ADBEE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FA104-1AC7-45CB-A62E-51F480C7BE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702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562C96-78B6-4068-892D-875E0889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B64376-32D5-464B-8F92-6D2497750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A81DF-CC1A-48F4-953E-85C9BB92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E2F643-E4CC-4878-850F-B2E9063A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D85D68-5F24-4B49-8A28-FCBC71C0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5ACA4-2FC9-41D5-941C-49AA3103F3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3213B5-FAED-427C-AC67-5203D4DDA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C5E9DA-FCB2-4801-9668-A236D5F2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B1253E-8CA6-4404-84B3-71BE8426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C39EF-2739-48A1-841C-E2B77E76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B4300-8A7E-42CB-ADC7-0A24CDE3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DA1F-6AE5-41DF-B086-19854ECDB8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73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0C077-A166-4C97-B3BE-3B6C6839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D5C17-05DF-404E-B641-FA329240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586218-93E2-4454-94B0-A3B895D6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AC95B1-808F-47CA-B985-CCE4DBB4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CD7F73-6DED-4B4C-B2F9-7C9CEDDE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D63D-B11B-4FCF-A0C4-AF2D3B8631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081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FB099-CD68-43C7-9471-4DD0799C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1F7E4A-1BC7-48FD-BAE3-ED7713FD9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7A3771-F749-4289-8C17-14203545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AEB5B7-576C-422B-A1A1-7DE6B399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8F62DF-57E5-400A-A04E-00235347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6784-BC14-4F75-8496-F97D66FA56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8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671B3-C443-4F2C-9886-75B5FE02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8097C3-B3E4-4DFC-9091-601B55B90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C15DC9-2854-4EB5-993E-BAB1F117E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94AF5D-66AF-495F-B31F-03D37CB1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61358F-39C6-491D-89AE-414FF3B7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F40593-09E7-4409-835E-65730E19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9B8D-08CA-4553-8062-7B45B734D3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106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7A964-446D-4E91-A4B5-2659B3E5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6D166E-465E-4CCD-9CEE-D451ED7CB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DC843-FA59-4404-B162-2A2E3743E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F9D433-D563-4F30-AF58-F3BB03DB9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68D077-A02A-46D5-A052-CC3CC8A93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A7212E-2CD6-4618-89C9-B33C94CA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77F3A1-9141-4012-9DBD-A5A5FF1E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4092228-9824-45D8-9254-58BA9146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9527E-FA2A-41A7-A24A-0C707888C2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72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8E9DEF-ADC8-46AC-966F-4066B4A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C53DA5-1D40-46B2-BA92-E94F2563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41FD6C-5400-4DC8-9986-D407478D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9391B1-FAAB-4C6C-9C61-45C46F54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E3B9-B49B-4484-8293-9C56AA4097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282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E069E6-C19A-4D56-9BB7-92E81743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C2AE24-24AB-458D-AC14-424B70D8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7ED1C7-FD3B-4DAA-9794-AA10A05D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97925-0491-476B-B825-B539A9DF40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95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BC5AA-710B-4FAC-81DE-2FB13A11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9A14D-05EE-4947-BA62-42249F6F9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2D462C-85B3-4BD1-82FA-5388027C2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DA6DD3-A773-4B28-BA0C-8ADE92275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9E7FD8-19CA-48B9-9FF5-00711E87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122176-65A9-4C97-9FE5-A1E00C7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73D4-0DED-4DEA-88C9-25FD493A2E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37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00587-23B8-4728-B817-DA1D8170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5C6B12-552D-45EF-926F-54A006935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B41FEE-2CE8-41DF-A7A2-F552F6188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31BDC-7878-4C36-9C62-CA152083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CE5136-40F3-4DAD-A3AB-F28B9334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3E9E64-28C2-4481-9C7E-0088A9D8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0C2AF-5413-4FCD-9C60-E530C4EEC9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705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6C55B3-F6A1-43AA-90CD-E9F063524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D21B54-D433-4C61-B88D-F79BB5ACE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DACA1E-3557-4372-A80C-2900731A77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FD5E85-44A1-46F5-BA31-8930718DAF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2CFE82-B876-430A-8ECA-66DE7084DA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24F8A0-429B-472F-8E63-4F8EF03A554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7" name="Rectangle 31">
            <a:extLst>
              <a:ext uri="{FF2B5EF4-FFF2-40B4-BE49-F238E27FC236}">
                <a16:creationId xmlns:a16="http://schemas.microsoft.com/office/drawing/2014/main" id="{4CBE7FA1-64C5-4CD0-AD13-D06464C92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1130300"/>
            <a:ext cx="5948363" cy="5499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ED0AEB4-42E2-4A08-85CF-4FBB9A47D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130300"/>
            <a:ext cx="2570163" cy="5499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/>
          </a:p>
        </p:txBody>
      </p:sp>
      <p:pic>
        <p:nvPicPr>
          <p:cNvPr id="29736" name="Picture 40">
            <a:extLst>
              <a:ext uri="{FF2B5EF4-FFF2-40B4-BE49-F238E27FC236}">
                <a16:creationId xmlns:a16="http://schemas.microsoft.com/office/drawing/2014/main" id="{D019BCC2-5A17-4F9A-95D1-A373396A97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7" name="Picture 41">
            <a:extLst>
              <a:ext uri="{FF2B5EF4-FFF2-40B4-BE49-F238E27FC236}">
                <a16:creationId xmlns:a16="http://schemas.microsoft.com/office/drawing/2014/main" id="{4089E33A-5109-41E0-AB16-70BB3846F15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8" name="Picture 42">
            <a:extLst>
              <a:ext uri="{FF2B5EF4-FFF2-40B4-BE49-F238E27FC236}">
                <a16:creationId xmlns:a16="http://schemas.microsoft.com/office/drawing/2014/main" id="{F4F7FC38-9BAA-49D5-A098-133A26B1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797050"/>
            <a:ext cx="522288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9" name="Picture 43">
            <a:extLst>
              <a:ext uri="{FF2B5EF4-FFF2-40B4-BE49-F238E27FC236}">
                <a16:creationId xmlns:a16="http://schemas.microsoft.com/office/drawing/2014/main" id="{14599B76-B10B-48D2-A7A4-43BF0518C1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1797050"/>
            <a:ext cx="522288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0" name="Picture 44">
            <a:extLst>
              <a:ext uri="{FF2B5EF4-FFF2-40B4-BE49-F238E27FC236}">
                <a16:creationId xmlns:a16="http://schemas.microsoft.com/office/drawing/2014/main" id="{85EDDF94-8274-4E17-BC1A-D0428ECAA2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1797050"/>
            <a:ext cx="522288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2" name="Picture 46">
            <a:extLst>
              <a:ext uri="{FF2B5EF4-FFF2-40B4-BE49-F238E27FC236}">
                <a16:creationId xmlns:a16="http://schemas.microsoft.com/office/drawing/2014/main" id="{1508F329-5BFB-4803-9655-35A71BF2F7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3" name="Picture 47">
            <a:extLst>
              <a:ext uri="{FF2B5EF4-FFF2-40B4-BE49-F238E27FC236}">
                <a16:creationId xmlns:a16="http://schemas.microsoft.com/office/drawing/2014/main" id="{CF7D58A8-B57D-40CB-BF6A-DD6EE03A13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4" name="Picture 48">
            <a:extLst>
              <a:ext uri="{FF2B5EF4-FFF2-40B4-BE49-F238E27FC236}">
                <a16:creationId xmlns:a16="http://schemas.microsoft.com/office/drawing/2014/main" id="{BCDE7712-2E14-4711-8D64-1788E76EDB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5" name="Picture 49">
            <a:extLst>
              <a:ext uri="{FF2B5EF4-FFF2-40B4-BE49-F238E27FC236}">
                <a16:creationId xmlns:a16="http://schemas.microsoft.com/office/drawing/2014/main" id="{6B54FCEC-D888-482A-948D-83645E86EC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1797050"/>
            <a:ext cx="52228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6" name="Picture 50">
            <a:extLst>
              <a:ext uri="{FF2B5EF4-FFF2-40B4-BE49-F238E27FC236}">
                <a16:creationId xmlns:a16="http://schemas.microsoft.com/office/drawing/2014/main" id="{B019B593-C97A-4166-B954-47368ED5C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1784350"/>
            <a:ext cx="522287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1210E47E-6912-4785-92DE-61743FD2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66688"/>
            <a:ext cx="6496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b="1">
                <a:solidFill>
                  <a:srgbClr val="003300"/>
                </a:solidFill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ゲノム刷り込み現象の異常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E598C9A-DB50-4FA9-BAFC-E9BBEA8F2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214438"/>
            <a:ext cx="194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b="1">
                <a:latin typeface="ＭＳ Ｐゴシック" panose="020B0600070205080204" pitchFamily="34" charset="-128"/>
              </a:rPr>
              <a:t>15</a:t>
            </a:r>
            <a:r>
              <a:rPr lang="ja-JP" altLang="en-US" sz="2400" b="1">
                <a:latin typeface="ＭＳ Ｐゴシック" panose="020B0600070205080204" pitchFamily="34" charset="-128"/>
              </a:rPr>
              <a:t>番染色体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0335C48E-9943-4AA5-87AF-CB6FEA141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118225"/>
            <a:ext cx="1001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b="1"/>
              <a:t>父由来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7D5E4255-79EA-4EEB-B496-74E21CB0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6118225"/>
            <a:ext cx="1001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b="1"/>
              <a:t>母由来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A6D77919-AA8D-4942-9388-C42D7599D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1176338"/>
            <a:ext cx="286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b="1">
                <a:latin typeface="ＭＳ Ｐゴシック" panose="020B0600070205080204" pitchFamily="34" charset="-128"/>
              </a:rPr>
              <a:t>Prader-Willi</a:t>
            </a:r>
            <a:r>
              <a:rPr lang="ja-JP" altLang="en-US" sz="2400" b="1">
                <a:latin typeface="ＭＳ Ｐゴシック" panose="020B0600070205080204" pitchFamily="34" charset="-128"/>
              </a:rPr>
              <a:t>症候群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952D008A-0CD6-43E0-856C-E104A9C5F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825" y="1176338"/>
            <a:ext cx="250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b="1">
                <a:latin typeface="ＭＳ Ｐゴシック" panose="020B0600070205080204" pitchFamily="34" charset="-128"/>
              </a:rPr>
              <a:t>Angelman</a:t>
            </a:r>
            <a:r>
              <a:rPr lang="ja-JP" altLang="en-US" sz="2400" b="1">
                <a:latin typeface="ＭＳ Ｐゴシック" panose="020B0600070205080204" pitchFamily="34" charset="-128"/>
              </a:rPr>
              <a:t>症候群</a:t>
            </a: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BE4AD2A1-923B-4E29-841E-2C907411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2001838"/>
            <a:ext cx="2038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 b="1">
                <a:latin typeface="ＭＳ Ｐゴシック" panose="020B0600070205080204" pitchFamily="34" charset="-128"/>
              </a:rPr>
              <a:t>PWS</a:t>
            </a:r>
          </a:p>
          <a:p>
            <a:pPr algn="ctr"/>
            <a:r>
              <a:rPr lang="ja-JP" altLang="en-US" sz="1600" b="1">
                <a:latin typeface="ＭＳ Ｐゴシック" panose="020B0600070205080204" pitchFamily="34" charset="-128"/>
              </a:rPr>
              <a:t>責任遺伝子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06CF0B0F-B36F-42FA-845C-085D9459B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3186113"/>
            <a:ext cx="2038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 b="1">
                <a:latin typeface="ＭＳ Ｐゴシック" panose="020B0600070205080204" pitchFamily="34" charset="-128"/>
              </a:rPr>
              <a:t>AS</a:t>
            </a:r>
          </a:p>
          <a:p>
            <a:pPr algn="ctr"/>
            <a:r>
              <a:rPr lang="ja-JP" altLang="en-US" sz="1600" b="1">
                <a:latin typeface="ＭＳ Ｐゴシック" panose="020B0600070205080204" pitchFamily="34" charset="-128"/>
              </a:rPr>
              <a:t>責任遺伝子</a:t>
            </a:r>
          </a:p>
        </p:txBody>
      </p:sp>
      <p:sp>
        <p:nvSpPr>
          <p:cNvPr id="29728" name="Text Box 32">
            <a:extLst>
              <a:ext uri="{FF2B5EF4-FFF2-40B4-BE49-F238E27FC236}">
                <a16:creationId xmlns:a16="http://schemas.microsoft.com/office/drawing/2014/main" id="{358F6672-9068-453F-9869-B1D40D58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6167438"/>
            <a:ext cx="292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latin typeface="ＭＳ Ｐゴシック" panose="020B0600070205080204" pitchFamily="34" charset="-128"/>
              </a:rPr>
              <a:t>片親性ダイソミー     刷り込み異常</a:t>
            </a:r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89B0287D-AF2D-44DC-9E8C-A2DE49D6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6167438"/>
            <a:ext cx="292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latin typeface="ＭＳ Ｐゴシック" panose="020B0600070205080204" pitchFamily="34" charset="-128"/>
              </a:rPr>
              <a:t>片親性ダイソミー     刷り込み異常</a:t>
            </a:r>
          </a:p>
        </p:txBody>
      </p:sp>
      <p:grpSp>
        <p:nvGrpSpPr>
          <p:cNvPr id="29732" name="Group 36">
            <a:extLst>
              <a:ext uri="{FF2B5EF4-FFF2-40B4-BE49-F238E27FC236}">
                <a16:creationId xmlns:a16="http://schemas.microsoft.com/office/drawing/2014/main" id="{777E8EA9-092C-481B-BBAE-96C6B64D3E67}"/>
              </a:ext>
            </a:extLst>
          </p:cNvPr>
          <p:cNvGrpSpPr>
            <a:grpSpLocks/>
          </p:cNvGrpSpPr>
          <p:nvPr/>
        </p:nvGrpSpPr>
        <p:grpSpPr bwMode="auto">
          <a:xfrm>
            <a:off x="981075" y="2547938"/>
            <a:ext cx="581025" cy="319087"/>
            <a:chOff x="618" y="1605"/>
            <a:chExt cx="387" cy="201"/>
          </a:xfrm>
        </p:grpSpPr>
        <p:sp>
          <p:nvSpPr>
            <p:cNvPr id="29730" name="Line 34">
              <a:extLst>
                <a:ext uri="{FF2B5EF4-FFF2-40B4-BE49-F238E27FC236}">
                  <a16:creationId xmlns:a16="http://schemas.microsoft.com/office/drawing/2014/main" id="{5345EEC6-61A7-4D3F-ADBF-93A58F2C23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" y="1803"/>
              <a:ext cx="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>
              <a:extLst>
                <a:ext uri="{FF2B5EF4-FFF2-40B4-BE49-F238E27FC236}">
                  <a16:creationId xmlns:a16="http://schemas.microsoft.com/office/drawing/2014/main" id="{5520A565-5DAF-4D3E-95BE-B2DFC6701D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9" y="1605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33" name="Group 37">
            <a:extLst>
              <a:ext uri="{FF2B5EF4-FFF2-40B4-BE49-F238E27FC236}">
                <a16:creationId xmlns:a16="http://schemas.microsoft.com/office/drawing/2014/main" id="{F47B72EF-348C-4B86-99D5-D8A8218DA30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577975" y="2959100"/>
            <a:ext cx="552450" cy="319088"/>
            <a:chOff x="618" y="1605"/>
            <a:chExt cx="387" cy="201"/>
          </a:xfrm>
        </p:grpSpPr>
        <p:sp>
          <p:nvSpPr>
            <p:cNvPr id="29734" name="Line 38">
              <a:extLst>
                <a:ext uri="{FF2B5EF4-FFF2-40B4-BE49-F238E27FC236}">
                  <a16:creationId xmlns:a16="http://schemas.microsoft.com/office/drawing/2014/main" id="{308C80E9-BBBC-41AC-BB21-C235195F4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" y="1803"/>
              <a:ext cx="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9">
              <a:extLst>
                <a:ext uri="{FF2B5EF4-FFF2-40B4-BE49-F238E27FC236}">
                  <a16:creationId xmlns:a16="http://schemas.microsoft.com/office/drawing/2014/main" id="{076E33E8-AE0D-454B-9727-8BBDB7CD36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9" y="1605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30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Tokyo Medical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Hironao NUMABE</dc:creator>
  <cp:lastModifiedBy>Hironao NUAMBE</cp:lastModifiedBy>
  <cp:revision>23</cp:revision>
  <dcterms:created xsi:type="dcterms:W3CDTF">2002-01-29T00:09:59Z</dcterms:created>
  <dcterms:modified xsi:type="dcterms:W3CDTF">2021-09-27T05:09:23Z</dcterms:modified>
</cp:coreProperties>
</file>